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Lst>
  <p:notesMasterIdLst>
    <p:notesMasterId r:id="rId45"/>
  </p:notesMasterIdLst>
  <p:handoutMasterIdLst>
    <p:handoutMasterId r:id="rId46"/>
  </p:handoutMasterIdLst>
  <p:sldIdLst>
    <p:sldId id="650" r:id="rId2"/>
    <p:sldId id="951" r:id="rId3"/>
    <p:sldId id="1203" r:id="rId4"/>
    <p:sldId id="1034" r:id="rId5"/>
    <p:sldId id="1175" r:id="rId6"/>
    <p:sldId id="1176" r:id="rId7"/>
    <p:sldId id="1177" r:id="rId8"/>
    <p:sldId id="1035" r:id="rId9"/>
    <p:sldId id="1033" r:id="rId10"/>
    <p:sldId id="1111" r:id="rId11"/>
    <p:sldId id="1170" r:id="rId12"/>
    <p:sldId id="1171" r:id="rId13"/>
    <p:sldId id="1039" r:id="rId14"/>
    <p:sldId id="1038" r:id="rId15"/>
    <p:sldId id="1241" r:id="rId16"/>
    <p:sldId id="1205" r:id="rId17"/>
    <p:sldId id="1222" r:id="rId18"/>
    <p:sldId id="1207" r:id="rId19"/>
    <p:sldId id="1208" r:id="rId20"/>
    <p:sldId id="1209" r:id="rId21"/>
    <p:sldId id="1210" r:id="rId22"/>
    <p:sldId id="1211" r:id="rId23"/>
    <p:sldId id="1212" r:id="rId24"/>
    <p:sldId id="1213" r:id="rId25"/>
    <p:sldId id="1240" r:id="rId26"/>
    <p:sldId id="1215" r:id="rId27"/>
    <p:sldId id="1216" r:id="rId28"/>
    <p:sldId id="1217" r:id="rId29"/>
    <p:sldId id="1218" r:id="rId30"/>
    <p:sldId id="1219" r:id="rId31"/>
    <p:sldId id="1220" r:id="rId32"/>
    <p:sldId id="1221" r:id="rId33"/>
    <p:sldId id="1239" r:id="rId34"/>
    <p:sldId id="1225" r:id="rId35"/>
    <p:sldId id="1226" r:id="rId36"/>
    <p:sldId id="1227" r:id="rId37"/>
    <p:sldId id="1229" r:id="rId38"/>
    <p:sldId id="1230" r:id="rId39"/>
    <p:sldId id="1231" r:id="rId40"/>
    <p:sldId id="1232" r:id="rId41"/>
    <p:sldId id="1233" r:id="rId42"/>
    <p:sldId id="1234" r:id="rId43"/>
    <p:sldId id="1238"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mala Dasika" initials="" lastIdx="3" clrIdx="0"/>
  <p:cmAuthor id="1" name="Alex Luttschy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5CA730"/>
    <a:srgbClr val="00584C"/>
    <a:srgbClr val="3F602C"/>
    <a:srgbClr val="70A850"/>
    <a:srgbClr val="80BD5C"/>
    <a:srgbClr val="000000"/>
    <a:srgbClr val="585A4F"/>
    <a:srgbClr val="4A4C43"/>
    <a:srgbClr val="467A72"/>
    <a:srgbClr val="58C6B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80" autoAdjust="0"/>
    <p:restoredTop sz="59673" autoAdjust="0"/>
  </p:normalViewPr>
  <p:slideViewPr>
    <p:cSldViewPr snapToGrid="0">
      <p:cViewPr varScale="1">
        <p:scale>
          <a:sx n="89" d="100"/>
          <a:sy n="89" d="100"/>
        </p:scale>
        <p:origin x="-1768" y="-104"/>
      </p:cViewPr>
      <p:guideLst>
        <p:guide orient="horz" pos="3239"/>
        <p:guide pos="944"/>
      </p:guideLst>
    </p:cSldViewPr>
  </p:slideViewPr>
  <p:outlineViewPr>
    <p:cViewPr>
      <p:scale>
        <a:sx n="33" d="100"/>
        <a:sy n="33" d="100"/>
      </p:scale>
      <p:origin x="0" y="8"/>
    </p:cViewPr>
  </p:outlineViewPr>
  <p:notesTextViewPr>
    <p:cViewPr>
      <p:scale>
        <a:sx n="95" d="100"/>
        <a:sy n="95" d="100"/>
      </p:scale>
      <p:origin x="0" y="0"/>
    </p:cViewPr>
  </p:notesTextViewPr>
  <p:sorterViewPr>
    <p:cViewPr>
      <p:scale>
        <a:sx n="115" d="100"/>
        <a:sy n="115"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humphrey:Documents:boot%20downloads:Boot%20Downloads.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spPr>
            <a:solidFill>
              <a:srgbClr val="5CA730"/>
            </a:solidFill>
          </c:spPr>
          <c:invertIfNegative val="0"/>
          <c:cat>
            <c:numRef>
              <c:f>stats.spring.io!$A$2:$A$14</c:f>
              <c:numCache>
                <c:formatCode>mmm\-yy</c:formatCode>
                <c:ptCount val="13"/>
                <c:pt idx="0">
                  <c:v>42309.0</c:v>
                </c:pt>
                <c:pt idx="1">
                  <c:v>42339.0</c:v>
                </c:pt>
                <c:pt idx="2">
                  <c:v>42370.0</c:v>
                </c:pt>
                <c:pt idx="3">
                  <c:v>42401.0</c:v>
                </c:pt>
                <c:pt idx="4">
                  <c:v>42430.0</c:v>
                </c:pt>
                <c:pt idx="5">
                  <c:v>42461.0</c:v>
                </c:pt>
                <c:pt idx="6">
                  <c:v>42491.0</c:v>
                </c:pt>
                <c:pt idx="7">
                  <c:v>42522.0</c:v>
                </c:pt>
                <c:pt idx="8">
                  <c:v>42552.0</c:v>
                </c:pt>
                <c:pt idx="9">
                  <c:v>42583.0</c:v>
                </c:pt>
                <c:pt idx="10">
                  <c:v>42614.0</c:v>
                </c:pt>
                <c:pt idx="11">
                  <c:v>42644.0</c:v>
                </c:pt>
                <c:pt idx="12">
                  <c:v>42690.0</c:v>
                </c:pt>
              </c:numCache>
            </c:numRef>
          </c:cat>
          <c:val>
            <c:numRef>
              <c:f>stats.spring.io!$B$2:$B$14</c:f>
              <c:numCache>
                <c:formatCode>#,##0</c:formatCode>
                <c:ptCount val="13"/>
                <c:pt idx="0">
                  <c:v>2.405336E6</c:v>
                </c:pt>
                <c:pt idx="1">
                  <c:v>2.952621E6</c:v>
                </c:pt>
                <c:pt idx="2">
                  <c:v>3.411302E6</c:v>
                </c:pt>
                <c:pt idx="3">
                  <c:v>4.137257E6</c:v>
                </c:pt>
                <c:pt idx="4">
                  <c:v>4.961998E6</c:v>
                </c:pt>
                <c:pt idx="5">
                  <c:v>4.61297E6</c:v>
                </c:pt>
                <c:pt idx="6">
                  <c:v>5.617532E6</c:v>
                </c:pt>
                <c:pt idx="7">
                  <c:v>5.735766E6</c:v>
                </c:pt>
                <c:pt idx="8">
                  <c:v>6.505424E6</c:v>
                </c:pt>
                <c:pt idx="9">
                  <c:v>7.849559E6</c:v>
                </c:pt>
                <c:pt idx="10">
                  <c:v>8.019853E6</c:v>
                </c:pt>
                <c:pt idx="11">
                  <c:v>8.884642E6</c:v>
                </c:pt>
                <c:pt idx="12">
                  <c:v>1.0358297E7</c:v>
                </c:pt>
              </c:numCache>
            </c:numRef>
          </c:val>
        </c:ser>
        <c:dLbls>
          <c:showLegendKey val="0"/>
          <c:showVal val="0"/>
          <c:showCatName val="0"/>
          <c:showSerName val="0"/>
          <c:showPercent val="0"/>
          <c:showBubbleSize val="0"/>
        </c:dLbls>
        <c:gapWidth val="150"/>
        <c:axId val="-2128155416"/>
        <c:axId val="-2128157896"/>
      </c:barChart>
      <c:dateAx>
        <c:axId val="-2128155416"/>
        <c:scaling>
          <c:orientation val="minMax"/>
        </c:scaling>
        <c:delete val="0"/>
        <c:axPos val="b"/>
        <c:numFmt formatCode="mmm\-yy" sourceLinked="1"/>
        <c:majorTickMark val="none"/>
        <c:minorTickMark val="none"/>
        <c:tickLblPos val="nextTo"/>
        <c:crossAx val="-2128157896"/>
        <c:crosses val="autoZero"/>
        <c:auto val="1"/>
        <c:lblOffset val="100"/>
        <c:baseTimeUnit val="months"/>
      </c:dateAx>
      <c:valAx>
        <c:axId val="-2128157896"/>
        <c:scaling>
          <c:orientation val="minMax"/>
        </c:scaling>
        <c:delete val="0"/>
        <c:axPos val="l"/>
        <c:majorGridlines/>
        <c:numFmt formatCode="#,##0" sourceLinked="1"/>
        <c:majorTickMark val="none"/>
        <c:minorTickMark val="none"/>
        <c:tickLblPos val="nextTo"/>
        <c:crossAx val="-212815541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1F6FB8"/>
            </a:solidFill>
            <a:ln w="12700" cap="flat">
              <a:noFill/>
              <a:miter lim="400000"/>
            </a:ln>
            <a:effectLst/>
          </c:spPr>
          <c:invertIfNegative val="0"/>
          <c:dPt>
            <c:idx val="0"/>
            <c:invertIfNegative val="0"/>
            <c:bubble3D val="0"/>
            <c:spPr>
              <a:solidFill>
                <a:srgbClr val="1F6FB8"/>
              </a:solidFill>
              <a:ln>
                <a:noFill/>
              </a:ln>
              <a:effectLst/>
            </c:spPr>
          </c:dPt>
          <c:dPt>
            <c:idx val="1"/>
            <c:invertIfNegative val="0"/>
            <c:bubble3D val="0"/>
            <c:spPr>
              <a:solidFill>
                <a:srgbClr val="1F6FB8"/>
              </a:solidFill>
              <a:ln>
                <a:noFill/>
              </a:ln>
              <a:effectLst/>
            </c:spPr>
          </c:dPt>
          <c:dPt>
            <c:idx val="2"/>
            <c:invertIfNegative val="0"/>
            <c:bubble3D val="0"/>
            <c:spPr>
              <a:solidFill>
                <a:srgbClr val="008774"/>
              </a:solidFill>
              <a:ln w="12700" cap="flat">
                <a:noFill/>
                <a:miter lim="400000"/>
              </a:ln>
              <a:effectLst/>
            </c:spPr>
          </c:dPt>
          <c:dPt>
            <c:idx val="3"/>
            <c:invertIfNegative val="0"/>
            <c:bubble3D val="0"/>
            <c:spPr>
              <a:solidFill>
                <a:srgbClr val="008774"/>
              </a:solidFill>
              <a:ln w="12700" cap="flat">
                <a:noFill/>
                <a:miter lim="400000"/>
              </a:ln>
              <a:effectLst/>
            </c:spPr>
          </c:dPt>
          <c:dPt>
            <c:idx val="4"/>
            <c:invertIfNegative val="0"/>
            <c:bubble3D val="0"/>
            <c:spPr>
              <a:solidFill>
                <a:srgbClr val="008774"/>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126033496"/>
        <c:axId val="-2125554232"/>
      </c:barChart>
      <c:catAx>
        <c:axId val="-2126033496"/>
        <c:scaling>
          <c:orientation val="maxMin"/>
        </c:scaling>
        <c:delete val="1"/>
        <c:axPos val="l"/>
        <c:numFmt formatCode="General" sourceLinked="0"/>
        <c:majorTickMark val="none"/>
        <c:minorTickMark val="none"/>
        <c:tickLblPos val="nextTo"/>
        <c:crossAx val="-2125554232"/>
        <c:crosses val="autoZero"/>
        <c:auto val="1"/>
        <c:lblAlgn val="ctr"/>
        <c:lblOffset val="100"/>
        <c:noMultiLvlLbl val="1"/>
      </c:catAx>
      <c:valAx>
        <c:axId val="-2125554232"/>
        <c:scaling>
          <c:orientation val="minMax"/>
        </c:scaling>
        <c:delete val="0"/>
        <c:axPos val="t"/>
        <c:majorGridlines>
          <c:spPr>
            <a:ln w="12700" cap="flat">
              <a:solidFill>
                <a:srgbClr val="B3B3B3"/>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a:defRPr/>
            </a:pPr>
            <a:endParaRPr lang="en-US"/>
          </a:p>
        </c:txPr>
        <c:crossAx val="-2126033496"/>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txPr>
    <a:bodyPr/>
    <a:lstStyle/>
    <a:p>
      <a:pPr>
        <a:defRPr sz="800"/>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8/25/17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8/25/17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en.wikipedia.org/wiki/Mean_time_to_repai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SOFTWARE PRACTICES</a:t>
            </a:r>
            <a:r>
              <a:rPr lang="en-US" b="1" baseline="0" dirty="0" smtClean="0"/>
              <a:t> ARE EVOLVING</a:t>
            </a:r>
          </a:p>
          <a:p>
            <a:endParaRPr lang="en-US" baseline="0" dirty="0" smtClean="0"/>
          </a:p>
          <a:p>
            <a:r>
              <a:rPr lang="en-US" b="1" u="sng" baseline="0" dirty="0" smtClean="0"/>
              <a:t>Root Causes of Delay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Many of these delays are symptoms of just a handful of underlying causes of delay. </a:t>
            </a:r>
            <a:r>
              <a:rPr lang="en-US" dirty="0" smtClean="0"/>
              <a:t>In addition, these causes are</a:t>
            </a:r>
            <a:r>
              <a:rPr lang="en-US" baseline="0" dirty="0" smtClean="0"/>
              <a:t> cross cutting – they affect more than one element of the build-test-deploy cycle, e.g. a monolithic architecture not only slows down development, but also testing and release. Let’s inspect these causes. </a:t>
            </a: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dirty="0" smtClean="0"/>
              <a:t>Lack of Collaboration</a:t>
            </a:r>
            <a:r>
              <a:rPr lang="en-US" sz="1200" b="1" baseline="0" dirty="0" smtClean="0"/>
              <a:t> </a:t>
            </a:r>
            <a:r>
              <a:rPr lang="en-US" sz="1200" b="1" dirty="0" smtClean="0"/>
              <a:t>:</a:t>
            </a:r>
            <a:r>
              <a:rPr lang="en-US" sz="1200" dirty="0" smtClean="0"/>
              <a:t> Development teams</a:t>
            </a:r>
            <a:r>
              <a:rPr lang="en-US" sz="1200" baseline="0" dirty="0" smtClean="0"/>
              <a:t> </a:t>
            </a:r>
            <a:r>
              <a:rPr lang="en-US" sz="1200" dirty="0" smtClean="0"/>
              <a:t>are incentivized to develop new features as fast</a:t>
            </a:r>
            <a:r>
              <a:rPr lang="en-US" sz="1200" baseline="0" dirty="0" smtClean="0"/>
              <a:t> as possible</a:t>
            </a:r>
            <a:r>
              <a:rPr lang="en-US" sz="1200" dirty="0" smtClean="0"/>
              <a:t> (</a:t>
            </a:r>
            <a:r>
              <a:rPr lang="en-US" sz="1200" u="sng" dirty="0" smtClean="0"/>
              <a:t>go fast</a:t>
            </a:r>
            <a:r>
              <a:rPr lang="en-US" sz="1200" dirty="0" smtClean="0"/>
              <a:t>). On the contrary, IT Ops is incentivized to ensure stability and security. This has</a:t>
            </a:r>
            <a:r>
              <a:rPr lang="en-US" sz="1200" baseline="0" dirty="0" smtClean="0"/>
              <a:t> traditionally implied that changes to production deployments should be minimized and software should be updated, and deployed infrequently (</a:t>
            </a:r>
            <a:r>
              <a:rPr lang="en-US" sz="1200" u="sng" baseline="0" dirty="0" smtClean="0"/>
              <a:t>go slow</a:t>
            </a:r>
            <a:r>
              <a:rPr lang="en-US" sz="1200" baseline="0" dirty="0" smtClean="0"/>
              <a:t>). </a:t>
            </a:r>
            <a:r>
              <a:rPr lang="en-US" sz="1200" dirty="0" smtClean="0"/>
              <a:t>Different goals for these teams lead to “principled opposition of objectives” that resul</a:t>
            </a:r>
            <a:r>
              <a:rPr lang="en-US" sz="1200" baseline="0" dirty="0" smtClean="0"/>
              <a:t>t in</a:t>
            </a:r>
            <a:r>
              <a:rPr lang="en-US" sz="1200" dirty="0" smtClean="0"/>
              <a:t> unique environments and tooling for each team geared for their individual</a:t>
            </a:r>
            <a:r>
              <a:rPr lang="en-US" sz="1200" baseline="0" dirty="0" smtClean="0"/>
              <a:t> goals. A lack of parity between development and </a:t>
            </a:r>
            <a:r>
              <a:rPr lang="en-US" sz="1200" baseline="0" dirty="0" err="1" smtClean="0"/>
              <a:t>qa</a:t>
            </a:r>
            <a:r>
              <a:rPr lang="en-US" sz="1200" baseline="0" dirty="0" smtClean="0"/>
              <a:t>/production deployment environments (“</a:t>
            </a:r>
            <a:r>
              <a:rPr lang="en-US" sz="1200" baseline="0" dirty="0" err="1" smtClean="0"/>
              <a:t>dev</a:t>
            </a:r>
            <a:r>
              <a:rPr lang="en-US" sz="1200" baseline="0" dirty="0" smtClean="0"/>
              <a:t>/prod parity”) is a natural and inevitable outcome of such a scenario </a:t>
            </a:r>
            <a:r>
              <a:rPr lang="en-US" sz="1200" dirty="0" smtClean="0"/>
              <a:t>yielding significant synchronization/communication overhead as software moves</a:t>
            </a:r>
            <a:r>
              <a:rPr lang="en-US" sz="1200" baseline="0" dirty="0" smtClean="0"/>
              <a:t> from development to QA and production deployment. Thus, </a:t>
            </a:r>
            <a:r>
              <a:rPr lang="en-US" sz="1200" dirty="0" smtClean="0"/>
              <a:t>organizational differences, incentive misalignment and technical chasm between the </a:t>
            </a:r>
            <a:r>
              <a:rPr lang="en-US" sz="1200" dirty="0" err="1" smtClean="0"/>
              <a:t>Dev</a:t>
            </a:r>
            <a:r>
              <a:rPr lang="en-US" sz="1200" dirty="0" smtClean="0"/>
              <a:t> and Ops teams leads to practices that engender and reinforce differences between them, making</a:t>
            </a:r>
            <a:r>
              <a:rPr lang="en-US" sz="1200" baseline="0" dirty="0" smtClean="0"/>
              <a:t> it difficult to collaborate in order to move fast</a:t>
            </a:r>
            <a:r>
              <a:rPr lang="en-US" sz="1200" dirty="0" smtClean="0"/>
              <a:t>.</a:t>
            </a:r>
            <a:endParaRPr lang="en-US" sz="1200" baseline="0"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endParaRPr lang="en-US" sz="120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dirty="0" smtClean="0"/>
              <a:t>“Snowflakes” (Manual Testing &amp; Release and Inconsistent/Missing</a:t>
            </a:r>
            <a:r>
              <a:rPr lang="en-US" sz="1200" b="1" baseline="0" dirty="0" smtClean="0"/>
              <a:t> Automation)</a:t>
            </a:r>
            <a:r>
              <a:rPr lang="en-US" sz="1200" b="1" dirty="0" smtClean="0"/>
              <a:t>:</a:t>
            </a:r>
            <a:r>
              <a:rPr lang="en-US" sz="1200" b="1" baseline="0" dirty="0" smtClean="0"/>
              <a:t> </a:t>
            </a:r>
            <a:r>
              <a:rPr lang="en-US" sz="1200" baseline="0" dirty="0" smtClean="0"/>
              <a:t>Many of the processes used by developers can not only be automated, but also shared with IT Ops to create process consistency across teams and environments, e.g. automated tests, environment provisioning and configuring, code build and deployment. Unfortunately, today many are done manually in enterprises, or have partial automation with other portions done manually or with custom scripting. (For example, development teams may use Jenkins as their CI server and Chef for deployment and configuration, but still have to bridge the gap between Jenkins and Chef (e.g. copying files to a staging area) via manual or custom scripted workflows to build a deployment pipeline.) Traditionally, these processes/workflows have been inconsistent between teams, projects and even environments (e.g. </a:t>
            </a:r>
            <a:r>
              <a:rPr lang="en-US" sz="1200" baseline="0" dirty="0" err="1" smtClean="0"/>
              <a:t>dev</a:t>
            </a:r>
            <a:r>
              <a:rPr lang="en-US" sz="1200" baseline="0" dirty="0" smtClean="0"/>
              <a:t> vs. prod), thereby introducing delays due to handoff and communication/synchronization overhead as code moves from </a:t>
            </a:r>
            <a:r>
              <a:rPr lang="en-US" sz="1200" baseline="0" dirty="0" err="1" smtClean="0"/>
              <a:t>dev</a:t>
            </a:r>
            <a:r>
              <a:rPr lang="en-US" sz="1200" baseline="0" dirty="0" smtClean="0"/>
              <a:t> to production. </a:t>
            </a:r>
            <a:r>
              <a:rPr lang="en-US" sz="1200" dirty="0" smtClean="0"/>
              <a:t>Ad hoc combinations of automation and manual build, test, deploy workflows yield unique</a:t>
            </a:r>
            <a:r>
              <a:rPr lang="en-US" sz="1200" baseline="0" dirty="0" smtClean="0"/>
              <a:t> </a:t>
            </a:r>
            <a:r>
              <a:rPr lang="en-US" sz="1200" dirty="0" smtClean="0"/>
              <a:t>processes (“snowflakes”). Unique IT processes for</a:t>
            </a:r>
            <a:r>
              <a:rPr lang="en-US" sz="1200" baseline="0" dirty="0" smtClean="0"/>
              <a:t> each application from different teams </a:t>
            </a:r>
            <a:r>
              <a:rPr lang="en-US" sz="1200" dirty="0" smtClean="0"/>
              <a:t>require manual oversight by IT operations which yields, slow, complex, error prone and brittle IT workflows with significant “administrative overhead” and high chances</a:t>
            </a:r>
            <a:r>
              <a:rPr lang="en-US" sz="1200" baseline="0" dirty="0" smtClean="0"/>
              <a:t> of deployment errors</a:t>
            </a:r>
            <a:r>
              <a:rPr lang="en-US" sz="1200" dirty="0" smtClean="0"/>
              <a:t>.</a:t>
            </a:r>
            <a:r>
              <a:rPr lang="en-US" sz="1200" baseline="0" dirty="0" smtClean="0"/>
              <a:t> </a:t>
            </a: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1" baseline="0" dirty="0" smtClean="0"/>
              <a:t>Monolithic Architectures:</a:t>
            </a:r>
            <a:r>
              <a:rPr lang="en-US" baseline="0" dirty="0" smtClean="0"/>
              <a:t> Monolithic software architectures tend to promote tight software coupling (interdependency) of software modules that could (and should) be independent. This </a:t>
            </a:r>
            <a:r>
              <a:rPr lang="en-US" sz="1200" dirty="0" smtClean="0"/>
              <a:t>yields higher development</a:t>
            </a:r>
            <a:r>
              <a:rPr lang="en-US" sz="1200" baseline="0" dirty="0" smtClean="0"/>
              <a:t> and testing </a:t>
            </a:r>
            <a:r>
              <a:rPr lang="en-US" sz="1200" dirty="0" smtClean="0"/>
              <a:t>complexity,</a:t>
            </a:r>
            <a:r>
              <a:rPr lang="en-US" sz="1200" baseline="0" dirty="0" smtClean="0"/>
              <a:t> </a:t>
            </a:r>
            <a:r>
              <a:rPr lang="en-US" sz="1200" dirty="0" smtClean="0"/>
              <a:t>and limited reusability -</a:t>
            </a:r>
            <a:r>
              <a:rPr lang="en-US" sz="1200" baseline="0" dirty="0" smtClean="0"/>
              <a:t> both enemies of speed. Furthermore, monolithic architectures inevitably lead to </a:t>
            </a:r>
            <a:r>
              <a:rPr lang="en-US" sz="1200" dirty="0" smtClean="0"/>
              <a:t>d</a:t>
            </a:r>
            <a:r>
              <a:rPr lang="en-US" sz="1200" baseline="0" dirty="0" smtClean="0"/>
              <a:t>ifferent modules/</a:t>
            </a:r>
            <a:r>
              <a:rPr lang="en-US" sz="1200" baseline="0" dirty="0" err="1" smtClean="0"/>
              <a:t>dev</a:t>
            </a:r>
            <a:r>
              <a:rPr lang="en-US" sz="1200" baseline="0" dirty="0" smtClean="0"/>
              <a:t> </a:t>
            </a:r>
            <a:r>
              <a:rPr lang="en-US" sz="1200" dirty="0" smtClean="0"/>
              <a:t>teams inadvertently restric</a:t>
            </a:r>
            <a:r>
              <a:rPr lang="en-US" sz="1200" baseline="0" dirty="0" smtClean="0"/>
              <a:t>ting each others’ technology choices, development cadence, roadmap evolution, etc. </a:t>
            </a:r>
            <a:r>
              <a:rPr lang="en-US" sz="1200" dirty="0" smtClean="0"/>
              <a:t>resulting in increased inter-dependence</a:t>
            </a:r>
            <a:r>
              <a:rPr lang="en-US" sz="1200" baseline="0" dirty="0" smtClean="0"/>
              <a:t>, </a:t>
            </a:r>
            <a:r>
              <a:rPr lang="en-US" sz="1200" dirty="0" smtClean="0"/>
              <a:t>higher synchronization overhead and higher complexity/delays in build, test and</a:t>
            </a:r>
            <a:r>
              <a:rPr lang="en-US" sz="1200" baseline="0" dirty="0" smtClean="0"/>
              <a:t> delivery. This results</a:t>
            </a:r>
            <a:r>
              <a:rPr lang="en-US" sz="1200" dirty="0" smtClean="0"/>
              <a:t> in “weakest link” scenarios where you can only move as fast as the slowest team. And, the</a:t>
            </a:r>
            <a:r>
              <a:rPr lang="en-US" sz="1200" baseline="0" dirty="0" smtClean="0"/>
              <a:t> only way to minimize lots of such potential “weakest link” delays is to reduce the number of releases and bundle software into infrequent, large, risky releases with lots of changes. However, as discussed earlier, large releases take more time, and thus, software is delayed getting to production. You end up with a few releases with massive changes (where the potential for something to break is higher), rather than small (low risk) changes happening on an ongoing basis to different parts of the application or website. </a:t>
            </a:r>
          </a:p>
          <a:p>
            <a:endParaRPr lang="en-US" baseline="0" dirty="0" smtClean="0"/>
          </a:p>
          <a:p>
            <a:r>
              <a:rPr lang="en-US" b="1" u="sng" baseline="0" dirty="0" smtClean="0"/>
              <a:t>Shifting Practices</a:t>
            </a:r>
          </a:p>
          <a:p>
            <a:endParaRPr lang="en-US" baseline="0" dirty="0" smtClean="0"/>
          </a:p>
          <a:p>
            <a:r>
              <a:rPr lang="en-US" baseline="0" dirty="0" smtClean="0"/>
              <a:t>As enterprises focused on getting to market faster over the last 10 years, new software practices have evolved that target and eliminate these root sources of delays to help accelerate the software cycle. Let’s look at these closely. </a:t>
            </a: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err="1" smtClean="0">
                <a:solidFill>
                  <a:schemeClr val="tx1"/>
                </a:solidFill>
                <a:latin typeface="+mn-lt"/>
                <a:ea typeface="+mn-ea"/>
                <a:cs typeface="+mn-cs"/>
              </a:rPr>
              <a:t>DevOps</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DevOps</a:t>
            </a:r>
            <a:r>
              <a:rPr lang="en-US" sz="1200" kern="1200" baseline="0" dirty="0" smtClean="0">
                <a:solidFill>
                  <a:schemeClr val="tx1"/>
                </a:solidFill>
                <a:latin typeface="+mn-lt"/>
                <a:ea typeface="+mn-ea"/>
                <a:cs typeface="+mn-cs"/>
              </a:rPr>
              <a:t> is a software practice that flips the traditional development and IT Ops dichotomy on its head, and instead espouses that the two teams work closely together as tight collaboration is needed to get software to production in a services world with high velocity of change.  It emphasizes collaboration, communication and common culture/processes between historically </a:t>
            </a:r>
            <a:r>
              <a:rPr lang="en-US" sz="1200" kern="1200" baseline="0" dirty="0" err="1" smtClean="0">
                <a:solidFill>
                  <a:schemeClr val="tx1"/>
                </a:solidFill>
                <a:latin typeface="+mn-lt"/>
                <a:ea typeface="+mn-ea"/>
                <a:cs typeface="+mn-cs"/>
              </a:rPr>
              <a:t>silo’d</a:t>
            </a:r>
            <a:r>
              <a:rPr lang="en-US" sz="1200" kern="1200" baseline="0" dirty="0" smtClean="0">
                <a:solidFill>
                  <a:schemeClr val="tx1"/>
                </a:solidFill>
                <a:latin typeface="+mn-lt"/>
                <a:ea typeface="+mn-ea"/>
                <a:cs typeface="+mn-cs"/>
              </a:rPr>
              <a:t> developers and IT ops teams. Historically, this collaboration has been an area of organizational friction. Given that the IT Ops team is tasked with packaging and deploying software developed by the Development Team, collaboration and transfer of knowledge between these teams is critical to </a:t>
            </a:r>
            <a:r>
              <a:rPr lang="en-US" sz="1200" b="1" u="sng" kern="1200" baseline="0" dirty="0" smtClean="0">
                <a:solidFill>
                  <a:schemeClr val="tx1"/>
                </a:solidFill>
                <a:latin typeface="+mn-lt"/>
                <a:ea typeface="+mn-ea"/>
                <a:cs typeface="+mn-cs"/>
              </a:rPr>
              <a:t>avoiding miscommunication and delays and to ensuring smooth release processes</a:t>
            </a:r>
            <a:r>
              <a:rPr lang="en-US" sz="1200" kern="1200" baseline="0" dirty="0" smtClean="0">
                <a:solidFill>
                  <a:schemeClr val="tx1"/>
                </a:solidFill>
                <a:latin typeface="+mn-lt"/>
                <a:ea typeface="+mn-ea"/>
                <a:cs typeface="+mn-cs"/>
              </a:rPr>
              <a:t>. This is even more critical in a continuous delivery context where new functionality continually moves between the </a:t>
            </a:r>
            <a:r>
              <a:rPr lang="en-US" sz="1200" kern="1200" baseline="0" dirty="0" err="1" smtClean="0">
                <a:solidFill>
                  <a:schemeClr val="tx1"/>
                </a:solidFill>
                <a:latin typeface="+mn-lt"/>
                <a:ea typeface="+mn-ea"/>
                <a:cs typeface="+mn-cs"/>
              </a:rPr>
              <a:t>dev</a:t>
            </a:r>
            <a:r>
              <a:rPr lang="en-US" sz="1200" kern="1200" baseline="0" dirty="0" smtClean="0">
                <a:solidFill>
                  <a:schemeClr val="tx1"/>
                </a:solidFill>
                <a:latin typeface="+mn-lt"/>
                <a:ea typeface="+mn-ea"/>
                <a:cs typeface="+mn-cs"/>
              </a:rPr>
              <a:t> and IT ops teams. Automation and shared tooling (e.g. CD pipeline) can promote common processes and a common understanding of the entire software delivery process, and hence minimize friction and promote collaboration. However tools/automation alone are of limited utility unless a culture of joint responsibility is adopted.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baseline="0" dirty="0" smtClean="0">
              <a:solidFill>
                <a:schemeClr val="tx1"/>
              </a:solidFill>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latin typeface="+mn-lt"/>
                <a:ea typeface="+mn-ea"/>
                <a:cs typeface="+mn-cs"/>
              </a:rPr>
              <a:t>Continuous Delivery (CD) </a:t>
            </a:r>
            <a:r>
              <a:rPr lang="en-US" sz="1200" kern="1200" baseline="0" dirty="0" smtClean="0">
                <a:solidFill>
                  <a:schemeClr val="tx1"/>
                </a:solidFill>
                <a:latin typeface="+mn-lt"/>
                <a:ea typeface="+mn-ea"/>
                <a:cs typeface="+mn-cs"/>
              </a:rPr>
              <a:t>– Complementing the </a:t>
            </a:r>
            <a:r>
              <a:rPr lang="en-US" sz="1200" kern="1200" baseline="0" dirty="0" err="1" smtClean="0">
                <a:solidFill>
                  <a:schemeClr val="tx1"/>
                </a:solidFill>
                <a:latin typeface="+mn-lt"/>
                <a:ea typeface="+mn-ea"/>
                <a:cs typeface="+mn-cs"/>
              </a:rPr>
              <a:t>Microservices</a:t>
            </a:r>
            <a:r>
              <a:rPr lang="en-US" sz="1200" kern="1200" baseline="0" dirty="0" smtClean="0">
                <a:solidFill>
                  <a:schemeClr val="tx1"/>
                </a:solidFill>
                <a:latin typeface="+mn-lt"/>
                <a:ea typeface="+mn-ea"/>
                <a:cs typeface="+mn-cs"/>
              </a:rPr>
              <a:t> architectural approach that supports “incremental yet rapid” innovation, Continuous Delivery (CD) is a “process philosophy” of rapidly developing and testing small sets of software functionality such that the time gap between successive sets of new functionality that is ready for deployment, is minimized, i.e. software is being “continuously delivered.” (Note, a delivered feature does not necessarily imply that it is deployed in a live production environment – only that it has been validated and ready for deployment if the business chooses to do so.). The goal of continuous delivery is to test and validate software via environments that are progressively identical to a production environment such that by the end they can be marked as “delivered” with high confidence, i.e. ready for production use. CD relies on the notion of Continuous Integration - CI (i.e. daily code submission, build integration and testing) and automated CD pipelines to achieve this goal. Thus, </a:t>
            </a:r>
            <a:r>
              <a:rPr lang="en-US" sz="1200" b="1" u="sng" kern="1200" baseline="0" dirty="0" smtClean="0">
                <a:solidFill>
                  <a:schemeClr val="tx1"/>
                </a:solidFill>
                <a:latin typeface="+mn-lt"/>
                <a:ea typeface="+mn-ea"/>
                <a:cs typeface="+mn-cs"/>
              </a:rPr>
              <a:t>automation is central to CD</a:t>
            </a:r>
            <a:r>
              <a:rPr lang="en-US" sz="1200" kern="1200" baseline="0" dirty="0" smtClean="0">
                <a:solidFill>
                  <a:schemeClr val="tx1"/>
                </a:solidFill>
                <a:latin typeface="+mn-lt"/>
                <a:ea typeface="+mn-ea"/>
                <a:cs typeface="+mn-cs"/>
              </a:rPr>
              <a:t>. CD pipelines accelerate software delivery by automating the movement of code from source repository through testing and validation in progressively more production-like environments (e.g. </a:t>
            </a:r>
            <a:r>
              <a:rPr lang="en-US" sz="1200" kern="1200" baseline="0" dirty="0" err="1" smtClean="0">
                <a:solidFill>
                  <a:schemeClr val="tx1"/>
                </a:solidFill>
                <a:latin typeface="+mn-lt"/>
                <a:ea typeface="+mn-ea"/>
                <a:cs typeface="+mn-cs"/>
              </a:rPr>
              <a:t>dev</a:t>
            </a:r>
            <a:r>
              <a:rPr lang="en-US" sz="1200" kern="1200" baseline="0" dirty="0" smtClean="0">
                <a:solidFill>
                  <a:schemeClr val="tx1"/>
                </a:solidFill>
                <a:latin typeface="+mn-lt"/>
                <a:ea typeface="+mn-ea"/>
                <a:cs typeface="+mn-cs"/>
              </a:rPr>
              <a:t> unit test, integration, </a:t>
            </a:r>
            <a:r>
              <a:rPr lang="en-US" sz="1200" kern="1200" baseline="0" dirty="0" err="1" smtClean="0">
                <a:solidFill>
                  <a:schemeClr val="tx1"/>
                </a:solidFill>
                <a:latin typeface="+mn-lt"/>
                <a:ea typeface="+mn-ea"/>
                <a:cs typeface="+mn-cs"/>
              </a:rPr>
              <a:t>qa</a:t>
            </a:r>
            <a:r>
              <a:rPr lang="en-US" sz="1200" kern="1200" baseline="0" dirty="0" smtClean="0">
                <a:solidFill>
                  <a:schemeClr val="tx1"/>
                </a:solidFill>
                <a:latin typeface="+mn-lt"/>
                <a:ea typeface="+mn-ea"/>
                <a:cs typeface="+mn-cs"/>
              </a:rPr>
              <a:t>) to final deployment to production. These automated pipelines provide </a:t>
            </a:r>
            <a:r>
              <a:rPr lang="en-US" sz="1200" b="1" u="sng" kern="1200" baseline="0" dirty="0" smtClean="0">
                <a:solidFill>
                  <a:schemeClr val="tx1"/>
                </a:solidFill>
                <a:latin typeface="+mn-lt"/>
                <a:ea typeface="+mn-ea"/>
                <a:cs typeface="+mn-cs"/>
              </a:rPr>
              <a:t>speed and consistency</a:t>
            </a:r>
            <a:r>
              <a:rPr lang="en-US" sz="1200" kern="1200" baseline="0" dirty="0" smtClean="0">
                <a:solidFill>
                  <a:schemeClr val="tx1"/>
                </a:solidFill>
                <a:latin typeface="+mn-lt"/>
                <a:ea typeface="+mn-ea"/>
                <a:cs typeface="+mn-cs"/>
              </a:rPr>
              <a:t>, and can be the means of collaboration for multiple teams, e.g. </a:t>
            </a:r>
            <a:r>
              <a:rPr lang="en-US" sz="1200" kern="1200" baseline="0" dirty="0" err="1" smtClean="0">
                <a:solidFill>
                  <a:schemeClr val="tx1"/>
                </a:solidFill>
                <a:latin typeface="+mn-lt"/>
                <a:ea typeface="+mn-ea"/>
                <a:cs typeface="+mn-cs"/>
              </a:rPr>
              <a:t>dev</a:t>
            </a:r>
            <a:r>
              <a:rPr lang="en-US" sz="1200" kern="1200" baseline="0" dirty="0" smtClean="0">
                <a:solidFill>
                  <a:schemeClr val="tx1"/>
                </a:solidFill>
                <a:latin typeface="+mn-lt"/>
                <a:ea typeface="+mn-ea"/>
                <a:cs typeface="+mn-cs"/>
              </a:rPr>
              <a:t>, QA, ops.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baseline="0" dirty="0" smtClean="0">
              <a:solidFill>
                <a:schemeClr val="tx1"/>
              </a:solidFill>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dirty="0" err="1" smtClean="0">
                <a:solidFill>
                  <a:schemeClr val="tx1"/>
                </a:solidFill>
                <a:latin typeface="+mn-lt"/>
                <a:ea typeface="+mn-ea"/>
                <a:cs typeface="+mn-cs"/>
              </a:rPr>
              <a:t>Microservices</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Microservices</a:t>
            </a:r>
            <a:r>
              <a:rPr lang="en-US" sz="1200" kern="1200" baseline="0" dirty="0" smtClean="0">
                <a:solidFill>
                  <a:schemeClr val="tx1"/>
                </a:solidFill>
                <a:latin typeface="+mn-lt"/>
                <a:ea typeface="+mn-ea"/>
                <a:cs typeface="+mn-cs"/>
              </a:rPr>
              <a:t> are an architectural approach </a:t>
            </a:r>
            <a:r>
              <a:rPr lang="en-US" sz="1200" kern="1200" dirty="0" smtClean="0">
                <a:solidFill>
                  <a:schemeClr val="tx1"/>
                </a:solidFill>
                <a:effectLst/>
                <a:latin typeface="+mn-lt"/>
                <a:ea typeface="+mn-ea"/>
                <a:cs typeface="+mn-cs"/>
              </a:rPr>
              <a:t>that emphasizes decoupling complex functionality into smaller, independent (micro)services that consist</a:t>
            </a:r>
            <a:r>
              <a:rPr lang="en-US" sz="1200" kern="1200" baseline="0" dirty="0" smtClean="0">
                <a:solidFill>
                  <a:schemeClr val="tx1"/>
                </a:solidFill>
                <a:effectLst/>
                <a:latin typeface="+mn-lt"/>
                <a:ea typeface="+mn-ea"/>
                <a:cs typeface="+mn-cs"/>
              </a:rPr>
              <a:t> of simpler functionality with fewer, focused concerns. These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run separately and can only be accessed via well defined interfaces that hide the implementation details thereby promoting loose coupling. The key value that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provide is independence; they can be developed and operated by independent teams. An application is delivered as a collection of (distributed)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that interact with each other through well defined (and slow evolving) interfaces. As a result, as long as it maintains a stable interface contract, each </a:t>
            </a:r>
            <a:r>
              <a:rPr lang="en-US" sz="1200" kern="1200" baseline="0" dirty="0" err="1" smtClean="0">
                <a:solidFill>
                  <a:schemeClr val="tx1"/>
                </a:solidFill>
                <a:effectLst/>
                <a:latin typeface="+mn-lt"/>
                <a:ea typeface="+mn-ea"/>
                <a:cs typeface="+mn-cs"/>
              </a:rPr>
              <a:t>microservice</a:t>
            </a:r>
            <a:r>
              <a:rPr lang="en-US" sz="1200" kern="1200" baseline="0" dirty="0" smtClean="0">
                <a:solidFill>
                  <a:schemeClr val="tx1"/>
                </a:solidFill>
                <a:effectLst/>
                <a:latin typeface="+mn-lt"/>
                <a:ea typeface="+mn-ea"/>
                <a:cs typeface="+mn-cs"/>
              </a:rPr>
              <a:t> can make independent choices on technology, roadmap and development/release cadence. The independence enhances resilience (e.g., if one </a:t>
            </a:r>
            <a:r>
              <a:rPr lang="en-US" sz="1200" kern="1200" baseline="0" dirty="0" err="1" smtClean="0">
                <a:solidFill>
                  <a:schemeClr val="tx1"/>
                </a:solidFill>
                <a:effectLst/>
                <a:latin typeface="+mn-lt"/>
                <a:ea typeface="+mn-ea"/>
                <a:cs typeface="+mn-cs"/>
              </a:rPr>
              <a:t>microservice</a:t>
            </a:r>
            <a:r>
              <a:rPr lang="en-US" sz="1200" kern="1200" baseline="0" dirty="0" smtClean="0">
                <a:solidFill>
                  <a:schemeClr val="tx1"/>
                </a:solidFill>
                <a:effectLst/>
                <a:latin typeface="+mn-lt"/>
                <a:ea typeface="+mn-ea"/>
                <a:cs typeface="+mn-cs"/>
              </a:rPr>
              <a:t> is unavailable, other functionality can still be accessible) and eliminates synchronization overhead between teams and software modules. Thus,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enable parallelization of development and operations as well as </a:t>
            </a:r>
            <a:r>
              <a:rPr lang="en-US" sz="1200" b="1" u="sng" kern="1200" baseline="0" dirty="0" smtClean="0">
                <a:solidFill>
                  <a:schemeClr val="tx1"/>
                </a:solidFill>
                <a:effectLst/>
                <a:latin typeface="+mn-lt"/>
                <a:ea typeface="+mn-ea"/>
                <a:cs typeface="+mn-cs"/>
              </a:rPr>
              <a:t>rapid and incremental innovation</a:t>
            </a:r>
            <a:r>
              <a:rPr lang="en-US" sz="1200" kern="1200" baseline="0" dirty="0" smtClean="0">
                <a:solidFill>
                  <a:schemeClr val="tx1"/>
                </a:solidFill>
                <a:effectLst/>
                <a:latin typeface="+mn-lt"/>
                <a:ea typeface="+mn-ea"/>
                <a:cs typeface="+mn-cs"/>
              </a:rPr>
              <a:t>, thereby significantly enhancing speed to market.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make it possible to selectively and elastically scale the parts of the application seeing demand, and are truly a cloud native design pattern. Also,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with their focus on small, bounded concerns, make it easier to handle evolutionary application complexity; they enable evolving an application to add features and/or cross domain boundaries, e.g. a car insurance carrier, can cross over into home insurance. Netflix is a good example of a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architectural approach.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It is important to remember that </a:t>
            </a:r>
            <a:r>
              <a:rPr lang="en-US" sz="1200" b="1" u="sng" kern="1200" baseline="0" dirty="0" err="1" smtClean="0">
                <a:solidFill>
                  <a:schemeClr val="tx1"/>
                </a:solidFill>
                <a:effectLst/>
                <a:latin typeface="+mn-lt"/>
                <a:ea typeface="+mn-ea"/>
                <a:cs typeface="+mn-cs"/>
              </a:rPr>
              <a:t>microservices</a:t>
            </a:r>
            <a:r>
              <a:rPr lang="en-US" sz="1200" b="1" u="sng" kern="1200" baseline="0" dirty="0" smtClean="0">
                <a:solidFill>
                  <a:schemeClr val="tx1"/>
                </a:solidFill>
                <a:effectLst/>
                <a:latin typeface="+mn-lt"/>
                <a:ea typeface="+mn-ea"/>
                <a:cs typeface="+mn-cs"/>
              </a:rPr>
              <a:t> make sense</a:t>
            </a:r>
            <a:r>
              <a:rPr lang="en-US" sz="1200" kern="1200" baseline="0" dirty="0" smtClean="0">
                <a:solidFill>
                  <a:schemeClr val="tx1"/>
                </a:solidFill>
                <a:effectLst/>
                <a:latin typeface="+mn-lt"/>
                <a:ea typeface="+mn-ea"/>
                <a:cs typeface="+mn-cs"/>
              </a:rPr>
              <a:t> once you have reached a “critical mass” of understanding the domain of the application – the key entities, constructs, actors and their interactions that will comprise the core of the application functionality/value proposition. This is generally true in well defined use cases, e.g. stock trading. </a:t>
            </a:r>
            <a:r>
              <a:rPr lang="en-US" sz="1200" b="1" kern="1200" baseline="0" dirty="0" smtClean="0">
                <a:solidFill>
                  <a:schemeClr val="tx1"/>
                </a:solidFill>
                <a:effectLst/>
                <a:latin typeface="+mn-lt"/>
                <a:ea typeface="+mn-ea"/>
                <a:cs typeface="+mn-cs"/>
              </a:rPr>
              <a:t>Most PCF customers that are existing, stable and/or large enterprises will know their business well enough and fall in this category, unless they are trying something new…</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When innovating and building a new application that straddles domains, a </a:t>
            </a:r>
            <a:r>
              <a:rPr lang="en-US" sz="1200" b="1" u="sng" kern="1200" baseline="0" dirty="0" smtClean="0">
                <a:solidFill>
                  <a:schemeClr val="tx1"/>
                </a:solidFill>
                <a:effectLst/>
                <a:latin typeface="+mn-lt"/>
                <a:ea typeface="+mn-ea"/>
                <a:cs typeface="+mn-cs"/>
              </a:rPr>
              <a:t>monolithic approach makes sense</a:t>
            </a:r>
            <a:r>
              <a:rPr lang="en-US" sz="1200" kern="1200" baseline="0" dirty="0" smtClean="0">
                <a:solidFill>
                  <a:schemeClr val="tx1"/>
                </a:solidFill>
                <a:effectLst/>
                <a:latin typeface="+mn-lt"/>
                <a:ea typeface="+mn-ea"/>
                <a:cs typeface="+mn-cs"/>
              </a:rPr>
              <a:t> early on as you are exploring the cognitive space of the domain of the application and defining a new use case. In this scenario, monoliths can help you move quickly without having to refactor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and their interfaces continuously.  As the application matures, and you have a good handle on the different constructs, entities, actors, etc., it is critical to refactor using a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approach in order to gain many of the benefits (mentioned earlier) for the long term. (Note,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make sense for complex enterprise apps. If the app is limited in use case, and never grows beyond a certain level of complexity, then also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may not make sense – they will be overkill).</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Finally, it is also important to remember, that after refactoring, the application architecture will not remain static. As the application evolves, it will continually need to be refactored, many times resulting in one </a:t>
            </a:r>
            <a:r>
              <a:rPr lang="en-US" sz="1200" kern="1200" baseline="0" dirty="0" err="1" smtClean="0">
                <a:solidFill>
                  <a:schemeClr val="tx1"/>
                </a:solidFill>
                <a:effectLst/>
                <a:latin typeface="+mn-lt"/>
                <a:ea typeface="+mn-ea"/>
                <a:cs typeface="+mn-cs"/>
              </a:rPr>
              <a:t>microservice</a:t>
            </a:r>
            <a:r>
              <a:rPr lang="en-US" sz="1200" kern="1200" baseline="0" dirty="0" smtClean="0">
                <a:solidFill>
                  <a:schemeClr val="tx1"/>
                </a:solidFill>
                <a:effectLst/>
                <a:latin typeface="+mn-lt"/>
                <a:ea typeface="+mn-ea"/>
                <a:cs typeface="+mn-cs"/>
              </a:rPr>
              <a:t> being broken apart into multiple, fine-grained services.</a:t>
            </a:r>
          </a:p>
          <a:p>
            <a:endParaRPr lang="en-US" baseline="0" dirty="0" smtClean="0"/>
          </a:p>
          <a:p>
            <a:endParaRPr lang="en-US" baseline="0" dirty="0" smtClean="0"/>
          </a:p>
          <a:p>
            <a:r>
              <a:rPr lang="en-US" b="1" u="sng" baseline="0" dirty="0" smtClean="0"/>
              <a:t>Cloud Native</a:t>
            </a:r>
          </a:p>
          <a:p>
            <a:endParaRPr lang="en-US" baseline="0" dirty="0" smtClean="0"/>
          </a:p>
          <a:p>
            <a:r>
              <a:rPr lang="en-US" dirty="0" smtClean="0"/>
              <a:t>Collectively, we</a:t>
            </a:r>
            <a:r>
              <a:rPr lang="en-US" baseline="0" dirty="0" smtClean="0"/>
              <a:t> refer to these new practices as Cloud Native practices as they are uniquely designed to enable building and delivering modern, cloud software that rapidly and incrementally evolves, can scale horizontally and has resilience by design. These three practices together address the weaknesses in earlier approaches</a:t>
            </a:r>
          </a:p>
          <a:p>
            <a:endParaRPr lang="en-US" baseline="0" dirty="0" smtClean="0"/>
          </a:p>
          <a:p>
            <a:pPr marL="6286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t>Monolithic Architecture </a:t>
            </a:r>
            <a:r>
              <a:rPr lang="en-US" sz="1200" baseline="0" dirty="0" smtClean="0">
                <a:sym typeface="Wingdings"/>
              </a:rPr>
              <a:t> </a:t>
            </a:r>
            <a:r>
              <a:rPr lang="en-US" sz="1200" baseline="0" dirty="0" smtClean="0"/>
              <a:t>Break up Complexity</a:t>
            </a:r>
          </a:p>
          <a:p>
            <a:pPr marL="628650" marR="0" lvl="2"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aseline="0" dirty="0" smtClean="0"/>
          </a:p>
          <a:p>
            <a:pPr marL="6286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t>Lack of Collaboration </a:t>
            </a:r>
            <a:r>
              <a:rPr lang="en-US" sz="1200" baseline="0" dirty="0" smtClean="0">
                <a:sym typeface="Wingdings"/>
              </a:rPr>
              <a:t> </a:t>
            </a:r>
            <a:r>
              <a:rPr lang="en-US" sz="1200" baseline="0" dirty="0" smtClean="0"/>
              <a:t>A culture of joint goals and responsibility, and shared automation (see below) for common processes (e.g. provisioning and deployment) can alleviate much of the friction. Rationalize tools that facilitate collaboration, common processes and let both parties go fast.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aseline="0"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t>Manual Testing &amp; Release </a:t>
            </a:r>
            <a:r>
              <a:rPr lang="en-US" sz="1200" baseline="0" dirty="0" smtClean="0">
                <a:sym typeface="Wingdings"/>
              </a:rPr>
              <a:t> </a:t>
            </a:r>
            <a:r>
              <a:rPr lang="en-US" sz="1200" baseline="0" dirty="0" smtClean="0"/>
              <a:t> Rationalize, standardize, automate and integrate as many processes as possible. </a:t>
            </a:r>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10</a:t>
            </a:fld>
            <a:endParaRPr lang="en-US" dirty="0"/>
          </a:p>
        </p:txBody>
      </p:sp>
    </p:spTree>
    <p:extLst>
      <p:ext uri="{BB962C8B-B14F-4D97-AF65-F5344CB8AC3E}">
        <p14:creationId xmlns:p14="http://schemas.microsoft.com/office/powerpoint/2010/main" val="2481978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CLOUD NATIVE DRIVES COMPLEXITY</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Speed in development and</a:t>
            </a:r>
            <a:r>
              <a:rPr lang="en-US" sz="1200" kern="1200" baseline="0" dirty="0" smtClean="0">
                <a:solidFill>
                  <a:schemeClr val="tx1"/>
                </a:solidFill>
                <a:effectLst/>
                <a:latin typeface="+mn-lt"/>
                <a:ea typeface="+mn-ea"/>
                <a:cs typeface="+mn-cs"/>
              </a:rPr>
              <a:t> delivery </a:t>
            </a:r>
            <a:r>
              <a:rPr lang="en-US" sz="1200" kern="1200" dirty="0" smtClean="0">
                <a:solidFill>
                  <a:schemeClr val="tx1"/>
                </a:solidFill>
                <a:effectLst/>
                <a:latin typeface="+mn-lt"/>
                <a:ea typeface="+mn-ea"/>
                <a:cs typeface="+mn-cs"/>
              </a:rPr>
              <a:t>is essential for the next generation of always-on, software services</a:t>
            </a:r>
            <a:r>
              <a:rPr lang="en-US" sz="1200" kern="1200" baseline="0" dirty="0" smtClean="0">
                <a:solidFill>
                  <a:schemeClr val="tx1"/>
                </a:solidFill>
                <a:effectLst/>
                <a:latin typeface="+mn-lt"/>
                <a:ea typeface="+mn-ea"/>
                <a:cs typeface="+mn-cs"/>
              </a:rPr>
              <a:t> that reside in the cloud</a:t>
            </a:r>
            <a:r>
              <a:rPr lang="en-US" sz="1200" kern="1200" dirty="0" smtClean="0">
                <a:solidFill>
                  <a:schemeClr val="tx1"/>
                </a:solidFill>
                <a:effectLst/>
                <a:latin typeface="+mn-lt"/>
                <a:ea typeface="+mn-ea"/>
                <a:cs typeface="+mn-cs"/>
              </a:rPr>
              <a:t>. Building Cloud Native software</a:t>
            </a:r>
            <a:r>
              <a:rPr lang="en-US" sz="1200" kern="1200" baseline="0" dirty="0" smtClean="0">
                <a:solidFill>
                  <a:schemeClr val="tx1"/>
                </a:solidFill>
                <a:effectLst/>
                <a:latin typeface="+mn-lt"/>
                <a:ea typeface="+mn-ea"/>
                <a:cs typeface="+mn-cs"/>
              </a:rPr>
              <a:t> using </a:t>
            </a:r>
            <a:r>
              <a:rPr lang="en-US" sz="1200" kern="1200" baseline="0" dirty="0" err="1" smtClean="0">
                <a:solidFill>
                  <a:schemeClr val="tx1"/>
                </a:solidFill>
                <a:effectLst/>
                <a:latin typeface="+mn-lt"/>
                <a:ea typeface="+mn-ea"/>
                <a:cs typeface="+mn-cs"/>
              </a:rPr>
              <a:t>DevOps</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and Continuous Delivery makes sense as they are designed for speed. </a:t>
            </a:r>
            <a:r>
              <a:rPr lang="en-US" sz="1200" kern="1200" dirty="0" smtClean="0">
                <a:solidFill>
                  <a:schemeClr val="tx1"/>
                </a:solidFill>
                <a:effectLst/>
                <a:latin typeface="+mn-lt"/>
                <a:ea typeface="+mn-ea"/>
                <a:cs typeface="+mn-cs"/>
              </a:rPr>
              <a:t>They represent a new way of developing software – a new set of practices. These techniques fundamentally change our notion of developing software: speed, automation and continuous incremental evolution changes how software has been done historically as big bang, manual deployments and upgrades. </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Demands Placed</a:t>
            </a:r>
            <a:r>
              <a:rPr lang="en-US" sz="1200" b="1" u="sng" kern="1200" baseline="0" dirty="0" smtClean="0">
                <a:solidFill>
                  <a:schemeClr val="tx1"/>
                </a:solidFill>
                <a:effectLst/>
                <a:latin typeface="+mn-lt"/>
                <a:ea typeface="+mn-ea"/>
                <a:cs typeface="+mn-cs"/>
              </a:rPr>
              <a:t> by Cloud Native Practices</a:t>
            </a:r>
            <a:endParaRPr lang="en-US" sz="1200" b="1"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Ideally you want to adopt these practices together, since they are interdependent and synergistic. </a:t>
            </a:r>
            <a:r>
              <a:rPr lang="en-US" sz="1200" kern="1200" dirty="0" smtClean="0">
                <a:solidFill>
                  <a:schemeClr val="tx1"/>
                </a:solidFill>
                <a:effectLst/>
                <a:latin typeface="+mn-lt"/>
                <a:ea typeface="+mn-ea"/>
                <a:cs typeface="+mn-cs"/>
              </a:rPr>
              <a:t>But adopting these practices means other support is necessary – you cannot do things the old 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Because,</a:t>
            </a:r>
            <a:r>
              <a:rPr lang="en-US" sz="1200" kern="1200" baseline="0" dirty="0" smtClean="0">
                <a:solidFill>
                  <a:schemeClr val="tx1"/>
                </a:solidFill>
                <a:effectLst/>
                <a:latin typeface="+mn-lt"/>
                <a:ea typeface="+mn-ea"/>
                <a:cs typeface="+mn-cs"/>
              </a:rPr>
              <a:t> what happens when you embrace these techniques simultaneously? You end up significantly increasing development and operations complexity by combining multiple stakeholders (</a:t>
            </a:r>
            <a:r>
              <a:rPr lang="en-US" sz="1200" kern="1200" baseline="0" dirty="0" err="1" smtClean="0">
                <a:solidFill>
                  <a:schemeClr val="tx1"/>
                </a:solidFill>
                <a:effectLst/>
                <a:latin typeface="+mn-lt"/>
                <a:ea typeface="+mn-ea"/>
                <a:cs typeface="+mn-cs"/>
              </a:rPr>
              <a:t>DevOps</a:t>
            </a:r>
            <a:r>
              <a:rPr lang="en-US" sz="1200" kern="1200" baseline="0" dirty="0" smtClean="0">
                <a:solidFill>
                  <a:schemeClr val="tx1"/>
                </a:solidFill>
                <a:effectLst/>
                <a:latin typeface="+mn-lt"/>
                <a:ea typeface="+mn-ea"/>
                <a:cs typeface="+mn-cs"/>
              </a:rPr>
              <a:t>) who are rapidly delivering software (Continuous Delivery) comprised of many small components and moving parts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err="1" smtClean="0">
                <a:solidFill>
                  <a:schemeClr val="tx1"/>
                </a:solidFill>
                <a:effectLst/>
                <a:latin typeface="+mn-lt"/>
                <a:ea typeface="+mn-ea"/>
                <a:cs typeface="+mn-cs"/>
              </a:rPr>
              <a:t>Dev</a:t>
            </a:r>
            <a:r>
              <a:rPr lang="en-US" sz="1200" b="1" kern="1200" baseline="0" dirty="0" smtClean="0">
                <a:solidFill>
                  <a:schemeClr val="tx1"/>
                </a:solidFill>
                <a:effectLst/>
                <a:latin typeface="+mn-lt"/>
                <a:ea typeface="+mn-ea"/>
                <a:cs typeface="+mn-cs"/>
              </a:rPr>
              <a:t> Overhead:</a:t>
            </a:r>
            <a:r>
              <a:rPr lang="en-US" sz="1200" kern="1200" baseline="0" dirty="0" smtClean="0">
                <a:solidFill>
                  <a:schemeClr val="tx1"/>
                </a:solidFill>
                <a:effectLst/>
                <a:latin typeface="+mn-lt"/>
                <a:ea typeface="+mn-ea"/>
                <a:cs typeface="+mn-cs"/>
              </a:rPr>
              <a:t> Adopting these practices yields very high complexity and overhead – for example, you need to be able to continually create, configure and destroy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/test environments on demand to support the continuous integration and testing required for continuous delivery. You need to be able to build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easily so that your developers can focus on business logic, and not get lost in the complexities of enterprise computing such as service discovery, service configuration, high availability, security, distributed computing, etc..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Ops Overhead: </a:t>
            </a:r>
            <a:r>
              <a:rPr lang="en-US" sz="1200" kern="120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is only the half of it. How do you manage everything on Day 2, once code is deployed in production? How do you handle failure, recovery, scaling, upgrades, security, patching, monitoring and other operational issues when you are no longer managing 5 apps, but 25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instead? It’s a lot of work to handle manually, without automation. If not handled in a structured and automated manner, it can become a source of chaos and delay.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So, it seems like we we have a set of practices that are hard to implement without some support.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11</a:t>
            </a:fld>
            <a:endParaRPr lang="en-US" dirty="0"/>
          </a:p>
        </p:txBody>
      </p:sp>
    </p:spTree>
    <p:extLst>
      <p:ext uri="{BB962C8B-B14F-4D97-AF65-F5344CB8AC3E}">
        <p14:creationId xmlns:p14="http://schemas.microsoft.com/office/powerpoint/2010/main" val="162556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CLOUD NATIVE TECHNOLOGY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Software Practice-Technology Synergy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Throughout</a:t>
            </a:r>
            <a:r>
              <a:rPr lang="en-US" sz="1200" b="0" kern="1200" baseline="0" dirty="0" smtClean="0">
                <a:solidFill>
                  <a:schemeClr val="tx1"/>
                </a:solidFill>
                <a:effectLst/>
                <a:latin typeface="+mn-lt"/>
                <a:ea typeface="+mn-ea"/>
                <a:cs typeface="+mn-cs"/>
              </a:rPr>
              <a:t> the history of software, new practices have emerged that define how to build more complex software easily. And new practices have always been accompanied with new technologies that support these practices by making them easier to adopt and implement. For example, when assembly programming gave way to high level languages for building more complex </a:t>
            </a:r>
            <a:r>
              <a:rPr lang="en-US" sz="1200" b="0" kern="1200" baseline="0" dirty="0" err="1" smtClean="0">
                <a:solidFill>
                  <a:schemeClr val="tx1"/>
                </a:solidFill>
                <a:effectLst/>
                <a:latin typeface="+mn-lt"/>
                <a:ea typeface="+mn-ea"/>
                <a:cs typeface="+mn-cs"/>
              </a:rPr>
              <a:t>applicaitons</a:t>
            </a:r>
            <a:r>
              <a:rPr lang="en-US" sz="1200" b="0" kern="1200" baseline="0" dirty="0" smtClean="0">
                <a:solidFill>
                  <a:schemeClr val="tx1"/>
                </a:solidFill>
                <a:effectLst/>
                <a:latin typeface="+mn-lt"/>
                <a:ea typeface="+mn-ea"/>
                <a:cs typeface="+mn-cs"/>
              </a:rPr>
              <a:t>, compilers were developed to generate the machine instructions. When the PC arrived, language frameworks were developed to simplify implementing more complex graphical user interfaces. More recently, the app server emerged with the need to manage the enhanced needs of web applications beyond those of a web server. Thus, there is a synergistic relationship between software practice and software technology.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this new set of practices</a:t>
            </a:r>
            <a:r>
              <a:rPr lang="en-US" sz="1200" kern="1200" baseline="0" dirty="0" smtClean="0">
                <a:solidFill>
                  <a:schemeClr val="tx1"/>
                </a:solidFill>
                <a:effectLst/>
                <a:latin typeface="+mn-lt"/>
                <a:ea typeface="+mn-ea"/>
                <a:cs typeface="+mn-cs"/>
              </a:rPr>
              <a:t> for the cloud design point is no different. </a:t>
            </a:r>
            <a:r>
              <a:rPr lang="en-US" sz="1200" kern="1200" dirty="0" smtClean="0">
                <a:solidFill>
                  <a:schemeClr val="tx1"/>
                </a:solidFill>
                <a:effectLst/>
                <a:latin typeface="+mn-lt"/>
                <a:ea typeface="+mn-ea"/>
                <a:cs typeface="+mn-cs"/>
              </a:rPr>
              <a:t>As we have</a:t>
            </a:r>
            <a:r>
              <a:rPr lang="en-US" sz="1200" kern="1200" baseline="0" dirty="0" smtClean="0">
                <a:solidFill>
                  <a:schemeClr val="tx1"/>
                </a:solidFill>
                <a:effectLst/>
                <a:latin typeface="+mn-lt"/>
                <a:ea typeface="+mn-ea"/>
                <a:cs typeface="+mn-cs"/>
              </a:rPr>
              <a:t> seen, </a:t>
            </a:r>
            <a:r>
              <a:rPr lang="en-US" sz="1200" kern="1200" dirty="0" smtClean="0">
                <a:solidFill>
                  <a:schemeClr val="tx1"/>
                </a:solidFill>
                <a:effectLst/>
                <a:latin typeface="+mn-lt"/>
                <a:ea typeface="+mn-ea"/>
                <a:cs typeface="+mn-cs"/>
              </a:rPr>
              <a:t>these new Cloud Native practices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Continuous Delivery)</a:t>
            </a:r>
            <a:r>
              <a:rPr lang="en-US" sz="1200" kern="1200" baseline="0" dirty="0" smtClean="0">
                <a:solidFill>
                  <a:schemeClr val="tx1"/>
                </a:solidFill>
                <a:effectLst/>
                <a:latin typeface="+mn-lt"/>
                <a:ea typeface="+mn-ea"/>
                <a:cs typeface="+mn-cs"/>
              </a:rPr>
              <a:t> are difficult to adopt by themselves. We believe that they </a:t>
            </a:r>
            <a:r>
              <a:rPr lang="en-US" sz="1200" kern="1200" dirty="0" smtClean="0">
                <a:solidFill>
                  <a:schemeClr val="tx1"/>
                </a:solidFill>
                <a:effectLst/>
                <a:latin typeface="+mn-lt"/>
                <a:ea typeface="+mn-ea"/>
                <a:cs typeface="+mn-cs"/>
              </a:rPr>
              <a:t>need to be supported by new technologies that automate and</a:t>
            </a:r>
            <a:r>
              <a:rPr lang="en-US" sz="1200" kern="1200" baseline="0" dirty="0" smtClean="0">
                <a:solidFill>
                  <a:schemeClr val="tx1"/>
                </a:solidFill>
                <a:effectLst/>
                <a:latin typeface="+mn-lt"/>
                <a:ea typeface="+mn-ea"/>
                <a:cs typeface="+mn-cs"/>
              </a:rPr>
              <a:t> simplify these practices</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Supporting technologies make it easy to follow these practices and have guardrails in place to prevent problems and keep people on the right track. The technologies ensure reliability and safety for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and ops while moving fast. Thus, Practices and Technologies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have a synergistic relationship. The technologies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support the practices, the practices leverage the technologies.</a:t>
            </a:r>
          </a:p>
        </p:txBody>
      </p:sp>
      <p:sp>
        <p:nvSpPr>
          <p:cNvPr id="4" name="Slide Number Placeholder 3"/>
          <p:cNvSpPr>
            <a:spLocks noGrp="1"/>
          </p:cNvSpPr>
          <p:nvPr>
            <p:ph type="sldNum" sz="quarter" idx="10"/>
          </p:nvPr>
        </p:nvSpPr>
        <p:spPr/>
        <p:txBody>
          <a:bodyPr/>
          <a:lstStyle/>
          <a:p>
            <a:fld id="{9BEDBE90-FDBE-A44D-9062-5A5D1585D5B8}" type="slidenum">
              <a:rPr lang="en-US" smtClean="0"/>
              <a:t>12</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CLOUD NATIVE TECHNOLOGIES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Pivotal - Transforming Trends Into Technologies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Pivotal is at the forefront of developing technologies to support adopting cloud native practices such as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Continuous Delivery and </a:t>
            </a:r>
            <a:r>
              <a:rPr lang="en-US" sz="1200" kern="1200" baseline="0" dirty="0" err="1" smtClean="0">
                <a:solidFill>
                  <a:schemeClr val="tx1"/>
                </a:solidFill>
                <a:effectLst/>
                <a:latin typeface="+mn-lt"/>
                <a:ea typeface="+mn-ea"/>
                <a:cs typeface="+mn-cs"/>
              </a:rPr>
              <a:t>DevOps</a:t>
            </a:r>
            <a:r>
              <a:rPr lang="en-US" sz="1200" kern="1200" baseline="0" dirty="0" smtClean="0">
                <a:solidFill>
                  <a:schemeClr val="tx1"/>
                </a:solidFill>
                <a:effectLst/>
                <a:latin typeface="+mn-lt"/>
                <a:ea typeface="+mn-ea"/>
                <a:cs typeface="+mn-cs"/>
              </a:rPr>
              <a:t> to help you </a:t>
            </a:r>
            <a:r>
              <a:rPr lang="en-US" sz="1200" b="1" u="sng" kern="1200" baseline="0" dirty="0" smtClean="0">
                <a:solidFill>
                  <a:schemeClr val="tx1"/>
                </a:solidFill>
                <a:effectLst/>
                <a:latin typeface="+mn-lt"/>
                <a:ea typeface="+mn-ea"/>
                <a:cs typeface="+mn-cs"/>
              </a:rPr>
              <a:t>BUILD</a:t>
            </a:r>
            <a:r>
              <a:rPr lang="en-US" sz="1200" kern="1200" baseline="0" dirty="0" smtClean="0">
                <a:solidFill>
                  <a:schemeClr val="tx1"/>
                </a:solidFill>
                <a:effectLst/>
                <a:latin typeface="+mn-lt"/>
                <a:ea typeface="+mn-ea"/>
                <a:cs typeface="+mn-cs"/>
              </a:rPr>
              <a:t> and </a:t>
            </a:r>
            <a:r>
              <a:rPr lang="en-US" sz="1200" b="1" u="sng" kern="1200" baseline="0" dirty="0" smtClean="0">
                <a:solidFill>
                  <a:schemeClr val="tx1"/>
                </a:solidFill>
                <a:effectLst/>
                <a:latin typeface="+mn-lt"/>
                <a:ea typeface="+mn-ea"/>
                <a:cs typeface="+mn-cs"/>
              </a:rPr>
              <a:t>DELIVER</a:t>
            </a:r>
            <a:r>
              <a:rPr lang="en-US" sz="1200" kern="1200" baseline="0" dirty="0" smtClean="0">
                <a:solidFill>
                  <a:schemeClr val="tx1"/>
                </a:solidFill>
                <a:effectLst/>
                <a:latin typeface="+mn-lt"/>
                <a:ea typeface="+mn-ea"/>
                <a:cs typeface="+mn-cs"/>
              </a:rPr>
              <a:t> software quickly and reliably. Together these technologies enable enterprises to rapidly build software and to operate it reliably. The key elements of these technologies include: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Native support for dominant enterprise application development technologies such as Java and </a:t>
            </a:r>
            <a:r>
              <a:rPr lang="en-US" sz="1200" kern="1200" baseline="0" dirty="0" err="1" smtClean="0">
                <a:solidFill>
                  <a:schemeClr val="tx1"/>
                </a:solidFill>
                <a:effectLst/>
                <a:latin typeface="+mn-lt"/>
                <a:ea typeface="+mn-ea"/>
                <a:cs typeface="+mn-cs"/>
              </a:rPr>
              <a:t>.Net</a:t>
            </a:r>
            <a:r>
              <a:rPr lang="en-US" sz="1200" kern="1200" baseline="0" dirty="0" smtClean="0">
                <a:solidFill>
                  <a:schemeClr val="tx1"/>
                </a:solidFill>
                <a:effectLst/>
                <a:latin typeface="+mn-lt"/>
                <a:ea typeface="+mn-ea"/>
                <a:cs typeface="+mn-cs"/>
              </a:rPr>
              <a:t> (other languages are supported as well). Additional framework support for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development with Java and </a:t>
            </a:r>
            <a:r>
              <a:rPr lang="en-US" sz="1200" kern="1200" baseline="0" dirty="0" err="1" smtClean="0">
                <a:solidFill>
                  <a:schemeClr val="tx1"/>
                </a:solidFill>
                <a:effectLst/>
                <a:latin typeface="+mn-lt"/>
                <a:ea typeface="+mn-ea"/>
                <a:cs typeface="+mn-cs"/>
              </a:rPr>
              <a:t>.Net</a:t>
            </a:r>
            <a:r>
              <a:rPr lang="en-US" sz="1200" kern="1200" baseline="0" dirty="0" smtClean="0">
                <a:solidFill>
                  <a:schemeClr val="tx1"/>
                </a:solidFill>
                <a:effectLst/>
                <a:latin typeface="+mn-lt"/>
                <a:ea typeface="+mn-ea"/>
                <a:cs typeface="+mn-cs"/>
              </a:rPr>
              <a:t> bindings to Spring Cloud Services. Pivotal is also the steward and primary contributor for Java Spring (leading Java enterprise application framework) and Spring Boot.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Support for Continuous Delivery and </a:t>
            </a:r>
            <a:r>
              <a:rPr lang="en-US" sz="1200" kern="1200" baseline="0" dirty="0" err="1" smtClean="0">
                <a:solidFill>
                  <a:schemeClr val="tx1"/>
                </a:solidFill>
                <a:effectLst/>
                <a:latin typeface="+mn-lt"/>
                <a:ea typeface="+mn-ea"/>
                <a:cs typeface="+mn-cs"/>
              </a:rPr>
              <a:t>Devops</a:t>
            </a:r>
            <a:r>
              <a:rPr lang="en-US" sz="1200" kern="1200" baseline="0" dirty="0" smtClean="0">
                <a:solidFill>
                  <a:schemeClr val="tx1"/>
                </a:solidFill>
                <a:effectLst/>
                <a:latin typeface="+mn-lt"/>
                <a:ea typeface="+mn-ea"/>
                <a:cs typeface="+mn-cs"/>
              </a:rPr>
              <a:t> through PCF</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More generally, Pivotal is investing in developing these technologies to go beyond supporting particular practices and to focus on the </a:t>
            </a:r>
            <a:r>
              <a:rPr lang="en-US" sz="1200" b="0" u="none" kern="1200" baseline="0" dirty="0" smtClean="0">
                <a:solidFill>
                  <a:schemeClr val="tx1"/>
                </a:solidFill>
                <a:effectLst/>
                <a:latin typeface="+mn-lt"/>
                <a:ea typeface="+mn-ea"/>
                <a:cs typeface="+mn-cs"/>
              </a:rPr>
              <a:t>cloud native philosophy</a:t>
            </a:r>
            <a:r>
              <a:rPr lang="en-US" sz="1200" b="1" u="sng"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to accelerate and simplify the development and operation of cloud workloads in general. Thus, Pivotal continues to invest in enhancing and accelerating the modern software development cycle. Furthermore, Pivotal is committed to meeting enterprises where they are with support to help develop and operate both next generation and legacy workloads rapidly, efficiently and cost effectively.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 are building technologies that help you focus on building your software and innovating your business rather than focus on complex infrastructure concerns.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Pivotal Cloud Foundry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Origin:</a:t>
            </a:r>
            <a:r>
              <a:rPr lang="en-US" sz="1200" kern="1200" dirty="0" smtClean="0">
                <a:solidFill>
                  <a:schemeClr val="tx1"/>
                </a:solidFill>
                <a:effectLst/>
                <a:latin typeface="+mn-lt"/>
                <a:ea typeface="+mn-ea"/>
                <a:cs typeface="+mn-cs"/>
              </a:rPr>
              <a:t> Cloud Foundry is a</a:t>
            </a:r>
            <a:r>
              <a:rPr lang="en-US" sz="1200" kern="1200" baseline="0" dirty="0" smtClean="0">
                <a:solidFill>
                  <a:schemeClr val="tx1"/>
                </a:solidFill>
                <a:effectLst/>
                <a:latin typeface="+mn-lt"/>
                <a:ea typeface="+mn-ea"/>
                <a:cs typeface="+mn-cs"/>
              </a:rPr>
              <a:t>n open source application platform originally started in 2009, at VMware. </a:t>
            </a:r>
            <a:r>
              <a:rPr lang="en-US" sz="1200" kern="1200" dirty="0" smtClean="0">
                <a:solidFill>
                  <a:schemeClr val="tx1"/>
                </a:solidFill>
                <a:effectLst/>
                <a:latin typeface="+mn-lt"/>
                <a:ea typeface="+mn-ea"/>
                <a:cs typeface="+mn-cs"/>
              </a:rPr>
              <a:t>Pivotal inherited</a:t>
            </a:r>
            <a:r>
              <a:rPr lang="en-US" sz="1200" kern="1200" baseline="0" dirty="0" smtClean="0">
                <a:solidFill>
                  <a:schemeClr val="tx1"/>
                </a:solidFill>
                <a:effectLst/>
                <a:latin typeface="+mn-lt"/>
                <a:ea typeface="+mn-ea"/>
                <a:cs typeface="+mn-cs"/>
              </a:rPr>
              <a:t> the project. Since then, the Cloud Foundry Foundation has taken up stewardship of the open source project, although Pivotal remains the lead contributor. Cloud Foundry has garnered wide industry support through the CF Foundation, comprised of over 50 companies, including </a:t>
            </a:r>
            <a:r>
              <a:rPr lang="en-US" sz="1200" kern="1200" baseline="0" dirty="0" err="1" smtClean="0">
                <a:solidFill>
                  <a:schemeClr val="tx1"/>
                </a:solidFill>
                <a:effectLst/>
                <a:latin typeface="+mn-lt"/>
                <a:ea typeface="+mn-ea"/>
                <a:cs typeface="+mn-cs"/>
              </a:rPr>
              <a:t>Docker</a:t>
            </a:r>
            <a:r>
              <a:rPr lang="en-US" sz="1200" kern="1200" baseline="0" dirty="0" smtClean="0">
                <a:solidFill>
                  <a:schemeClr val="tx1"/>
                </a:solidFill>
                <a:effectLst/>
                <a:latin typeface="+mn-lt"/>
                <a:ea typeface="+mn-ea"/>
                <a:cs typeface="+mn-cs"/>
              </a:rPr>
              <a:t>, HP, IBM, SAP, Pivotal, </a:t>
            </a:r>
            <a:r>
              <a:rPr lang="en-US" sz="1200" kern="1200" baseline="0" dirty="0" err="1" smtClean="0">
                <a:solidFill>
                  <a:schemeClr val="tx1"/>
                </a:solidFill>
                <a:effectLst/>
                <a:latin typeface="+mn-lt"/>
                <a:ea typeface="+mn-ea"/>
                <a:cs typeface="+mn-cs"/>
              </a:rPr>
              <a:t>Vmware</a:t>
            </a:r>
            <a:r>
              <a:rPr lang="en-US" sz="1200" kern="1200" baseline="0" dirty="0" smtClean="0">
                <a:solidFill>
                  <a:schemeClr val="tx1"/>
                </a:solidFill>
                <a:effectLst/>
                <a:latin typeface="+mn-lt"/>
                <a:ea typeface="+mn-ea"/>
                <a:cs typeface="+mn-cs"/>
              </a:rPr>
              <a:t>, EMC, Cisco,  Accenture, GE, JP Morgan Chase. Pivotal offers a commercial version of Cloud Foundry known as Pivotal Cloud Foundry.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2"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Description: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Pivotal Cloud Foundry (PCF) is an open source based cloud platform purpose built to accelerate software delivery. It</a:t>
            </a:r>
            <a:r>
              <a:rPr lang="en-US" sz="1200" kern="1200" baseline="0" dirty="0" smtClean="0">
                <a:solidFill>
                  <a:schemeClr val="tx1"/>
                </a:solidFill>
                <a:effectLst/>
                <a:latin typeface="+mn-lt"/>
                <a:ea typeface="+mn-ea"/>
                <a:cs typeface="+mn-cs"/>
              </a:rPr>
              <a:t> is the</a:t>
            </a:r>
            <a:r>
              <a:rPr lang="en-US" sz="1200" kern="1200" dirty="0" smtClean="0">
                <a:solidFill>
                  <a:schemeClr val="tx1"/>
                </a:solidFill>
                <a:effectLst/>
                <a:latin typeface="+mn-lt"/>
                <a:ea typeface="+mn-ea"/>
                <a:cs typeface="+mn-cs"/>
              </a:rPr>
              <a:t> next-generation application platform for continuous delivery, cloud scalability and resiliency. PCF provides a unified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platform intended to address the challenges</a:t>
            </a:r>
            <a:r>
              <a:rPr lang="en-US" sz="1200" kern="1200" baseline="0" dirty="0" smtClean="0">
                <a:solidFill>
                  <a:schemeClr val="tx1"/>
                </a:solidFill>
                <a:effectLst/>
                <a:latin typeface="+mn-lt"/>
                <a:ea typeface="+mn-ea"/>
                <a:cs typeface="+mn-cs"/>
              </a:rPr>
              <a:t> that </a:t>
            </a:r>
            <a:r>
              <a:rPr lang="en-US" sz="1200" kern="1200" dirty="0" smtClean="0">
                <a:solidFill>
                  <a:schemeClr val="tx1"/>
                </a:solidFill>
                <a:effectLst/>
                <a:latin typeface="+mn-lt"/>
                <a:ea typeface="+mn-ea"/>
                <a:cs typeface="+mn-cs"/>
              </a:rPr>
              <a:t>both Developers and IT Operations teams face.</a:t>
            </a:r>
            <a:r>
              <a:rPr lang="en-US" sz="1200" kern="1200" baseline="0" dirty="0" smtClean="0">
                <a:solidFill>
                  <a:schemeClr val="tx1"/>
                </a:solidFill>
                <a:effectLst/>
                <a:latin typeface="+mn-lt"/>
                <a:ea typeface="+mn-ea"/>
                <a:cs typeface="+mn-cs"/>
              </a:rPr>
              <a:t> For developers, it facilitates the cloud native practices that </a:t>
            </a:r>
            <a:r>
              <a:rPr lang="en-US" sz="1200" kern="1200" dirty="0" smtClean="0">
                <a:solidFill>
                  <a:schemeClr val="tx1"/>
                </a:solidFill>
                <a:effectLst/>
                <a:latin typeface="+mn-lt"/>
                <a:ea typeface="+mn-ea"/>
                <a:cs typeface="+mn-cs"/>
              </a:rPr>
              <a:t>enhance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productivity</a:t>
            </a:r>
            <a:r>
              <a:rPr lang="en-US" sz="1200" kern="1200" baseline="0" dirty="0" smtClean="0">
                <a:solidFill>
                  <a:schemeClr val="tx1"/>
                </a:solidFill>
                <a:effectLst/>
                <a:latin typeface="+mn-lt"/>
                <a:ea typeface="+mn-ea"/>
                <a:cs typeface="+mn-cs"/>
              </a:rPr>
              <a:t> and allows them to </a:t>
            </a:r>
            <a:r>
              <a:rPr lang="en-US" sz="1200" kern="1200" dirty="0" smtClean="0">
                <a:solidFill>
                  <a:schemeClr val="tx1"/>
                </a:solidFill>
                <a:effectLst/>
                <a:latin typeface="+mn-lt"/>
                <a:ea typeface="+mn-ea"/>
                <a:cs typeface="+mn-cs"/>
              </a:rPr>
              <a:t>iterate rapidly and safely. PCF</a:t>
            </a:r>
            <a:r>
              <a:rPr lang="en-US" sz="1200" kern="1200" baseline="0" dirty="0" smtClean="0">
                <a:solidFill>
                  <a:schemeClr val="tx1"/>
                </a:solidFill>
                <a:effectLst/>
                <a:latin typeface="+mn-lt"/>
                <a:ea typeface="+mn-ea"/>
                <a:cs typeface="+mn-cs"/>
              </a:rPr>
              <a:t> also supports Ops teams to handle the operational ramifications of cloud native practices (e.g. elastic scale, zero downtime, frequent updates, etc.), and facilitates </a:t>
            </a:r>
            <a:r>
              <a:rPr lang="en-US" sz="1200" kern="1200" dirty="0" smtClean="0">
                <a:solidFill>
                  <a:schemeClr val="tx1"/>
                </a:solidFill>
                <a:effectLst/>
                <a:latin typeface="+mn-lt"/>
                <a:ea typeface="+mn-ea"/>
                <a:cs typeface="+mn-cs"/>
              </a:rPr>
              <a:t>the automation,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consistency and speed necessary for cloud native software operational excellence. As a unified platform that promotes</a:t>
            </a:r>
            <a:r>
              <a:rPr lang="en-US" sz="1200" kern="1200" baseline="0" dirty="0" smtClean="0">
                <a:solidFill>
                  <a:schemeClr val="tx1"/>
                </a:solidFill>
                <a:effectLst/>
                <a:latin typeface="+mn-lt"/>
                <a:ea typeface="+mn-ea"/>
                <a:cs typeface="+mn-cs"/>
              </a:rPr>
              <a:t> common concepts, practices and tools (e.g.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cf</a:t>
            </a:r>
            <a:r>
              <a:rPr lang="en-US" sz="1200" kern="1200" baseline="0" dirty="0" smtClean="0">
                <a:solidFill>
                  <a:schemeClr val="tx1"/>
                </a:solidFill>
                <a:effectLst/>
                <a:latin typeface="+mn-lt"/>
                <a:ea typeface="+mn-ea"/>
                <a:cs typeface="+mn-cs"/>
              </a:rPr>
              <a:t> push, </a:t>
            </a:r>
            <a:r>
              <a:rPr lang="en-US" sz="1200" kern="1200" baseline="0" dirty="0" err="1" smtClean="0">
                <a:solidFill>
                  <a:schemeClr val="tx1"/>
                </a:solidFill>
                <a:effectLst/>
                <a:latin typeface="+mn-lt"/>
                <a:ea typeface="+mn-ea"/>
                <a:cs typeface="+mn-cs"/>
              </a:rPr>
              <a:t>cf</a:t>
            </a:r>
            <a:r>
              <a:rPr lang="en-US" sz="1200" kern="1200" baseline="0" dirty="0" smtClean="0">
                <a:solidFill>
                  <a:schemeClr val="tx1"/>
                </a:solidFill>
                <a:effectLst/>
                <a:latin typeface="+mn-lt"/>
                <a:ea typeface="+mn-ea"/>
                <a:cs typeface="+mn-cs"/>
              </a:rPr>
              <a:t> scale), PCF also promotes easy collaboration between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and Ops to enable a fluid </a:t>
            </a:r>
            <a:r>
              <a:rPr lang="en-US" sz="1200" kern="1200" baseline="0" dirty="0" err="1" smtClean="0">
                <a:solidFill>
                  <a:schemeClr val="tx1"/>
                </a:solidFill>
                <a:effectLst/>
                <a:latin typeface="+mn-lt"/>
                <a:ea typeface="+mn-ea"/>
                <a:cs typeface="+mn-cs"/>
              </a:rPr>
              <a:t>DevOps</a:t>
            </a:r>
            <a:r>
              <a:rPr lang="en-US" sz="1200" kern="1200" baseline="0" dirty="0" smtClean="0">
                <a:solidFill>
                  <a:schemeClr val="tx1"/>
                </a:solidFill>
                <a:effectLst/>
                <a:latin typeface="+mn-lt"/>
                <a:ea typeface="+mn-ea"/>
                <a:cs typeface="+mn-cs"/>
              </a:rPr>
              <a:t> practice. </a:t>
            </a:r>
            <a:r>
              <a:rPr lang="en-US" sz="1200" kern="1200" dirty="0" smtClean="0">
                <a:solidFill>
                  <a:schemeClr val="tx1"/>
                </a:solidFill>
                <a:effectLst/>
                <a:latin typeface="+mn-lt"/>
                <a:ea typeface="+mn-ea"/>
                <a:cs typeface="+mn-cs"/>
              </a:rPr>
              <a:t>Thus, PCF yields the development speed and operational excellence critical for modern enterprises to remain competitive in the face of global competition.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dirty="0"/>
          </a:p>
        </p:txBody>
      </p:sp>
    </p:spTree>
    <p:extLst>
      <p:ext uri="{BB962C8B-B14F-4D97-AF65-F5344CB8AC3E}">
        <p14:creationId xmlns:p14="http://schemas.microsoft.com/office/powerpoint/2010/main" val="162556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r>
              <a:rPr lang="en-US" sz="1100" b="1" i="0" u="none" strike="noStrike" cap="none" dirty="0" smtClean="0">
                <a:solidFill>
                  <a:schemeClr val="dk1"/>
                </a:solidFill>
                <a:latin typeface="Arial"/>
                <a:ea typeface="Arial"/>
                <a:cs typeface="Arial"/>
                <a:sym typeface="Arial"/>
              </a:rPr>
              <a:t>ENTERPRISE</a:t>
            </a:r>
            <a:r>
              <a:rPr lang="en-US" sz="1100" b="1" i="0" u="none" strike="noStrike" cap="none" baseline="0" dirty="0" smtClean="0">
                <a:solidFill>
                  <a:schemeClr val="dk1"/>
                </a:solidFill>
                <a:latin typeface="Arial"/>
                <a:ea typeface="Arial"/>
                <a:cs typeface="Arial"/>
                <a:sym typeface="Arial"/>
              </a:rPr>
              <a:t> APPLICATION PORTFOLIO</a:t>
            </a:r>
          </a:p>
          <a:p>
            <a:pPr marL="0" marR="0" lvl="0" indent="0" algn="l" rtl="0">
              <a:spcBef>
                <a:spcPts val="0"/>
              </a:spcBef>
              <a:buClr>
                <a:schemeClr val="dk1"/>
              </a:buClr>
              <a:buFont typeface="Arial"/>
              <a:buNone/>
            </a:pPr>
            <a:endParaRPr lang="en-US" sz="1100" b="0" i="0" u="none" strike="noStrike" cap="none" dirty="0" smtClean="0">
              <a:solidFill>
                <a:schemeClr val="dk1"/>
              </a:solidFill>
              <a:latin typeface="Arial"/>
              <a:ea typeface="Arial"/>
              <a:cs typeface="Arial"/>
              <a:sym typeface="Arial"/>
            </a:endParaRPr>
          </a:p>
          <a:p>
            <a:pPr marL="0" marR="0" lvl="0" indent="0" algn="l" rtl="0">
              <a:spcBef>
                <a:spcPts val="0"/>
              </a:spcBef>
              <a:buClr>
                <a:schemeClr val="dk1"/>
              </a:buClr>
              <a:buFont typeface="Arial"/>
              <a:buNone/>
            </a:pPr>
            <a:r>
              <a:rPr lang="en-US" sz="1100" b="1" i="0" u="sng" strike="noStrike" cap="none" dirty="0" smtClean="0">
                <a:solidFill>
                  <a:schemeClr val="dk1"/>
                </a:solidFill>
                <a:latin typeface="Arial"/>
                <a:ea typeface="Arial"/>
                <a:cs typeface="Arial"/>
                <a:sym typeface="Arial"/>
              </a:rPr>
              <a:t>Heterogeneous</a:t>
            </a:r>
            <a:r>
              <a:rPr lang="en-US" sz="1100" b="1" i="0" u="sng" strike="noStrike" cap="none" baseline="0" dirty="0" smtClean="0">
                <a:solidFill>
                  <a:schemeClr val="dk1"/>
                </a:solidFill>
                <a:latin typeface="Arial"/>
                <a:ea typeface="Arial"/>
                <a:cs typeface="Arial"/>
                <a:sym typeface="Arial"/>
              </a:rPr>
              <a:t> Application Portfolio</a:t>
            </a:r>
          </a:p>
          <a:p>
            <a:pPr marL="0" marR="0" lvl="0" indent="0" algn="l" rtl="0">
              <a:spcBef>
                <a:spcPts val="0"/>
              </a:spcBef>
              <a:buClr>
                <a:schemeClr val="dk1"/>
              </a:buClr>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Font typeface="Arial"/>
              <a:buNone/>
            </a:pPr>
            <a:r>
              <a:rPr lang="en-US" sz="1100" b="0" i="0" u="none" strike="noStrike" cap="none" dirty="0" smtClean="0">
                <a:solidFill>
                  <a:schemeClr val="dk1"/>
                </a:solidFill>
                <a:latin typeface="Arial"/>
                <a:ea typeface="Arial"/>
                <a:cs typeface="Arial"/>
                <a:sym typeface="Arial"/>
              </a:rPr>
              <a:t>Although Cloud</a:t>
            </a:r>
            <a:r>
              <a:rPr lang="en-US" sz="1100" b="0" i="0" u="none" strike="noStrike" cap="none" baseline="0" dirty="0" smtClean="0">
                <a:solidFill>
                  <a:schemeClr val="dk1"/>
                </a:solidFill>
                <a:latin typeface="Arial"/>
                <a:ea typeface="Arial"/>
                <a:cs typeface="Arial"/>
                <a:sym typeface="Arial"/>
              </a:rPr>
              <a:t> Native Apps are the future, most modern enterprises consist of a heterogeneous mix of workloads. Whether due to acquisitions, or multiple initiatives started at different times and at different levels of maturity, enterprise workloads span the gamut of application architecture and technology stacks. At Pivotal, we recognize that customers must manage a set of workloads that range from brownfield to greenfield. Pivotal can help, not only with new cloud native application initiatives but also existing workloads that can be </a:t>
            </a:r>
            <a:r>
              <a:rPr lang="en-US" sz="1100" b="0" i="0" u="none" strike="noStrike" cap="none" baseline="0" dirty="0" err="1" smtClean="0">
                <a:solidFill>
                  <a:schemeClr val="dk1"/>
                </a:solidFill>
                <a:latin typeface="Arial"/>
                <a:ea typeface="Arial"/>
                <a:cs typeface="Arial"/>
                <a:sym typeface="Arial"/>
              </a:rPr>
              <a:t>replatformed</a:t>
            </a:r>
            <a:r>
              <a:rPr lang="en-US" sz="1100" b="0" i="0" u="none" strike="noStrike" cap="none" baseline="0" dirty="0" smtClean="0">
                <a:solidFill>
                  <a:schemeClr val="dk1"/>
                </a:solidFill>
                <a:latin typeface="Arial"/>
                <a:ea typeface="Arial"/>
                <a:cs typeface="Arial"/>
                <a:sym typeface="Arial"/>
              </a:rPr>
              <a:t>/modernized or migrated to Pivotal Cloud Foundry. </a:t>
            </a:r>
          </a:p>
          <a:p>
            <a:pPr marL="0" marR="0" lvl="0" indent="0" algn="l" rtl="0">
              <a:spcBef>
                <a:spcPts val="0"/>
              </a:spcBef>
              <a:buClr>
                <a:schemeClr val="dk1"/>
              </a:buClr>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rtl="0">
              <a:spcBef>
                <a:spcPts val="0"/>
              </a:spcBef>
              <a:buClr>
                <a:schemeClr val="dk1"/>
              </a:buClr>
              <a:buFont typeface="Arial"/>
              <a:buNone/>
            </a:pPr>
            <a:r>
              <a:rPr lang="en-US" sz="1100" b="1" i="0" u="sng" strike="noStrike" cap="none" baseline="0" dirty="0" smtClean="0">
                <a:solidFill>
                  <a:schemeClr val="dk1"/>
                </a:solidFill>
                <a:latin typeface="Arial"/>
                <a:ea typeface="Arial"/>
                <a:cs typeface="Arial"/>
                <a:sym typeface="Arial"/>
              </a:rPr>
              <a:t>Savings from Operating Existing Workloads on PCF</a:t>
            </a:r>
          </a:p>
          <a:p>
            <a:pPr marL="0" marR="0" lvl="0" indent="0" algn="l" rtl="0">
              <a:spcBef>
                <a:spcPts val="0"/>
              </a:spcBef>
              <a:buClr>
                <a:schemeClr val="dk1"/>
              </a:buClr>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100" b="0" i="0" u="none" strike="noStrike" cap="none" baseline="0" dirty="0" err="1" smtClean="0">
                <a:solidFill>
                  <a:schemeClr val="dk1"/>
                </a:solidFill>
                <a:latin typeface="Arial"/>
                <a:ea typeface="Arial"/>
                <a:cs typeface="Arial"/>
                <a:sym typeface="Arial"/>
              </a:rPr>
              <a:t>Replatforming</a:t>
            </a:r>
            <a:r>
              <a:rPr lang="en-US" sz="1100" b="0" i="0" u="none" strike="noStrike" cap="none" baseline="0" dirty="0" smtClean="0">
                <a:solidFill>
                  <a:schemeClr val="dk1"/>
                </a:solidFill>
                <a:latin typeface="Arial"/>
                <a:ea typeface="Arial"/>
                <a:cs typeface="Arial"/>
                <a:sym typeface="Arial"/>
              </a:rPr>
              <a:t> or migrating application workloads to PCF will allow enterprises to immediately realize operational savings from built in capabilities that have in the past required significant effort to accomplish, e.g., high availability, security, scaling, aggregated logs, etc. These capabilities will not only provide immediate speedup and reliability to those workloads, but also immediate relief to IT staff desperately trying to keep up with the business’ velocity of change. Additional, the migration can help reduce </a:t>
            </a:r>
            <a:r>
              <a:rPr lang="en-US" sz="1100" b="0" i="0" u="none" strike="noStrike" cap="none" dirty="0" smtClean="0">
                <a:solidFill>
                  <a:schemeClr val="dk1"/>
                </a:solidFill>
                <a:latin typeface="Arial"/>
                <a:ea typeface="Arial"/>
                <a:cs typeface="Arial"/>
                <a:sym typeface="Arial"/>
              </a:rPr>
              <a:t>proprietary</a:t>
            </a:r>
            <a:r>
              <a:rPr lang="en-US" sz="1100" b="0" i="0" u="none" strike="noStrike" cap="none" baseline="0" dirty="0" smtClean="0">
                <a:solidFill>
                  <a:schemeClr val="dk1"/>
                </a:solidFill>
                <a:latin typeface="Arial"/>
                <a:ea typeface="Arial"/>
                <a:cs typeface="Arial"/>
                <a:sym typeface="Arial"/>
              </a:rPr>
              <a:t> license spend. And, all these benefits are available on the cloud of your choice, and robust integration with enterprise IT infrastructure, such as identity management from various vendors. Over time, enterprises can begin to incrementally modernize these workloads by selecting subset of functionality that can, for example, be refactored into a </a:t>
            </a:r>
            <a:r>
              <a:rPr lang="en-US" sz="1100" b="0" i="0" u="none" strike="noStrike" cap="none" baseline="0" dirty="0" err="1" smtClean="0">
                <a:solidFill>
                  <a:schemeClr val="dk1"/>
                </a:solidFill>
                <a:latin typeface="Arial"/>
                <a:ea typeface="Arial"/>
                <a:cs typeface="Arial"/>
                <a:sym typeface="Arial"/>
              </a:rPr>
              <a:t>microservice</a:t>
            </a:r>
            <a:r>
              <a:rPr lang="en-US" sz="1100" b="0" i="0" u="none" strike="noStrike" cap="none" baseline="0" dirty="0" smtClean="0">
                <a:solidFill>
                  <a:schemeClr val="dk1"/>
                </a:solidFill>
                <a:latin typeface="Arial"/>
                <a:ea typeface="Arial"/>
                <a:cs typeface="Arial"/>
                <a:sym typeface="Arial"/>
              </a:rPr>
              <a:t> using the strangler pattern. </a:t>
            </a:r>
          </a:p>
          <a:p>
            <a:pPr marL="0" marR="0" lvl="0" indent="0" algn="l" rtl="0">
              <a:spcBef>
                <a:spcPts val="0"/>
              </a:spcBef>
              <a:buClr>
                <a:schemeClr val="dk1"/>
              </a:buClr>
              <a:buFont typeface="Arial"/>
              <a:buNone/>
            </a:pPr>
            <a:endParaRPr lang="en-US" sz="1100" b="0" i="0" u="none" strike="noStrike" cap="none" baseline="0" dirty="0" smtClean="0">
              <a:solidFill>
                <a:schemeClr val="dk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100" b="1" u="sng" dirty="0" smtClean="0">
                <a:solidFill>
                  <a:schemeClr val="dk2"/>
                </a:solidFill>
                <a:latin typeface="+mn-lt"/>
                <a:ea typeface="Calibri"/>
                <a:cs typeface="Calibri"/>
                <a:sym typeface="Calibri"/>
              </a:rPr>
              <a:t>Greenfield</a:t>
            </a:r>
            <a:r>
              <a:rPr lang="en-US" sz="1100" b="1" u="sng" baseline="0" dirty="0" smtClean="0">
                <a:solidFill>
                  <a:schemeClr val="dk2"/>
                </a:solidFill>
                <a:latin typeface="+mn-lt"/>
                <a:ea typeface="Calibri"/>
                <a:cs typeface="Calibri"/>
                <a:sym typeface="Calibri"/>
              </a:rPr>
              <a:t> Initiatives</a:t>
            </a: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endParaRPr lang="en-US" sz="1100" dirty="0" smtClean="0">
              <a:solidFill>
                <a:schemeClr val="dk2"/>
              </a:solidFill>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100" dirty="0" smtClean="0">
                <a:solidFill>
                  <a:schemeClr val="dk2"/>
                </a:solidFill>
                <a:latin typeface="+mn-lt"/>
                <a:ea typeface="Calibri"/>
                <a:cs typeface="Calibri"/>
                <a:sym typeface="Calibri"/>
              </a:rPr>
              <a:t>Many times, it can be hard to justify and pursue</a:t>
            </a:r>
            <a:r>
              <a:rPr lang="en-US" sz="1100" baseline="0" dirty="0" smtClean="0">
                <a:solidFill>
                  <a:schemeClr val="dk2"/>
                </a:solidFill>
                <a:latin typeface="+mn-lt"/>
                <a:ea typeface="Calibri"/>
                <a:cs typeface="Calibri"/>
                <a:sym typeface="Calibri"/>
              </a:rPr>
              <a:t> new greenfield initiatives using modern technologies when you are already struggling to meet requirements of existing workloads with current budget allocations. With the ROI from moving existing workloads to PCF, Application Development organizations can find the savings to drive new initiatives to build modern apps, e.g. </a:t>
            </a:r>
            <a:r>
              <a:rPr lang="en" sz="1100" dirty="0" smtClean="0">
                <a:solidFill>
                  <a:schemeClr val="dk2"/>
                </a:solidFill>
                <a:latin typeface="+mn-lt"/>
                <a:ea typeface="Calibri"/>
                <a:cs typeface="Calibri"/>
                <a:sym typeface="Calibri"/>
              </a:rPr>
              <a:t>A 12-factor app </a:t>
            </a:r>
            <a:r>
              <a:rPr lang="en-US" sz="1100" dirty="0" smtClean="0">
                <a:solidFill>
                  <a:schemeClr val="dk2"/>
                </a:solidFill>
                <a:latin typeface="+mn-lt"/>
                <a:ea typeface="Calibri"/>
                <a:cs typeface="Calibri"/>
                <a:sym typeface="Calibri"/>
              </a:rPr>
              <a:t>developed</a:t>
            </a:r>
            <a:r>
              <a:rPr lang="en-US" sz="1100" baseline="0" dirty="0" smtClean="0">
                <a:solidFill>
                  <a:schemeClr val="dk2"/>
                </a:solidFill>
                <a:latin typeface="+mn-lt"/>
                <a:ea typeface="Calibri"/>
                <a:cs typeface="Calibri"/>
                <a:sym typeface="Calibri"/>
              </a:rPr>
              <a:t> with </a:t>
            </a:r>
            <a:r>
              <a:rPr lang="en-US" sz="1100" dirty="0" smtClean="0">
                <a:solidFill>
                  <a:schemeClr val="dk2"/>
                </a:solidFill>
                <a:latin typeface="+mn-lt"/>
                <a:ea typeface="Calibri"/>
                <a:cs typeface="Calibri"/>
                <a:sym typeface="Calibri"/>
              </a:rPr>
              <a:t>d</a:t>
            </a:r>
            <a:r>
              <a:rPr lang="en" sz="1100" dirty="0" smtClean="0">
                <a:solidFill>
                  <a:schemeClr val="dk2"/>
                </a:solidFill>
                <a:latin typeface="+mn-lt"/>
                <a:ea typeface="Calibri"/>
                <a:cs typeface="Calibri"/>
                <a:sym typeface="Calibri"/>
              </a:rPr>
              <a:t>istributed, API and microservice architectures</a:t>
            </a:r>
            <a:r>
              <a:rPr lang="en-US" sz="1100" dirty="0" smtClean="0">
                <a:solidFill>
                  <a:schemeClr val="dk2"/>
                </a:solidFill>
                <a:latin typeface="+mn-lt"/>
                <a:ea typeface="Calibri"/>
                <a:cs typeface="Calibri"/>
                <a:sym typeface="Calibri"/>
              </a:rPr>
              <a:t> </a:t>
            </a:r>
            <a:r>
              <a:rPr lang="en" sz="1100" dirty="0" smtClean="0">
                <a:solidFill>
                  <a:schemeClr val="dk2"/>
                </a:solidFill>
                <a:latin typeface="+mn-lt"/>
                <a:ea typeface="Calibri"/>
                <a:cs typeface="Calibri"/>
                <a:sym typeface="Calibri"/>
              </a:rPr>
              <a:t>that includes backing data services, </a:t>
            </a:r>
            <a:r>
              <a:rPr lang="en-US" sz="1100" dirty="0" smtClean="0">
                <a:solidFill>
                  <a:schemeClr val="dk2"/>
                </a:solidFill>
                <a:latin typeface="+mn-lt"/>
                <a:ea typeface="Calibri"/>
                <a:cs typeface="Calibri"/>
                <a:sym typeface="Calibri"/>
              </a:rPr>
              <a:t>and</a:t>
            </a:r>
            <a:r>
              <a:rPr lang="en-US" sz="1100" baseline="0" dirty="0" smtClean="0">
                <a:solidFill>
                  <a:schemeClr val="dk2"/>
                </a:solidFill>
                <a:latin typeface="+mn-lt"/>
                <a:ea typeface="Calibri"/>
                <a:cs typeface="Calibri"/>
                <a:sym typeface="Calibri"/>
              </a:rPr>
              <a:t> </a:t>
            </a:r>
            <a:r>
              <a:rPr lang="en-US" sz="1100" dirty="0" smtClean="0">
                <a:solidFill>
                  <a:schemeClr val="dk2"/>
                </a:solidFill>
                <a:latin typeface="+mn-lt"/>
                <a:ea typeface="Calibri"/>
                <a:cs typeface="Calibri"/>
                <a:sym typeface="Calibri"/>
              </a:rPr>
              <a:t>runs </a:t>
            </a:r>
            <a:r>
              <a:rPr lang="en" sz="1100" dirty="0" smtClean="0">
                <a:solidFill>
                  <a:schemeClr val="dk2"/>
                </a:solidFill>
                <a:latin typeface="+mn-lt"/>
                <a:ea typeface="Calibri"/>
                <a:cs typeface="Calibri"/>
                <a:sym typeface="Calibri"/>
              </a:rPr>
              <a:t>on PCF with full metrics and monitoring</a:t>
            </a:r>
            <a:r>
              <a:rPr lang="en-US" sz="1100" baseline="0" dirty="0" smtClean="0">
                <a:solidFill>
                  <a:schemeClr val="dk2"/>
                </a:solidFill>
                <a:latin typeface="+mn-lt"/>
                <a:ea typeface="Calibri"/>
                <a:cs typeface="Calibri"/>
                <a:sym typeface="Calibri"/>
              </a:rPr>
              <a:t>, </a:t>
            </a:r>
            <a:r>
              <a:rPr lang="en-US" sz="1100" dirty="0" smtClean="0">
                <a:solidFill>
                  <a:schemeClr val="dk2"/>
                </a:solidFill>
                <a:latin typeface="+mn-lt"/>
                <a:ea typeface="Calibri"/>
                <a:cs typeface="Calibri"/>
                <a:sym typeface="Calibri"/>
              </a:rPr>
              <a:t>CI/CD pipeline, </a:t>
            </a:r>
            <a:r>
              <a:rPr lang="en" sz="1100" dirty="0" smtClean="0">
                <a:solidFill>
                  <a:schemeClr val="dk2"/>
                </a:solidFill>
                <a:latin typeface="+mn-lt"/>
                <a:ea typeface="Calibri"/>
                <a:cs typeface="Calibri"/>
                <a:sym typeface="Calibri"/>
              </a:rPr>
              <a:t>elastic scale</a:t>
            </a:r>
            <a:r>
              <a:rPr lang="en-US" sz="1100" dirty="0" smtClean="0">
                <a:solidFill>
                  <a:schemeClr val="dk2"/>
                </a:solidFill>
                <a:latin typeface="+mn-lt"/>
                <a:ea typeface="Calibri"/>
                <a:cs typeface="Calibri"/>
                <a:sym typeface="Calibri"/>
              </a:rPr>
              <a:t>, HA, etc.</a:t>
            </a:r>
            <a:r>
              <a:rPr lang="en" sz="1100" dirty="0" smtClean="0">
                <a:solidFill>
                  <a:schemeClr val="dk2"/>
                </a:solidFill>
                <a:latin typeface="+mn-lt"/>
                <a:ea typeface="Calibri"/>
                <a:cs typeface="Calibri"/>
                <a:sym typeface="Calibri"/>
              </a:rPr>
              <a:t>.</a:t>
            </a:r>
            <a:endParaRPr lang="en-US" sz="1100" dirty="0" smtClean="0">
              <a:solidFill>
                <a:schemeClr val="dk2"/>
              </a:solidFill>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100" baseline="0" dirty="0" smtClean="0">
                <a:solidFill>
                  <a:schemeClr val="dk2"/>
                </a:solidFill>
                <a:latin typeface="+mn-lt"/>
                <a:ea typeface="Calibri"/>
                <a:cs typeface="Calibri"/>
                <a:sym typeface="Calibri"/>
              </a:rPr>
              <a:t>Built using Cloud Native practices, such an app would not only accrue to business value, but also help the organization to learn new skills and take advantage of new practices. </a:t>
            </a: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endParaRPr lang="en-US" sz="1100" baseline="0" dirty="0" smtClean="0">
              <a:solidFill>
                <a:schemeClr val="dk2"/>
              </a:solidFill>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100" b="1" baseline="0" dirty="0" smtClean="0">
                <a:solidFill>
                  <a:schemeClr val="dk2"/>
                </a:solidFill>
                <a:latin typeface="+mn-lt"/>
                <a:ea typeface="Calibri"/>
                <a:cs typeface="Calibri"/>
                <a:sym typeface="Calibri"/>
              </a:rPr>
              <a:t>Thus, Pivotal Cloud Foundry provides the single platform that can help you run both legacy as well as modern workloads side-by-side. </a:t>
            </a:r>
            <a:endParaRPr lang="en-US" sz="1100" b="1" dirty="0" smtClean="0">
              <a:solidFill>
                <a:schemeClr val="dk2"/>
              </a:solidFill>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endParaRPr lang="en-US" sz="1100" dirty="0" smtClean="0">
              <a:solidFill>
                <a:schemeClr val="dk2"/>
              </a:solidFill>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100" b="1" i="0" u="none" strike="noStrike" cap="none" dirty="0" smtClean="0">
                <a:solidFill>
                  <a:schemeClr val="dk1"/>
                </a:solidFill>
                <a:latin typeface="Arial"/>
                <a:ea typeface="Arial"/>
                <a:cs typeface="Arial"/>
                <a:sym typeface="Arial"/>
              </a:rPr>
              <a:t>Takeaway:</a:t>
            </a:r>
            <a:r>
              <a:rPr lang="en-US" sz="1100" b="1" i="0" u="none" strike="noStrike" cap="none" baseline="0" dirty="0" smtClean="0">
                <a:solidFill>
                  <a:schemeClr val="dk1"/>
                </a:solidFill>
                <a:latin typeface="Arial"/>
                <a:ea typeface="Arial"/>
                <a:cs typeface="Arial"/>
                <a:sym typeface="Arial"/>
              </a:rPr>
              <a:t> A large part of enterprise portfolio an run on PCF</a:t>
            </a: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endParaRPr lang="en-US" sz="1100" dirty="0" smtClean="0">
              <a:solidFill>
                <a:schemeClr val="dk2"/>
              </a:solidFill>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endParaRPr lang="en-US" sz="1100" dirty="0" smtClean="0">
              <a:solidFill>
                <a:schemeClr val="dk2"/>
              </a:solidFill>
              <a:latin typeface="+mn-lt"/>
              <a:ea typeface="Calibri"/>
              <a:cs typeface="Calibri"/>
              <a:sym typeface="Calibri"/>
            </a:endParaRPr>
          </a:p>
          <a:p>
            <a:pPr marL="0" marR="0" lvl="0" indent="0" algn="l" rtl="0">
              <a:spcBef>
                <a:spcPts val="0"/>
              </a:spcBef>
              <a:buClr>
                <a:schemeClr val="dk1"/>
              </a:buClr>
              <a:buFont typeface="Arial"/>
              <a:buNone/>
            </a:pPr>
            <a:endParaRPr lang="en-US" sz="1100" b="0" i="0" u="none" strike="noStrike" cap="none" baseline="0" dirty="0" smtClean="0">
              <a:solidFill>
                <a:schemeClr val="dk1"/>
              </a:solidFill>
              <a:latin typeface="Arial"/>
              <a:ea typeface="Arial"/>
              <a:cs typeface="Arial"/>
              <a:sym typeface="Arial"/>
            </a:endParaRPr>
          </a:p>
        </p:txBody>
      </p:sp>
      <p:sp>
        <p:nvSpPr>
          <p:cNvPr id="806" name="Shape 8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Let’s look</a:t>
            </a:r>
            <a:r>
              <a:rPr lang="en-US" sz="1800" baseline="0" dirty="0" smtClean="0"/>
              <a:t> at how Pivotal can help you build code rapidly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Later we will discuss how Pivotal can help you test, deploy and manage applications quickly and reliably. </a:t>
            </a:r>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PIVOTAL</a:t>
            </a:r>
            <a:r>
              <a:rPr lang="en-US" baseline="0" dirty="0" smtClean="0"/>
              <a:t> CAN HELP</a:t>
            </a:r>
            <a:endParaRPr lang="en-US" dirty="0" smtClean="0"/>
          </a:p>
          <a:p>
            <a:endParaRPr lang="en-US" dirty="0" smtClean="0"/>
          </a:p>
          <a:p>
            <a:r>
              <a:rPr lang="en-US" dirty="0" smtClean="0"/>
              <a:t>Before we look specifically at building code, it’s helpful to get a big picture view of all</a:t>
            </a:r>
            <a:r>
              <a:rPr lang="en-US" baseline="0" dirty="0" smtClean="0"/>
              <a:t> that Pivotal has to offer that can help you be effective in quickly building and delivering applications. </a:t>
            </a:r>
            <a:endParaRPr lang="en-US" dirty="0" smtClean="0"/>
          </a:p>
          <a:p>
            <a:endParaRPr lang="en-US" dirty="0" smtClean="0"/>
          </a:p>
          <a:p>
            <a:r>
              <a:rPr lang="en-US" b="1" u="sng" dirty="0" smtClean="0"/>
              <a:t>Developer Choice</a:t>
            </a:r>
          </a:p>
          <a:p>
            <a:endParaRPr lang="en-US" dirty="0" smtClean="0"/>
          </a:p>
          <a:p>
            <a:pPr marL="0" indent="0">
              <a:buFont typeface="Arial"/>
              <a:buNone/>
            </a:pPr>
            <a:r>
              <a:rPr lang="en-US" dirty="0" smtClean="0"/>
              <a:t>Pivotal</a:t>
            </a:r>
            <a:r>
              <a:rPr lang="en-US" baseline="0" dirty="0" smtClean="0"/>
              <a:t> Cloud Foundry provides developers extreme choice in technologies that they choose to leverage in building their applications. </a:t>
            </a:r>
          </a:p>
          <a:p>
            <a:pPr marL="171450" indent="-171450">
              <a:buFont typeface="Arial"/>
              <a:buChar char="•"/>
            </a:pPr>
            <a:r>
              <a:rPr lang="en-US" b="1" baseline="0" dirty="0" smtClean="0"/>
              <a:t>Languages: </a:t>
            </a:r>
            <a:r>
              <a:rPr lang="en-US" baseline="0" dirty="0" smtClean="0"/>
              <a:t>PCF offers build/deploy automation for many languages including, Java, </a:t>
            </a:r>
            <a:r>
              <a:rPr lang="en-US" baseline="0" dirty="0" err="1" smtClean="0"/>
              <a:t>.Net</a:t>
            </a:r>
            <a:r>
              <a:rPr lang="en-US" baseline="0" dirty="0" smtClean="0"/>
              <a:t>, PHP, Ruby, Python, </a:t>
            </a:r>
            <a:r>
              <a:rPr lang="en-US" baseline="0" dirty="0" err="1" smtClean="0"/>
              <a:t>node.js</a:t>
            </a:r>
            <a:r>
              <a:rPr lang="en-US" baseline="0" dirty="0" smtClean="0"/>
              <a:t> and Go. In addition, it is extensible, and can support automated build/package/deploy for other languages, runtimes and frameworks via </a:t>
            </a:r>
            <a:r>
              <a:rPr lang="en-US" baseline="0" dirty="0" err="1" smtClean="0"/>
              <a:t>buildpacks</a:t>
            </a:r>
            <a:r>
              <a:rPr lang="en-US" baseline="0" dirty="0" smtClean="0"/>
              <a:t>. </a:t>
            </a:r>
          </a:p>
          <a:p>
            <a:pPr marL="171450" indent="-171450">
              <a:buFont typeface="Arial"/>
              <a:buChar char="•"/>
            </a:pPr>
            <a:r>
              <a:rPr lang="en-US" b="1" baseline="0" dirty="0" smtClean="0"/>
              <a:t>Clouds</a:t>
            </a:r>
            <a:r>
              <a:rPr lang="en-US" baseline="0" dirty="0" smtClean="0"/>
              <a:t>: PCF allows flexibility to run your applications on any cloud infrastructure, whether on-premise (</a:t>
            </a:r>
            <a:r>
              <a:rPr lang="en-US" baseline="0" dirty="0" err="1" smtClean="0"/>
              <a:t>vSphere</a:t>
            </a:r>
            <a:r>
              <a:rPr lang="en-US" baseline="0" dirty="0" smtClean="0"/>
              <a:t>, </a:t>
            </a:r>
            <a:r>
              <a:rPr lang="en-US" baseline="0" dirty="0" err="1" smtClean="0"/>
              <a:t>Openstack</a:t>
            </a:r>
            <a:r>
              <a:rPr lang="en-US" baseline="0" dirty="0" smtClean="0"/>
              <a:t>) or with major public cloud vendors (AWS, Azure, Google Cloud Platform). PCF also provides the extensibility to support new and future underlying infrastructures through the Cloud Provider Interface, an infrastructure API layer implemented by the cloud infrastructure provider. </a:t>
            </a:r>
          </a:p>
          <a:p>
            <a:pPr marL="171450" indent="-171450">
              <a:buFont typeface="Arial"/>
              <a:buChar char="•"/>
            </a:pPr>
            <a:r>
              <a:rPr lang="en-US" b="1" baseline="0" dirty="0" smtClean="0"/>
              <a:t>Platform Services:</a:t>
            </a:r>
            <a:r>
              <a:rPr lang="en-US" baseline="0" dirty="0" smtClean="0"/>
              <a:t> Pivotal has a large and growing collection of developer services that developers can use to build applications rapidly. Services are available from Pivotal as well as its ISV partners. In addition, Pivotal also provides a means to access the large services ecosystems of the major public cloud providers. Finally, Pivotal services ecosystem continues to grow and provide a consistent developer experience thanks to the standardized Cloud Foundry Service Broker abstraction.</a:t>
            </a:r>
          </a:p>
          <a:p>
            <a:pPr marL="171450" indent="-171450">
              <a:buFont typeface="Arial"/>
              <a:buChar char="•"/>
            </a:pPr>
            <a:r>
              <a:rPr lang="en-US" b="1" baseline="0" dirty="0" smtClean="0"/>
              <a:t>OS:</a:t>
            </a:r>
            <a:r>
              <a:rPr lang="en-US" baseline="0" dirty="0" smtClean="0"/>
              <a:t> Many enterprises currently support mixed </a:t>
            </a:r>
            <a:r>
              <a:rPr lang="en-US" baseline="0" dirty="0" err="1" smtClean="0"/>
              <a:t>linux</a:t>
            </a:r>
            <a:r>
              <a:rPr lang="en-US" baseline="0" dirty="0" smtClean="0"/>
              <a:t>/windows based workloads. Pivotal Cloud Foundry allows enterprises to run both types of workloads natively on its elastic runtime.</a:t>
            </a:r>
            <a:endParaRPr lang="en-US" dirty="0" smtClean="0"/>
          </a:p>
          <a:p>
            <a:endParaRPr lang="en-US" dirty="0" smtClean="0"/>
          </a:p>
          <a:p>
            <a:r>
              <a:rPr lang="en-US" b="1" u="sng" dirty="0" smtClean="0"/>
              <a:t>Developer Support</a:t>
            </a:r>
          </a:p>
          <a:p>
            <a:endParaRPr lang="en-US" dirty="0" smtClean="0"/>
          </a:p>
          <a:p>
            <a:r>
              <a:rPr lang="en-US" dirty="0" smtClean="0"/>
              <a:t>In addition</a:t>
            </a:r>
            <a:r>
              <a:rPr lang="en-US" baseline="0" dirty="0" smtClean="0"/>
              <a:t> to provide tremendous developer flexibility and choice around key technologies, Pivotal also automates and supports the full spectrum of activities during a software lifecycle. </a:t>
            </a:r>
          </a:p>
          <a:p>
            <a:endParaRPr lang="en-US" baseline="0" dirty="0" smtClean="0"/>
          </a:p>
          <a:p>
            <a:pPr marL="171450" indent="-171450">
              <a:buFont typeface="Arial"/>
              <a:buChar char="•"/>
            </a:pPr>
            <a:r>
              <a:rPr lang="en-US" baseline="0" dirty="0" smtClean="0"/>
              <a:t>Project Management: Pivotal provides Pivotal Tracker, the popular agile project management tool, with built in analytics for delivery planning and prediction, and story linking, user feedback and 3</a:t>
            </a:r>
            <a:r>
              <a:rPr lang="en-US" baseline="30000" dirty="0" smtClean="0"/>
              <a:t>rd</a:t>
            </a:r>
            <a:r>
              <a:rPr lang="en-US" baseline="0" dirty="0" smtClean="0"/>
              <a:t> party integrations, (</a:t>
            </a:r>
            <a:r>
              <a:rPr lang="en-US" baseline="0" dirty="0" err="1" smtClean="0"/>
              <a:t>github</a:t>
            </a:r>
            <a:r>
              <a:rPr lang="en-US" baseline="0" dirty="0" smtClean="0"/>
              <a:t>, slack, </a:t>
            </a:r>
            <a:r>
              <a:rPr lang="en-US" baseline="0" dirty="0" err="1" smtClean="0"/>
              <a:t>zendesk</a:t>
            </a:r>
            <a:r>
              <a:rPr lang="en-US" baseline="0" dirty="0" smtClean="0"/>
              <a:t>) to maximize productivity and drive a virtuous feedback loop. </a:t>
            </a:r>
          </a:p>
          <a:p>
            <a:pPr marL="171450" indent="-171450">
              <a:buFont typeface="Arial"/>
              <a:buChar char="•"/>
            </a:pPr>
            <a:r>
              <a:rPr lang="en-US" baseline="0" dirty="0" smtClean="0"/>
              <a:t>Coding – Pivotal provides the leading application framework (Spring) for Java developers along with </a:t>
            </a:r>
            <a:r>
              <a:rPr lang="en-US" baseline="0" dirty="0" err="1" smtClean="0"/>
              <a:t>.Net</a:t>
            </a:r>
            <a:r>
              <a:rPr lang="en-US" baseline="0" dirty="0" smtClean="0"/>
              <a:t>/Java access to Spring Cloud Services as well as other highly available developer services for rapid and high quality code development. </a:t>
            </a:r>
          </a:p>
          <a:p>
            <a:pPr marL="171450" indent="-171450">
              <a:buFont typeface="Arial"/>
              <a:buChar char="•"/>
            </a:pPr>
            <a:r>
              <a:rPr lang="en-US" baseline="0" dirty="0" smtClean="0"/>
              <a:t>Build – </a:t>
            </a:r>
            <a:r>
              <a:rPr lang="en-US" baseline="0" dirty="0" err="1" smtClean="0"/>
              <a:t>Buildpacks</a:t>
            </a:r>
            <a:r>
              <a:rPr lang="en-US" baseline="0" dirty="0" smtClean="0"/>
              <a:t> provide automation for build, stage, package and deploy workflows in enterprise contexts, that enable not just deployment speed but also deployment consistency and a simplified user experience.</a:t>
            </a:r>
          </a:p>
          <a:p>
            <a:pPr marL="171450" indent="-171450">
              <a:buFont typeface="Arial"/>
              <a:buChar char="•"/>
            </a:pPr>
            <a:r>
              <a:rPr lang="en-US" baseline="0" dirty="0" smtClean="0"/>
              <a:t>Provision – PCF’s built in quota allocation and provisioning framework allows for efficient self-service access that enables developers to become productive in minutes rather than months when trying to get access to configured compute capacity.</a:t>
            </a:r>
          </a:p>
          <a:p>
            <a:pPr marL="171450" indent="-171450">
              <a:buFont typeface="Arial"/>
              <a:buChar char="•"/>
            </a:pPr>
            <a:r>
              <a:rPr lang="en-US" baseline="0" dirty="0" smtClean="0"/>
              <a:t>Test – PCF incorporates various tools for debugging and monitoring that can accelerate development by facilitating rapid build-test. Some capabilities that support this include aggregated logs (</a:t>
            </a:r>
            <a:r>
              <a:rPr lang="en-US" baseline="0" dirty="0" err="1" smtClean="0"/>
              <a:t>loggregator</a:t>
            </a:r>
            <a:r>
              <a:rPr lang="en-US" baseline="0" dirty="0" smtClean="0"/>
              <a:t>). Container SSH to connect securely to a running container, Metrics to monitor application behavior to known test inputs, etc. </a:t>
            </a:r>
          </a:p>
          <a:p>
            <a:pPr marL="171450" indent="-171450">
              <a:buFont typeface="Arial"/>
              <a:buChar char="•"/>
            </a:pPr>
            <a:r>
              <a:rPr lang="en-US" baseline="0" dirty="0" smtClean="0"/>
              <a:t>Deploy – PCF provides Concourse, a built in CI/CD tool as well as support for Jenkins. Being an API driven platform, these tools can easily use the APIs to orchestrate a CD pipeline to automate testing and deployment.  </a:t>
            </a:r>
          </a:p>
          <a:p>
            <a:pPr marL="171450" indent="-171450">
              <a:buFont typeface="Arial"/>
              <a:buChar char="•"/>
            </a:pPr>
            <a:r>
              <a:rPr lang="en-US" baseline="0" dirty="0" smtClean="0"/>
              <a:t>Manage – PCF provides various means of managing both the platform as well as users and running applications. The platform can be managed by directly calling APIs, or using the CLI or Apps Manager UI (which uses the API) to scale applications, inspect runtime environment configurations and status, etc. In addition, the platform provides Ops Manager to manage the the infrastructure and PCF deployment (using Bosh under the covers). </a:t>
            </a:r>
          </a:p>
          <a:p>
            <a:pPr marL="171450" indent="-171450">
              <a:buFont typeface="Arial"/>
              <a:buChar char="•"/>
            </a:pPr>
            <a:r>
              <a:rPr lang="en-US" baseline="0" dirty="0" smtClean="0"/>
              <a:t>Optimize – PCF enables metrics gathering and monitoring to enable developers to analyze application behavior in order to fix problems or enhance performance. </a:t>
            </a:r>
          </a:p>
          <a:p>
            <a:pPr marL="171450" indent="-171450">
              <a:buFont typeface="Arial"/>
              <a:buChar char="•"/>
            </a:pPr>
            <a:endParaRPr lang="en-US" baseline="0" dirty="0" smtClean="0"/>
          </a:p>
          <a:p>
            <a:pPr marL="171450" indent="-171450">
              <a:buFont typeface="Arial"/>
              <a:buChar char="•"/>
            </a:pPr>
            <a:endParaRPr lang="en-US" baseline="0" dirty="0" smtClean="0"/>
          </a:p>
          <a:p>
            <a:pPr marL="0" indent="0">
              <a:buFont typeface="Arial"/>
              <a:buNone/>
            </a:pPr>
            <a:r>
              <a:rPr lang="en-US" baseline="0" dirty="0" smtClean="0"/>
              <a:t>Security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3615889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3347337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APPLICATION</a:t>
            </a:r>
            <a:r>
              <a:rPr lang="en-US" sz="1200" b="1" kern="1200" baseline="0" dirty="0" smtClean="0">
                <a:solidFill>
                  <a:schemeClr val="tx1"/>
                </a:solidFill>
                <a:effectLst/>
                <a:latin typeface="+mn-lt"/>
                <a:ea typeface="+mn-ea"/>
                <a:cs typeface="+mn-cs"/>
              </a:rPr>
              <a:t> SERVICES</a:t>
            </a:r>
            <a:r>
              <a:rPr lang="en-US" sz="1200" kern="1200" baseline="0" dirty="0" smtClean="0">
                <a:solidFill>
                  <a:schemeClr val="tx1"/>
                </a:solidFill>
                <a:effectLst/>
                <a:latin typeface="+mn-lt"/>
                <a:ea typeface="+mn-ea"/>
                <a:cs typeface="+mn-cs"/>
              </a:rPr>
              <a:t/>
            </a:r>
            <a:br>
              <a:rPr lang="en-US" sz="1200" kern="1200" baseline="0" dirty="0" smtClean="0">
                <a:solidFill>
                  <a:schemeClr val="tx1"/>
                </a:solidFill>
                <a:effectLst/>
                <a:latin typeface="+mn-lt"/>
                <a:ea typeface="+mn-ea"/>
                <a:cs typeface="+mn-cs"/>
              </a:rPr>
            </a:b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PCF provides a rich and</a:t>
            </a:r>
            <a:r>
              <a:rPr lang="en-US" sz="1200" kern="1200" baseline="0" dirty="0" smtClean="0">
                <a:solidFill>
                  <a:schemeClr val="tx1"/>
                </a:solidFill>
                <a:effectLst/>
                <a:latin typeface="+mn-lt"/>
                <a:ea typeface="+mn-ea"/>
                <a:cs typeface="+mn-cs"/>
              </a:rPr>
              <a:t> growing ecosystem of services geared towards simplifying and accelerating the software development lifecycle. Services can include </a:t>
            </a:r>
            <a:r>
              <a:rPr lang="en-US" sz="1200" kern="1200" baseline="0" dirty="0" err="1" smtClean="0">
                <a:solidFill>
                  <a:schemeClr val="tx1"/>
                </a:solidFill>
                <a:effectLst/>
                <a:latin typeface="+mn-lt"/>
                <a:ea typeface="+mn-ea"/>
                <a:cs typeface="+mn-cs"/>
              </a:rPr>
              <a:t>datastores</a:t>
            </a:r>
            <a:r>
              <a:rPr lang="en-US" sz="1200" kern="1200" baseline="0" dirty="0" smtClean="0">
                <a:solidFill>
                  <a:schemeClr val="tx1"/>
                </a:solidFill>
                <a:effectLst/>
                <a:latin typeface="+mn-lt"/>
                <a:ea typeface="+mn-ea"/>
                <a:cs typeface="+mn-cs"/>
              </a:rPr>
              <a:t> and messaging frameworks for development, CD tooling such as Concourse, debugging via </a:t>
            </a:r>
            <a:r>
              <a:rPr lang="en-US" sz="1200" kern="1200" baseline="0" dirty="0" err="1" smtClean="0">
                <a:solidFill>
                  <a:schemeClr val="tx1"/>
                </a:solidFill>
                <a:effectLst/>
                <a:latin typeface="+mn-lt"/>
                <a:ea typeface="+mn-ea"/>
                <a:cs typeface="+mn-cs"/>
              </a:rPr>
              <a:t>Zipkin</a:t>
            </a:r>
            <a:r>
              <a:rPr lang="en-US" sz="1200" kern="1200" baseline="0" dirty="0" smtClean="0">
                <a:solidFill>
                  <a:schemeClr val="tx1"/>
                </a:solidFill>
                <a:effectLst/>
                <a:latin typeface="+mn-lt"/>
                <a:ea typeface="+mn-ea"/>
                <a:cs typeface="+mn-cs"/>
              </a:rPr>
              <a:t>, performance analysis with New Relic, etc.  The services are available from Pivotal and our partner ecosystem. Customers can also convert deployed middleware into services that can be consumed by apps on PCF.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Service Types &amp; Developer Experience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Pivotal Cloud Foundry supports 2 kinds of services, those that are platform managed and accessible via a </a:t>
            </a:r>
            <a:r>
              <a:rPr lang="en-US" sz="1200" b="1" kern="1200" baseline="0" dirty="0" smtClean="0">
                <a:solidFill>
                  <a:schemeClr val="tx1"/>
                </a:solidFill>
                <a:effectLst/>
                <a:latin typeface="+mn-lt"/>
                <a:ea typeface="+mn-ea"/>
                <a:cs typeface="+mn-cs"/>
              </a:rPr>
              <a:t>service broker</a:t>
            </a:r>
            <a:r>
              <a:rPr lang="en-US" sz="1200" kern="1200" baseline="0" dirty="0" smtClean="0">
                <a:solidFill>
                  <a:schemeClr val="tx1"/>
                </a:solidFill>
                <a:effectLst/>
                <a:latin typeface="+mn-lt"/>
                <a:ea typeface="+mn-ea"/>
                <a:cs typeface="+mn-cs"/>
              </a:rPr>
              <a:t>, and those that represent arbitrary </a:t>
            </a:r>
            <a:r>
              <a:rPr lang="en-US" sz="1200" b="1" kern="1200" baseline="0" dirty="0" smtClean="0">
                <a:solidFill>
                  <a:schemeClr val="tx1"/>
                </a:solidFill>
                <a:effectLst/>
                <a:latin typeface="+mn-lt"/>
                <a:ea typeface="+mn-ea"/>
                <a:cs typeface="+mn-cs"/>
              </a:rPr>
              <a:t>user provided services</a:t>
            </a:r>
            <a:r>
              <a:rPr lang="en-US" sz="1200" kern="1200" baseline="0" dirty="0" smtClean="0">
                <a:solidFill>
                  <a:schemeClr val="tx1"/>
                </a:solidFill>
                <a:effectLst/>
                <a:latin typeface="+mn-lt"/>
                <a:ea typeface="+mn-ea"/>
                <a:cs typeface="+mn-cs"/>
              </a:rPr>
              <a:t> (e.g. Oracle database). The former can be instantiated from a Service Marketplace which provides a collection of services (that have service broker API implementations) that an IT operator has made available for developers to use. Developers can create a service instance from such a service. Cloud Foundry then uses the Service Broker API  for the service to execute the lifecycle events for the service, e.g. provisioning/</a:t>
            </a:r>
            <a:r>
              <a:rPr lang="en-US" sz="1200" kern="1200" baseline="0" dirty="0" err="1" smtClean="0">
                <a:solidFill>
                  <a:schemeClr val="tx1"/>
                </a:solidFill>
                <a:effectLst/>
                <a:latin typeface="+mn-lt"/>
                <a:ea typeface="+mn-ea"/>
                <a:cs typeface="+mn-cs"/>
              </a:rPr>
              <a:t>deprovisioning</a:t>
            </a:r>
            <a:r>
              <a:rPr lang="en-US" sz="1200" kern="1200" baseline="0" dirty="0" smtClean="0">
                <a:solidFill>
                  <a:schemeClr val="tx1"/>
                </a:solidFill>
                <a:effectLst/>
                <a:latin typeface="+mn-lt"/>
                <a:ea typeface="+mn-ea"/>
                <a:cs typeface="+mn-cs"/>
              </a:rPr>
              <a:t>. Provisions resources for the service carries service specific semantics, e.g. provisioning might imply a database schema or an account in a </a:t>
            </a:r>
            <a:r>
              <a:rPr lang="en-US" sz="1200" kern="1200" baseline="0" dirty="0" err="1" smtClean="0">
                <a:solidFill>
                  <a:schemeClr val="tx1"/>
                </a:solidFill>
                <a:effectLst/>
                <a:latin typeface="+mn-lt"/>
                <a:ea typeface="+mn-ea"/>
                <a:cs typeface="+mn-cs"/>
              </a:rPr>
              <a:t>SaaS</a:t>
            </a:r>
            <a:r>
              <a:rPr lang="en-US" sz="1200" kern="1200" baseline="0" dirty="0" smtClean="0">
                <a:solidFill>
                  <a:schemeClr val="tx1"/>
                </a:solidFill>
                <a:effectLst/>
                <a:latin typeface="+mn-lt"/>
                <a:ea typeface="+mn-ea"/>
                <a:cs typeface="+mn-cs"/>
              </a:rPr>
              <a:t> service. Alternatively, developers can create user provided service instances by manually associating a service instance name to service end points (URL/port) and credentials for a service that is separately being managed (e.g. Oracle database).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In both cases, a </a:t>
            </a:r>
            <a:r>
              <a:rPr lang="en-US" sz="1200" b="1" kern="1200" baseline="0" dirty="0" smtClean="0">
                <a:solidFill>
                  <a:schemeClr val="tx1"/>
                </a:solidFill>
                <a:effectLst/>
                <a:latin typeface="+mn-lt"/>
                <a:ea typeface="+mn-ea"/>
                <a:cs typeface="+mn-cs"/>
              </a:rPr>
              <a:t>service instance</a:t>
            </a:r>
            <a:r>
              <a:rPr lang="en-US" sz="1200" kern="1200" baseline="0" dirty="0" smtClean="0">
                <a:solidFill>
                  <a:schemeClr val="tx1"/>
                </a:solidFill>
                <a:effectLst/>
                <a:latin typeface="+mn-lt"/>
                <a:ea typeface="+mn-ea"/>
                <a:cs typeface="+mn-cs"/>
              </a:rPr>
              <a:t> is created which developers can bind to or unbind from applications. A </a:t>
            </a:r>
            <a:r>
              <a:rPr lang="en-US" sz="1200" b="1" kern="1200" baseline="0" dirty="0" smtClean="0">
                <a:solidFill>
                  <a:schemeClr val="tx1"/>
                </a:solidFill>
                <a:effectLst/>
                <a:latin typeface="+mn-lt"/>
                <a:ea typeface="+mn-ea"/>
                <a:cs typeface="+mn-cs"/>
              </a:rPr>
              <a:t>bind</a:t>
            </a:r>
            <a:r>
              <a:rPr lang="en-US" sz="1200" kern="1200" baseline="0" dirty="0" smtClean="0">
                <a:solidFill>
                  <a:schemeClr val="tx1"/>
                </a:solidFill>
                <a:effectLst/>
                <a:latin typeface="+mn-lt"/>
                <a:ea typeface="+mn-ea"/>
                <a:cs typeface="+mn-cs"/>
              </a:rPr>
              <a:t> operation simply implies that running instances of the application receive the service connection information via environment variables. The platform handles injecting them in the right containers corresponding to the desired application. </a:t>
            </a:r>
            <a:r>
              <a:rPr lang="en-US" sz="1200" b="1" kern="1200" baseline="0" dirty="0" smtClean="0">
                <a:solidFill>
                  <a:schemeClr val="tx1"/>
                </a:solidFill>
                <a:effectLst/>
                <a:latin typeface="+mn-lt"/>
                <a:ea typeface="+mn-ea"/>
                <a:cs typeface="+mn-cs"/>
              </a:rPr>
              <a:t>Unbind</a:t>
            </a:r>
            <a:r>
              <a:rPr lang="en-US" sz="1200" kern="1200" baseline="0" dirty="0" smtClean="0">
                <a:solidFill>
                  <a:schemeClr val="tx1"/>
                </a:solidFill>
                <a:effectLst/>
                <a:latin typeface="+mn-lt"/>
                <a:ea typeface="+mn-ea"/>
                <a:cs typeface="+mn-cs"/>
              </a:rPr>
              <a:t> implies the opposite, removal of the connection information.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Note, like user provided services, a service broker provides maximum flexibility for how the underlying service implementation is implemented, deployed and operated – it’s API implementation appropriately defines the service broker API semantics for the particular case. For example, the underlying service may run on the Cloud Foundry elastic runtime, or be deployed using Bosh alongside Cloud Foundry, or even be a </a:t>
            </a:r>
            <a:r>
              <a:rPr lang="en-US" sz="1200" kern="1200" baseline="0" dirty="0" err="1" smtClean="0">
                <a:solidFill>
                  <a:schemeClr val="tx1"/>
                </a:solidFill>
                <a:effectLst/>
                <a:latin typeface="+mn-lt"/>
                <a:ea typeface="+mn-ea"/>
                <a:cs typeface="+mn-cs"/>
              </a:rPr>
              <a:t>SaaS</a:t>
            </a:r>
            <a:r>
              <a:rPr lang="en-US" sz="1200" kern="1200" baseline="0" dirty="0" smtClean="0">
                <a:solidFill>
                  <a:schemeClr val="tx1"/>
                </a:solidFill>
                <a:effectLst/>
                <a:latin typeface="+mn-lt"/>
                <a:ea typeface="+mn-ea"/>
                <a:cs typeface="+mn-cs"/>
              </a:rPr>
              <a:t> service. Also, the broker can be running anywhere: on the elastic runtime or somewhere in a different cloud. Customers can also implement their own service brokers.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All services are bound to applications in the same/consistent manner. Once bound, PCF handles actually provisioning app instances with service connection and credential information, even when the app instance is restarted, scaled or otherwise scheduled/moved. Service information is provided to app instances via environment variables, in keeping with 12-factor principles. Thus, PCF minimizes the service discovery, service binding, credential management, and other overhead of mapping services to, dynamically orchestrated applications deployed on PCF.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full listing of the services ecosystem for PCF can be reviewed at </a:t>
            </a:r>
            <a:r>
              <a:rPr lang="en-US" sz="1200" kern="1200" baseline="0" dirty="0" err="1" smtClean="0">
                <a:solidFill>
                  <a:schemeClr val="tx1"/>
                </a:solidFill>
                <a:effectLst/>
                <a:latin typeface="+mn-lt"/>
                <a:ea typeface="+mn-ea"/>
                <a:cs typeface="+mn-cs"/>
              </a:rPr>
              <a:t>network.pivotal.io</a:t>
            </a:r>
            <a:r>
              <a:rPr lang="en-US" sz="1200" kern="1200" baseline="0" dirty="0" smtClean="0">
                <a:solidFill>
                  <a:schemeClr val="tx1"/>
                </a:solidFill>
                <a:effectLst/>
                <a:latin typeface="+mn-lt"/>
                <a:ea typeface="+mn-ea"/>
                <a:cs typeface="+mn-cs"/>
              </a:rPr>
              <a:t>. This site also features a community page (</a:t>
            </a:r>
            <a:r>
              <a:rPr lang="en-US" sz="1200" kern="1200" baseline="0" dirty="0" err="1" smtClean="0">
                <a:solidFill>
                  <a:schemeClr val="tx1"/>
                </a:solidFill>
                <a:effectLst/>
                <a:latin typeface="+mn-lt"/>
                <a:ea typeface="+mn-ea"/>
                <a:cs typeface="+mn-cs"/>
              </a:rPr>
              <a:t>network.pivotal.io</a:t>
            </a:r>
            <a:r>
              <a:rPr lang="en-US" sz="1200" kern="1200" baseline="0" dirty="0" smtClean="0">
                <a:solidFill>
                  <a:schemeClr val="tx1"/>
                </a:solidFill>
                <a:effectLst/>
                <a:latin typeface="+mn-lt"/>
                <a:ea typeface="+mn-ea"/>
                <a:cs typeface="+mn-cs"/>
              </a:rPr>
              <a:t>/community) that includes additional (unsupported) services contributed by the broader PCF community.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Services Ecosystem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 continue to grow our services ecosystem, with new services and partners continuing to be added rapidly. Pivotal develops certain core services itself, e.g. </a:t>
            </a:r>
            <a:r>
              <a:rPr lang="en-US" sz="1200" kern="1200" baseline="0" dirty="0" err="1" smtClean="0">
                <a:solidFill>
                  <a:schemeClr val="tx1"/>
                </a:solidFill>
                <a:effectLst/>
                <a:latin typeface="+mn-lt"/>
                <a:ea typeface="+mn-ea"/>
                <a:cs typeface="+mn-cs"/>
              </a:rPr>
              <a:t>GemFire</a:t>
            </a:r>
            <a:r>
              <a:rPr lang="en-US" sz="1200" kern="1200" baseline="0" dirty="0" smtClean="0">
                <a:solidFill>
                  <a:schemeClr val="tx1"/>
                </a:solidFill>
                <a:effectLst/>
                <a:latin typeface="+mn-lt"/>
                <a:ea typeface="+mn-ea"/>
                <a:cs typeface="+mn-cs"/>
              </a:rPr>
              <a:t> session state caching, MySQL, </a:t>
            </a:r>
            <a:r>
              <a:rPr lang="en-US" sz="1200" kern="1200" baseline="0" dirty="0" err="1" smtClean="0">
                <a:solidFill>
                  <a:schemeClr val="tx1"/>
                </a:solidFill>
                <a:effectLst/>
                <a:latin typeface="+mn-lt"/>
                <a:ea typeface="+mn-ea"/>
                <a:cs typeface="+mn-cs"/>
              </a:rPr>
              <a:t>RabbitMQ</a:t>
            </a:r>
            <a:r>
              <a:rPr lang="en-US" sz="1200" kern="1200" baseline="0" dirty="0" smtClean="0">
                <a:solidFill>
                  <a:schemeClr val="tx1"/>
                </a:solidFill>
                <a:effectLst/>
                <a:latin typeface="+mn-lt"/>
                <a:ea typeface="+mn-ea"/>
                <a:cs typeface="+mn-cs"/>
              </a:rPr>
              <a:t>, Push Notifications. Other services are provided by partners, e.g. </a:t>
            </a:r>
            <a:r>
              <a:rPr lang="en-US" sz="1200" kern="1200" baseline="0" dirty="0" err="1" smtClean="0">
                <a:solidFill>
                  <a:schemeClr val="tx1"/>
                </a:solidFill>
                <a:effectLst/>
                <a:latin typeface="+mn-lt"/>
                <a:ea typeface="+mn-ea"/>
                <a:cs typeface="+mn-cs"/>
              </a:rPr>
              <a:t>CloudBees</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NewRelic</a:t>
            </a:r>
            <a:r>
              <a:rPr lang="en-US" sz="1200" kern="1200" baseline="0" dirty="0" smtClean="0">
                <a:solidFill>
                  <a:schemeClr val="tx1"/>
                </a:solidFill>
                <a:effectLst/>
                <a:latin typeface="+mn-lt"/>
                <a:ea typeface="+mn-ea"/>
                <a:cs typeface="+mn-cs"/>
              </a:rPr>
              <a:t>, etc. Finally, Pivotal continues to invest with its partners and has a large pipeline of partners with whom we hope to provide an application service soon. Services can be running anywhere; some are bosh deployed alongside PCF, others may be </a:t>
            </a:r>
            <a:r>
              <a:rPr lang="en-US" sz="1200" kern="1200" baseline="0" dirty="0" err="1" smtClean="0">
                <a:solidFill>
                  <a:schemeClr val="tx1"/>
                </a:solidFill>
                <a:effectLst/>
                <a:latin typeface="+mn-lt"/>
                <a:ea typeface="+mn-ea"/>
                <a:cs typeface="+mn-cs"/>
              </a:rPr>
              <a:t>SaaS</a:t>
            </a:r>
            <a:r>
              <a:rPr lang="en-US" sz="1200" kern="1200" baseline="0" dirty="0" smtClean="0">
                <a:solidFill>
                  <a:schemeClr val="tx1"/>
                </a:solidFill>
                <a:effectLst/>
                <a:latin typeface="+mn-lt"/>
                <a:ea typeface="+mn-ea"/>
                <a:cs typeface="+mn-cs"/>
              </a:rPr>
              <a:t> services. Please check with </a:t>
            </a:r>
            <a:r>
              <a:rPr lang="en-US" sz="1200" kern="1200" baseline="0" dirty="0" err="1" smtClean="0">
                <a:solidFill>
                  <a:schemeClr val="tx1"/>
                </a:solidFill>
                <a:effectLst/>
                <a:latin typeface="+mn-lt"/>
                <a:ea typeface="+mn-ea"/>
                <a:cs typeface="+mn-cs"/>
              </a:rPr>
              <a:t>network.pivotal.io</a:t>
            </a:r>
            <a:r>
              <a:rPr lang="en-US" sz="1200" kern="1200" baseline="0" dirty="0" smtClean="0">
                <a:solidFill>
                  <a:schemeClr val="tx1"/>
                </a:solidFill>
                <a:effectLst/>
                <a:latin typeface="+mn-lt"/>
                <a:ea typeface="+mn-ea"/>
                <a:cs typeface="+mn-cs"/>
              </a:rPr>
              <a:t> to see how a particular service is implemented.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Public Cloud Services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In addition to services provided by ISVs, it is important to point out that Pivotal is working with the key public cloud providers (Amazon, Google, Microsoft) to provide a means to access the services ecosystem available with those clouds. Pivotal has already developed the AWS service broker, and Google has developed the GCP service broker. A service broker for Azure is in the works as well.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Do we talk about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They are not services per se, but do help accelerate development of certain classes of applications, e.g. </a:t>
            </a:r>
            <a:r>
              <a:rPr lang="en-US" sz="1200" kern="1200" baseline="0" dirty="0" err="1" smtClean="0">
                <a:solidFill>
                  <a:schemeClr val="tx1"/>
                </a:solidFill>
                <a:effectLst/>
                <a:latin typeface="+mn-lt"/>
                <a:ea typeface="+mn-ea"/>
                <a:cs typeface="+mn-cs"/>
              </a:rPr>
              <a:t>Mendix</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Tibco</a:t>
            </a:r>
            <a:r>
              <a:rPr lang="en-US" sz="1200" kern="1200" baseline="0" dirty="0" smtClean="0">
                <a:solidFill>
                  <a:schemeClr val="tx1"/>
                </a:solidFill>
                <a:effectLst/>
                <a:latin typeface="+mn-lt"/>
                <a:ea typeface="+mn-ea"/>
                <a:cs typeface="+mn-cs"/>
              </a:rPr>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Find out about Community on </a:t>
            </a:r>
            <a:r>
              <a:rPr lang="en-US" sz="1200" kern="1200" baseline="0" dirty="0" err="1" smtClean="0">
                <a:solidFill>
                  <a:schemeClr val="tx1"/>
                </a:solidFill>
                <a:effectLst/>
                <a:latin typeface="+mn-lt"/>
                <a:ea typeface="+mn-ea"/>
                <a:cs typeface="+mn-cs"/>
              </a:rPr>
              <a:t>network.pivotal</a:t>
            </a: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Need to figure out structure of services ecosystem – by type (bosh/non-bosh,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provider (pivotal/partner), class (</a:t>
            </a:r>
            <a:r>
              <a:rPr lang="en-US" sz="1200" kern="1200" baseline="0" dirty="0" err="1" smtClean="0">
                <a:solidFill>
                  <a:schemeClr val="tx1"/>
                </a:solidFill>
                <a:effectLst/>
                <a:latin typeface="+mn-lt"/>
                <a:ea typeface="+mn-ea"/>
                <a:cs typeface="+mn-cs"/>
              </a:rPr>
              <a:t>datastore</a:t>
            </a:r>
            <a:r>
              <a:rPr lang="en-US" sz="1200" kern="1200" baseline="0" dirty="0" smtClean="0">
                <a:solidFill>
                  <a:schemeClr val="tx1"/>
                </a:solidFill>
                <a:effectLst/>
                <a:latin typeface="+mn-lt"/>
                <a:ea typeface="+mn-ea"/>
                <a:cs typeface="+mn-cs"/>
              </a:rPr>
              <a:t>, messaging, etc.) or other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Should we call this building blocks – Spring + Services +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(btw, we discuss what a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is after this slide, so perhaps talking about them here is premature)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Are Bosh deployed services upgradable w/ zero downtime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Where does the broker run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They don’t know yet what Concourse is or what </a:t>
            </a:r>
            <a:r>
              <a:rPr lang="en-US" sz="1200" kern="1200" baseline="0" dirty="0" err="1" smtClean="0">
                <a:solidFill>
                  <a:schemeClr val="tx1"/>
                </a:solidFill>
                <a:effectLst/>
                <a:latin typeface="+mn-lt"/>
                <a:ea typeface="+mn-ea"/>
                <a:cs typeface="+mn-cs"/>
              </a:rPr>
              <a:t>Zipkin</a:t>
            </a:r>
            <a:r>
              <a:rPr lang="en-US" sz="1200" kern="1200" baseline="0" dirty="0" smtClean="0">
                <a:solidFill>
                  <a:schemeClr val="tx1"/>
                </a:solidFill>
                <a:effectLst/>
                <a:latin typeface="+mn-lt"/>
                <a:ea typeface="+mn-ea"/>
                <a:cs typeface="+mn-cs"/>
              </a:rPr>
              <a:t> is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What is our services strategy/roadmap? Do we mention Services strategy?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Do we mention Bosh Add </a:t>
            </a:r>
            <a:r>
              <a:rPr lang="en-US" sz="1200" kern="1200" baseline="0" dirty="0" err="1" smtClean="0">
                <a:solidFill>
                  <a:schemeClr val="tx1"/>
                </a:solidFill>
                <a:effectLst/>
                <a:latin typeface="+mn-lt"/>
                <a:ea typeface="+mn-ea"/>
                <a:cs typeface="+mn-cs"/>
              </a:rPr>
              <a:t>Ons</a:t>
            </a:r>
            <a:r>
              <a:rPr lang="en-US" sz="1200" kern="1200" baseline="0" dirty="0" smtClean="0">
                <a:solidFill>
                  <a:schemeClr val="tx1"/>
                </a:solidFill>
                <a:effectLst/>
                <a:latin typeface="+mn-lt"/>
                <a:ea typeface="+mn-ea"/>
                <a:cs typeface="+mn-cs"/>
              </a:rPr>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Other Building Blocks: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to build mobile apps from </a:t>
            </a:r>
            <a:r>
              <a:rPr lang="en-US" sz="1200" kern="1200" baseline="0" dirty="0" err="1" smtClean="0">
                <a:solidFill>
                  <a:schemeClr val="tx1"/>
                </a:solidFill>
                <a:effectLst/>
                <a:latin typeface="+mn-lt"/>
                <a:ea typeface="+mn-ea"/>
                <a:cs typeface="+mn-cs"/>
              </a:rPr>
              <a:t>Mendix</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Tibco</a:t>
            </a:r>
            <a:r>
              <a:rPr lang="en-US" sz="1200" kern="1200" baseline="0" dirty="0" smtClean="0">
                <a:solidFill>
                  <a:schemeClr val="tx1"/>
                </a:solidFill>
                <a:effectLst/>
                <a:latin typeface="+mn-lt"/>
                <a:ea typeface="+mn-ea"/>
                <a:cs typeface="+mn-cs"/>
              </a:rPr>
              <a:t>, - do we add?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Are all bosh managed services supported on all cloud </a:t>
            </a:r>
            <a:r>
              <a:rPr lang="en-US" sz="1200" kern="1200" baseline="0" dirty="0" err="1" smtClean="0">
                <a:solidFill>
                  <a:schemeClr val="tx1"/>
                </a:solidFill>
                <a:effectLst/>
                <a:latin typeface="+mn-lt"/>
                <a:ea typeface="+mn-ea"/>
                <a:cs typeface="+mn-cs"/>
              </a:rPr>
              <a:t>infras</a:t>
            </a:r>
            <a:r>
              <a:rPr lang="en-US" sz="1200" kern="1200" baseline="0" dirty="0" smtClean="0">
                <a:solidFill>
                  <a:schemeClr val="tx1"/>
                </a:solidFill>
                <a:effectLst/>
                <a:latin typeface="+mn-lt"/>
                <a:ea typeface="+mn-ea"/>
                <a:cs typeface="+mn-cs"/>
              </a:rPr>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Why build Service Brokers? What is advantage.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Do we mention Private Service Brokers here (or later)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Do we define how services work in PCF?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Add </a:t>
            </a:r>
            <a:r>
              <a:rPr lang="en-US" sz="1200" kern="1200" baseline="0" dirty="0" err="1" smtClean="0">
                <a:solidFill>
                  <a:schemeClr val="tx1"/>
                </a:solidFill>
                <a:effectLst/>
                <a:latin typeface="+mn-lt"/>
                <a:ea typeface="+mn-ea"/>
                <a:cs typeface="+mn-cs"/>
              </a:rPr>
              <a:t>Mendix</a:t>
            </a:r>
            <a:r>
              <a:rPr lang="en-US" sz="1200" kern="1200" baseline="0" dirty="0" smtClean="0">
                <a:solidFill>
                  <a:schemeClr val="tx1"/>
                </a:solidFill>
                <a:effectLst/>
                <a:latin typeface="+mn-lt"/>
                <a:ea typeface="+mn-ea"/>
                <a:cs typeface="+mn-cs"/>
              </a:rPr>
              <a:t>?</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Need for Frameworks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Building </a:t>
            </a:r>
            <a:r>
              <a:rPr lang="en-US" sz="1200" u="sng" kern="1200" dirty="0" smtClean="0">
                <a:solidFill>
                  <a:schemeClr val="tx1"/>
                </a:solidFill>
                <a:effectLst/>
                <a:latin typeface="+mn-lt"/>
                <a:ea typeface="+mn-ea"/>
                <a:cs typeface="+mn-cs"/>
              </a:rPr>
              <a:t>enterprise applications is a complex affair</a:t>
            </a:r>
            <a:r>
              <a:rPr lang="en-US" sz="1200" kern="1200" dirty="0" smtClean="0">
                <a:solidFill>
                  <a:schemeClr val="tx1"/>
                </a:solidFill>
                <a:effectLst/>
                <a:latin typeface="+mn-lt"/>
                <a:ea typeface="+mn-ea"/>
                <a:cs typeface="+mn-cs"/>
              </a:rPr>
              <a:t>. Along</a:t>
            </a:r>
            <a:r>
              <a:rPr lang="en-US" sz="1200" kern="1200" baseline="0" dirty="0" smtClean="0">
                <a:solidFill>
                  <a:schemeClr val="tx1"/>
                </a:solidFill>
                <a:effectLst/>
                <a:latin typeface="+mn-lt"/>
                <a:ea typeface="+mn-ea"/>
                <a:cs typeface="+mn-cs"/>
              </a:rPr>
              <a:t> with business logic, developers have to take care of various non-business concerns such as data access and persistence, transaction management, I/O, authentication, security,  etc. In addition to these horizontal cross-cutting concerns, enterprise applications require further specialized support for different types of applications: web, mobile, batch, stream, reactive (event-oriented), etc.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In the cloud era, building distributed, cloud enterprise applications is an </a:t>
            </a:r>
            <a:r>
              <a:rPr lang="en-US" sz="1200" u="sng" kern="1200" baseline="0" dirty="0" smtClean="0">
                <a:solidFill>
                  <a:schemeClr val="tx1"/>
                </a:solidFill>
                <a:effectLst/>
                <a:latin typeface="+mn-lt"/>
                <a:ea typeface="+mn-ea"/>
                <a:cs typeface="+mn-cs"/>
              </a:rPr>
              <a:t>even more complex affair</a:t>
            </a:r>
            <a:r>
              <a:rPr lang="en-US" sz="1200" kern="1200" baseline="0" dirty="0" smtClean="0">
                <a:solidFill>
                  <a:schemeClr val="tx1"/>
                </a:solidFill>
                <a:effectLst/>
                <a:latin typeface="+mn-lt"/>
                <a:ea typeface="+mn-ea"/>
                <a:cs typeface="+mn-cs"/>
              </a:rPr>
              <a:t>. Applications are comprised of distributed, asynchronous components that require additional support, e.g. service discovery, failure detection and recovery, leader election, distributed sessions, global locks, etc. Such applications are subject to various outages and must remain resilient through new classes of failure scenarios.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Much of the complexity of building enterprise applications has been abstracted away through frameworks – collections of reusable libraries of functionality that allow developers to focus on the business specific needs, and defer much of the above infrastructure complexity to the frameworks.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err="1" smtClean="0">
                <a:solidFill>
                  <a:schemeClr val="tx1"/>
                </a:solidFill>
                <a:effectLst/>
                <a:latin typeface="+mn-lt"/>
                <a:ea typeface="+mn-ea"/>
                <a:cs typeface="+mn-cs"/>
              </a:rPr>
              <a:t>Spring.io</a:t>
            </a:r>
            <a:endParaRPr lang="en-US" sz="1200" b="1" u="sng"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Java, as the dominant programming language in the enterprise, has many such frameworks. Nevertheless, the most popular framework that has emerged over the past decade is Spring – an open source project </a:t>
            </a:r>
            <a:r>
              <a:rPr lang="en-US" sz="1200" b="1" kern="1200" baseline="0" dirty="0" smtClean="0">
                <a:solidFill>
                  <a:schemeClr val="tx1"/>
                </a:solidFill>
                <a:effectLst/>
                <a:latin typeface="+mn-lt"/>
                <a:ea typeface="+mn-ea"/>
                <a:cs typeface="+mn-cs"/>
              </a:rPr>
              <a:t>stewarded by Pivotal</a:t>
            </a:r>
            <a:r>
              <a:rPr lang="en-US" sz="1200" kern="1200" baseline="0" dirty="0" smtClean="0">
                <a:solidFill>
                  <a:schemeClr val="tx1"/>
                </a:solidFill>
                <a:effectLst/>
                <a:latin typeface="+mn-lt"/>
                <a:ea typeface="+mn-ea"/>
                <a:cs typeface="+mn-cs"/>
              </a:rPr>
              <a:t>. In addition to the richness of reusable framework components that accelerates new application development, another key factor in its popularity lies in the programming model it facilitates.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Through techniques such as Dependency Injection and Aspect Oriented Programming, it promotes a programming model that allows horizontal functionality (e.g. data access or transaction management) to be externally configured and “injected” into the application at runtime, thereby allowing the application source code to remain “clean” (i.e. maximally focused on the business logic) rather than being intertwined with other concerns (e.g. security, data access, etc.). This results in several benefits, including: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Focus on Application Logic</a:t>
            </a:r>
            <a:r>
              <a:rPr lang="en-US" sz="1200" kern="1200" baseline="0" dirty="0" smtClean="0">
                <a:solidFill>
                  <a:schemeClr val="tx1"/>
                </a:solidFill>
                <a:effectLst/>
                <a:latin typeface="+mn-lt"/>
                <a:ea typeface="+mn-ea"/>
                <a:cs typeface="+mn-cs"/>
              </a:rPr>
              <a:t> – Spring allows the developers to focus on the application logic rather than be distracted by these other important, yet extraneous, concerns. Thus developer productivity is higher.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Code Clarity and Quality</a:t>
            </a:r>
            <a:r>
              <a:rPr lang="en-US" sz="1200" kern="1200" baseline="0" dirty="0" smtClean="0">
                <a:solidFill>
                  <a:schemeClr val="tx1"/>
                </a:solidFill>
                <a:effectLst/>
                <a:latin typeface="+mn-lt"/>
                <a:ea typeface="+mn-ea"/>
                <a:cs typeface="+mn-cs"/>
              </a:rPr>
              <a:t> – With less code that primarily focuses on the application logic, the code is more likely to be readable and simpler, and developers are less likely to introduce bugs. And, application logic requires less test coverage and is easier to debug.</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Defer to High Quality, Robust Framework</a:t>
            </a:r>
            <a:r>
              <a:rPr lang="en-US" sz="1200" kern="1200" baseline="0" dirty="0" smtClean="0">
                <a:solidFill>
                  <a:schemeClr val="tx1"/>
                </a:solidFill>
                <a:effectLst/>
                <a:latin typeface="+mn-lt"/>
                <a:ea typeface="+mn-ea"/>
                <a:cs typeface="+mn-cs"/>
              </a:rPr>
              <a:t> – Deferring application infrastructure functionality to battle tested, open source code increases the overall stability of the application and prevents application developers from introducing bugs while trying to develop complex, infrastructure functionality.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u="sng" kern="1200" dirty="0" err="1" smtClean="0">
                <a:solidFill>
                  <a:schemeClr val="tx1"/>
                </a:solidFill>
                <a:effectLst/>
                <a:latin typeface="+mn-lt"/>
                <a:ea typeface="+mn-ea"/>
                <a:cs typeface="+mn-cs"/>
              </a:rPr>
              <a:t>Spring.io</a:t>
            </a:r>
            <a:endParaRPr lang="en-US" sz="1200" b="0"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What:</a:t>
            </a:r>
            <a:r>
              <a:rPr lang="en-US" sz="1200" kern="1200" dirty="0" smtClean="0">
                <a:solidFill>
                  <a:schemeClr val="tx1"/>
                </a:solidFill>
                <a:effectLst/>
                <a:latin typeface="+mn-lt"/>
                <a:ea typeface="+mn-ea"/>
                <a:cs typeface="+mn-cs"/>
              </a:rPr>
              <a:t> The Spring</a:t>
            </a:r>
            <a:r>
              <a:rPr lang="en-US" sz="1200" kern="1200" baseline="0" dirty="0" smtClean="0">
                <a:solidFill>
                  <a:schemeClr val="tx1"/>
                </a:solidFill>
                <a:effectLst/>
                <a:latin typeface="+mn-lt"/>
                <a:ea typeface="+mn-ea"/>
                <a:cs typeface="+mn-cs"/>
              </a:rPr>
              <a:t> IO project is the core Spring project that provides Aspect Oriented Programming and Dependency Injection support, as well as baseline functionality for data access, web application development, messaging etc.. </a:t>
            </a:r>
            <a:r>
              <a:rPr lang="en-US" sz="1200" baseline="0" dirty="0" smtClean="0">
                <a:solidFill>
                  <a:schemeClr val="bg2">
                    <a:lumMod val="65000"/>
                    <a:lumOff val="35000"/>
                  </a:schemeClr>
                </a:solidFill>
              </a:rPr>
              <a:t>Spring Boot builds on this foundation to provide a streamlined development experience. </a:t>
            </a: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It provides the foundation for other Spring projects as well as basic web application development support.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sng" dirty="0" smtClean="0"/>
              <a:t>Spring</a:t>
            </a:r>
            <a:r>
              <a:rPr lang="en-US" b="1" u="sng" baseline="0" dirty="0" smtClean="0"/>
              <a:t> Usage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Spring framework captures</a:t>
            </a:r>
            <a:r>
              <a:rPr lang="en-US" sz="1200" kern="1200" baseline="0" dirty="0" smtClean="0">
                <a:solidFill>
                  <a:schemeClr val="tx1"/>
                </a:solidFill>
                <a:effectLst/>
                <a:latin typeface="+mn-lt"/>
                <a:ea typeface="+mn-ea"/>
                <a:cs typeface="+mn-cs"/>
              </a:rPr>
              <a:t> industry best practices and software architecture patterns in an OSS package. It </a:t>
            </a:r>
            <a:r>
              <a:rPr lang="en-US" sz="1200" kern="1200" dirty="0" smtClean="0">
                <a:solidFill>
                  <a:schemeClr val="tx1"/>
                </a:solidFill>
                <a:effectLst/>
                <a:latin typeface="+mn-lt"/>
                <a:ea typeface="+mn-ea"/>
                <a:cs typeface="+mn-cs"/>
              </a:rPr>
              <a:t>consists of</a:t>
            </a:r>
            <a:r>
              <a:rPr lang="en-US" sz="1200" kern="1200" baseline="0" dirty="0" smtClean="0">
                <a:solidFill>
                  <a:schemeClr val="tx1"/>
                </a:solidFill>
                <a:effectLst/>
                <a:latin typeface="+mn-lt"/>
                <a:ea typeface="+mn-ea"/>
                <a:cs typeface="+mn-cs"/>
              </a:rPr>
              <a:t> 20+ projects that add comprehensive functionality for particular areas of concern. We highlight a few here that provide significant value for cloud native application development.  Spring is </a:t>
            </a:r>
            <a:r>
              <a:rPr lang="en-US" sz="1200" dirty="0" smtClean="0">
                <a:solidFill>
                  <a:schemeClr val="bg2">
                    <a:lumMod val="65000"/>
                    <a:lumOff val="35000"/>
                  </a:schemeClr>
                </a:solidFill>
              </a:rPr>
              <a:t>distributed</a:t>
            </a:r>
            <a:r>
              <a:rPr lang="en-US" sz="1200" baseline="0" dirty="0" smtClean="0">
                <a:solidFill>
                  <a:schemeClr val="bg2">
                    <a:lumMod val="65000"/>
                    <a:lumOff val="35000"/>
                  </a:schemeClr>
                </a:solidFill>
              </a:rPr>
              <a:t> under an</a:t>
            </a:r>
            <a:r>
              <a:rPr lang="en-US" sz="1200" dirty="0" smtClean="0">
                <a:solidFill>
                  <a:schemeClr val="bg2">
                    <a:lumMod val="65000"/>
                    <a:lumOff val="35000"/>
                  </a:schemeClr>
                </a:solidFill>
              </a:rPr>
              <a:t> Apache 2.0 license</a:t>
            </a:r>
            <a:r>
              <a:rPr lang="en-US" sz="1200" baseline="0" dirty="0" smtClean="0">
                <a:solidFill>
                  <a:schemeClr val="bg2">
                    <a:lumMod val="65000"/>
                    <a:lumOff val="35000"/>
                  </a:schemeClr>
                </a:solidFill>
              </a:rPr>
              <a:t> and is in widespread use in the F2000.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bg2">
                  <a:lumMod val="65000"/>
                  <a:lumOff val="3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smtClean="0">
                <a:solidFill>
                  <a:schemeClr val="bg2">
                    <a:lumMod val="65000"/>
                    <a:lumOff val="35000"/>
                  </a:schemeClr>
                </a:solidFill>
              </a:rPr>
              <a:t>Netflix is a well known contributor and user of Spring.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sng" dirty="0" smtClean="0"/>
              <a:t>Pivotal is also</a:t>
            </a:r>
            <a:r>
              <a:rPr lang="en-US" b="1" u="sng" baseline="0" dirty="0" smtClean="0"/>
              <a:t> the steward of the OSS Spring project. </a:t>
            </a:r>
            <a:r>
              <a:rPr lang="en-US" sz="1200" b="1" u="sng" kern="1200" dirty="0" smtClean="0">
                <a:solidFill>
                  <a:schemeClr val="tx1"/>
                </a:solidFill>
                <a:latin typeface="+mn-lt"/>
                <a:ea typeface="+mn-ea"/>
                <a:cs typeface="+mn-cs"/>
              </a:rPr>
              <a:t>Pivotal employs most of the active Spring committers</a:t>
            </a:r>
            <a:r>
              <a:rPr lang="en-US" sz="1200" b="1" u="sng" kern="1200" baseline="0" dirty="0" smtClean="0">
                <a:solidFill>
                  <a:schemeClr val="tx1"/>
                </a:solidFill>
                <a:latin typeface="+mn-lt"/>
                <a:ea typeface="+mn-ea"/>
                <a:cs typeface="+mn-cs"/>
              </a:rPr>
              <a:t> (approx. </a:t>
            </a:r>
            <a:r>
              <a:rPr lang="en-US" sz="1200" b="1" u="sng" kern="1200" dirty="0" smtClean="0">
                <a:solidFill>
                  <a:schemeClr val="tx1"/>
                </a:solidFill>
                <a:latin typeface="+mn-lt"/>
                <a:ea typeface="+mn-ea"/>
                <a:cs typeface="+mn-cs"/>
              </a:rPr>
              <a:t>~2/3</a:t>
            </a:r>
            <a:r>
              <a:rPr lang="en-US" sz="1200" b="1" u="sng" kern="1200" baseline="0" dirty="0" smtClean="0">
                <a:solidFill>
                  <a:schemeClr val="tx1"/>
                </a:solidFill>
                <a:latin typeface="+mn-lt"/>
                <a:ea typeface="+mn-ea"/>
                <a:cs typeface="+mn-cs"/>
              </a:rPr>
              <a:t> as of 2016)</a:t>
            </a:r>
            <a:endParaRPr lang="en-US" sz="1200" b="1"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241354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SOFTWARE IS EATING THE WORLD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Expanding Internet access and mobile device proliferation are empowering users with increased efficiency and new and delightful experiences. As a result, software is emerging as a differentiating and disruptive force in businesses across every industry. </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latin typeface="+mn-lt"/>
                <a:ea typeface="+mn-ea"/>
                <a:cs typeface="+mn-cs"/>
              </a:rPr>
              <a:t>The</a:t>
            </a:r>
            <a:r>
              <a:rPr lang="en-US" sz="1200" b="1" u="sng" kern="1200" baseline="0" dirty="0" smtClean="0">
                <a:solidFill>
                  <a:schemeClr val="tx1"/>
                </a:solidFill>
                <a:latin typeface="+mn-lt"/>
                <a:ea typeface="+mn-ea"/>
                <a:cs typeface="+mn-cs"/>
              </a:rPr>
              <a:t> Upstarts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Nimble competitors who judiciously leverage software enabled speed and scale are increasingly able to secure and retain customers by penetrating traditional barriers of entry or creating entirely new markets. </a:t>
            </a:r>
            <a:r>
              <a:rPr lang="en-US" sz="1200" kern="1200" dirty="0" smtClean="0">
                <a:solidFill>
                  <a:schemeClr val="tx1"/>
                </a:solidFill>
                <a:latin typeface="+mn-lt"/>
                <a:ea typeface="+mn-ea"/>
                <a:cs typeface="+mn-cs"/>
              </a:rPr>
              <a:t>This</a:t>
            </a:r>
            <a:r>
              <a:rPr lang="en-US" sz="1200" kern="1200" baseline="0" dirty="0" smtClean="0">
                <a:solidFill>
                  <a:schemeClr val="tx1"/>
                </a:solidFill>
                <a:latin typeface="+mn-lt"/>
                <a:ea typeface="+mn-ea"/>
                <a:cs typeface="+mn-cs"/>
              </a:rPr>
              <a:t> trend is most easily visible in the new generation of technology driven companies that have rapidly risen to prominence.</a:t>
            </a:r>
            <a:r>
              <a:rPr lang="en-US" sz="1200" kern="1200" dirty="0" smtClean="0">
                <a:solidFill>
                  <a:schemeClr val="tx1"/>
                </a:solidFill>
                <a:effectLst/>
                <a:latin typeface="+mn-lt"/>
                <a:ea typeface="+mn-ea"/>
                <a:cs typeface="+mn-cs"/>
              </a:rPr>
              <a:t> </a:t>
            </a:r>
            <a:r>
              <a:rPr lang="en-US" sz="1200" kern="1200" dirty="0" smtClean="0">
                <a:solidFill>
                  <a:schemeClr val="tx1"/>
                </a:solidFill>
                <a:latin typeface="+mn-lt"/>
                <a:ea typeface="+mn-ea"/>
                <a:cs typeface="+mn-cs"/>
              </a:rPr>
              <a:t>You have probably heard some version of the story where</a:t>
            </a:r>
            <a:r>
              <a:rPr lang="en-US" sz="1200" kern="1200" baseline="0" dirty="0" smtClean="0">
                <a:solidFill>
                  <a:schemeClr val="tx1"/>
                </a:solidFill>
                <a:latin typeface="+mn-lt"/>
                <a:ea typeface="+mn-ea"/>
                <a:cs typeface="+mn-cs"/>
              </a:rPr>
              <a:t> several </a:t>
            </a:r>
            <a:r>
              <a:rPr lang="en-US" sz="1200" kern="1200" dirty="0" smtClean="0">
                <a:solidFill>
                  <a:schemeClr val="tx1"/>
                </a:solidFill>
                <a:effectLst/>
                <a:latin typeface="+mn-lt"/>
                <a:ea typeface="+mn-ea"/>
                <a:cs typeface="+mn-cs"/>
              </a:rPr>
              <a:t>Silicon Valley companies are disrupting traditional industries and creating tremendous value. For example,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err="1" smtClean="0">
                <a:solidFill>
                  <a:schemeClr val="tx1"/>
                </a:solidFill>
                <a:effectLst/>
                <a:latin typeface="+mn-lt"/>
                <a:ea typeface="+mn-ea"/>
                <a:cs typeface="+mn-cs"/>
              </a:rPr>
              <a:t>Uber</a:t>
            </a:r>
            <a:r>
              <a:rPr lang="en-US" sz="1200" kern="1200" dirty="0" smtClean="0">
                <a:solidFill>
                  <a:schemeClr val="tx1"/>
                </a:solidFill>
                <a:effectLst/>
                <a:latin typeface="+mn-lt"/>
                <a:ea typeface="+mn-ea"/>
                <a:cs typeface="+mn-cs"/>
              </a:rPr>
              <a:t> has no cars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err="1" smtClean="0">
                <a:solidFill>
                  <a:schemeClr val="tx1"/>
                </a:solidFill>
                <a:effectLst/>
                <a:latin typeface="+mn-lt"/>
                <a:ea typeface="+mn-ea"/>
                <a:cs typeface="+mn-cs"/>
              </a:rPr>
              <a:t>AirBnB</a:t>
            </a:r>
            <a:r>
              <a:rPr lang="en-US" sz="1200" kern="1200" dirty="0" smtClean="0">
                <a:solidFill>
                  <a:schemeClr val="tx1"/>
                </a:solidFill>
                <a:effectLst/>
                <a:latin typeface="+mn-lt"/>
                <a:ea typeface="+mn-ea"/>
                <a:cs typeface="+mn-cs"/>
              </a:rPr>
              <a:t> owns no real estate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Facebook doesn’t generate content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Yet, they have</a:t>
            </a:r>
            <a:r>
              <a:rPr lang="en-US" sz="1200" kern="1200" baseline="0" dirty="0" smtClean="0">
                <a:solidFill>
                  <a:schemeClr val="tx1"/>
                </a:solidFill>
                <a:effectLst/>
                <a:latin typeface="+mn-lt"/>
                <a:ea typeface="+mn-ea"/>
                <a:cs typeface="+mn-cs"/>
              </a:rPr>
              <a:t> all seen tremendous success and large valuations.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b="1"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1" u="sng" kern="1200" dirty="0" smtClean="0">
                <a:solidFill>
                  <a:schemeClr val="tx1"/>
                </a:solidFill>
                <a:effectLst/>
                <a:latin typeface="+mn-lt"/>
                <a:ea typeface="+mn-ea"/>
                <a:cs typeface="+mn-cs"/>
              </a:rPr>
              <a:t>Not Just For</a:t>
            </a:r>
            <a:r>
              <a:rPr lang="en-US" sz="1200" b="1" u="sng" kern="1200" baseline="0" dirty="0" smtClean="0">
                <a:solidFill>
                  <a:schemeClr val="tx1"/>
                </a:solidFill>
                <a:effectLst/>
                <a:latin typeface="+mn-lt"/>
                <a:ea typeface="+mn-ea"/>
                <a:cs typeface="+mn-cs"/>
              </a:rPr>
              <a:t> the Upstarts</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But, this “software</a:t>
            </a:r>
            <a:r>
              <a:rPr lang="en-US" sz="1200" kern="1200" baseline="0" dirty="0" smtClean="0">
                <a:solidFill>
                  <a:schemeClr val="tx1"/>
                </a:solidFill>
                <a:effectLst/>
                <a:latin typeface="+mn-lt"/>
                <a:ea typeface="+mn-ea"/>
                <a:cs typeface="+mn-cs"/>
              </a:rPr>
              <a:t> driven” trend </a:t>
            </a:r>
            <a:r>
              <a:rPr lang="en-US" sz="1200" kern="1200" dirty="0" smtClean="0">
                <a:solidFill>
                  <a:schemeClr val="tx1"/>
                </a:solidFill>
                <a:effectLst/>
                <a:latin typeface="+mn-lt"/>
                <a:ea typeface="+mn-ea"/>
                <a:cs typeface="+mn-cs"/>
              </a:rPr>
              <a:t>is not just for the upstarts.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Traditional leaders such as Allstate, Ford, Comcast and Humana across various industry verticals are pursuing digital transformations that leverage software to streamline</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redefine their businesses, and reshape their industries in the process. There exist new opportunities enabled by software,</a:t>
            </a:r>
            <a:r>
              <a:rPr lang="en-US" sz="1200" kern="1200" baseline="0" dirty="0" smtClean="0">
                <a:solidFill>
                  <a:schemeClr val="tx1"/>
                </a:solidFill>
                <a:effectLst/>
                <a:latin typeface="+mn-lt"/>
                <a:ea typeface="+mn-ea"/>
                <a:cs typeface="+mn-cs"/>
              </a:rPr>
              <a:t> and most enterprises today are grappling with how to </a:t>
            </a:r>
            <a:r>
              <a:rPr lang="en-US" sz="1200" kern="1200" dirty="0" smtClean="0">
                <a:solidFill>
                  <a:schemeClr val="tx1"/>
                </a:solidFill>
                <a:effectLst/>
                <a:latin typeface="+mn-lt"/>
                <a:ea typeface="+mn-ea"/>
                <a:cs typeface="+mn-cs"/>
              </a:rPr>
              <a:t>capture new markets and defend existing ones with (and</a:t>
            </a:r>
            <a:r>
              <a:rPr lang="en-US" sz="1200" kern="1200" baseline="0" dirty="0" smtClean="0">
                <a:solidFill>
                  <a:schemeClr val="tx1"/>
                </a:solidFill>
                <a:effectLst/>
                <a:latin typeface="+mn-lt"/>
                <a:ea typeface="+mn-ea"/>
                <a:cs typeface="+mn-cs"/>
              </a:rPr>
              <a:t> from) software.</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1" u="sng" kern="1200" dirty="0" err="1" smtClean="0">
                <a:solidFill>
                  <a:schemeClr val="tx1"/>
                </a:solidFill>
                <a:effectLst/>
                <a:latin typeface="+mn-lt"/>
                <a:ea typeface="+mn-ea"/>
                <a:cs typeface="+mn-cs"/>
              </a:rPr>
              <a:t>AppDev</a:t>
            </a:r>
            <a:r>
              <a:rPr lang="en-US" sz="1200" b="1" u="sng" kern="1200" baseline="0" dirty="0" smtClean="0">
                <a:solidFill>
                  <a:schemeClr val="tx1"/>
                </a:solidFill>
                <a:effectLst/>
                <a:latin typeface="+mn-lt"/>
                <a:ea typeface="+mn-ea"/>
                <a:cs typeface="+mn-cs"/>
              </a:rPr>
              <a:t> has a Strategic Mandate</a:t>
            </a:r>
            <a:endParaRPr lang="en-US" sz="1200" b="1"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Thus, software – the ability to develop, deploy and operate it with speed and reliability – is steadily becoming the distinguishing characteristic of enterprises able to release innovative functionality quickly, to retain and grow customer bases.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is clear</a:t>
            </a:r>
            <a:r>
              <a:rPr lang="en-US" sz="1200" kern="1200" baseline="0" dirty="0" smtClean="0">
                <a:solidFill>
                  <a:schemeClr val="tx1"/>
                </a:solidFill>
                <a:effectLst/>
                <a:latin typeface="+mn-lt"/>
                <a:ea typeface="+mn-ea"/>
                <a:cs typeface="+mn-cs"/>
              </a:rPr>
              <a:t> that </a:t>
            </a:r>
            <a:r>
              <a:rPr lang="en-US" sz="1200" kern="1200" dirty="0" smtClean="0">
                <a:solidFill>
                  <a:schemeClr val="tx1"/>
                </a:solidFill>
                <a:effectLst/>
                <a:latin typeface="+mn-lt"/>
                <a:ea typeface="+mn-ea"/>
                <a:cs typeface="+mn-cs"/>
              </a:rPr>
              <a:t>you need to be good at software to capture these opportunities and to succeed in modern business. </a:t>
            </a:r>
            <a:r>
              <a:rPr lang="en-US" sz="1200" kern="1200" baseline="0" dirty="0" smtClean="0">
                <a:solidFill>
                  <a:schemeClr val="tx1"/>
                </a:solidFill>
                <a:effectLst/>
                <a:latin typeface="+mn-lt"/>
                <a:ea typeface="+mn-ea"/>
                <a:cs typeface="+mn-cs"/>
              </a:rPr>
              <a:t> Thus, </a:t>
            </a:r>
            <a:r>
              <a:rPr lang="en-US" sz="1200" kern="1200" baseline="0" dirty="0" err="1" smtClean="0">
                <a:solidFill>
                  <a:schemeClr val="tx1"/>
                </a:solidFill>
                <a:effectLst/>
                <a:latin typeface="+mn-lt"/>
                <a:ea typeface="+mn-ea"/>
                <a:cs typeface="+mn-cs"/>
              </a:rPr>
              <a:t>AppDev</a:t>
            </a:r>
            <a:r>
              <a:rPr lang="en-US" sz="1200" kern="1200" baseline="0" dirty="0" smtClean="0">
                <a:solidFill>
                  <a:schemeClr val="tx1"/>
                </a:solidFill>
                <a:effectLst/>
                <a:latin typeface="+mn-lt"/>
                <a:ea typeface="+mn-ea"/>
                <a:cs typeface="+mn-cs"/>
              </a:rPr>
              <a:t> has a strategic role to play in business success and has a mandate to be an innovation center to enable the business to transform and succeed in a software driven world. </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1" u="sng" kern="1200" dirty="0" smtClean="0">
                <a:solidFill>
                  <a:schemeClr val="tx1"/>
                </a:solidFill>
                <a:effectLst/>
                <a:latin typeface="+mn-lt"/>
                <a:ea typeface="+mn-ea"/>
                <a:cs typeface="+mn-cs"/>
              </a:rPr>
              <a:t>Pivotal – Your</a:t>
            </a:r>
            <a:r>
              <a:rPr lang="en-US" sz="1200" b="1" u="sng" kern="1200" baseline="0" dirty="0" smtClean="0">
                <a:solidFill>
                  <a:schemeClr val="tx1"/>
                </a:solidFill>
                <a:effectLst/>
                <a:latin typeface="+mn-lt"/>
                <a:ea typeface="+mn-ea"/>
                <a:cs typeface="+mn-cs"/>
              </a:rPr>
              <a:t> Strategic Partner</a:t>
            </a:r>
            <a:endParaRPr lang="en-US" sz="1200" b="1"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b="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0" dirty="0" smtClean="0">
                <a:effectLst/>
              </a:rPr>
              <a:t>Pivotal has been</a:t>
            </a:r>
            <a:r>
              <a:rPr lang="en-US" b="0" baseline="0" dirty="0" smtClean="0">
                <a:effectLst/>
              </a:rPr>
              <a:t> helping enterprises excel at developing software for a long time. Today, Pivotal is at the forefront of digital transformation and helping transform how software is built and delivered by the world’s most demanding enterprises. Here are a few customers that have successfully partnered with Pivotal to transform their software practice and position their business to capture new opportunities. </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SPRING BOOT – MICROSERVICES FOUNDATION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What/Why Spring Boot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Spring provides a rich java framework with many sophisticated capabilities.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Getting started with them and using them effectively can be a complex undertaking. Spring Boot (“Boot”) is a sub</a:t>
            </a:r>
            <a:r>
              <a:rPr lang="en-US" sz="1200" kern="1200" baseline="0" dirty="0" smtClean="0">
                <a:solidFill>
                  <a:schemeClr val="tx1"/>
                </a:solidFill>
                <a:effectLst/>
                <a:latin typeface="+mn-lt"/>
                <a:ea typeface="+mn-ea"/>
                <a:cs typeface="+mn-cs"/>
              </a:rPr>
              <a:t> project of the </a:t>
            </a:r>
            <a:r>
              <a:rPr lang="en-US" sz="1200" kern="1200" baseline="0" dirty="0" err="1" smtClean="0">
                <a:solidFill>
                  <a:schemeClr val="tx1"/>
                </a:solidFill>
                <a:effectLst/>
                <a:latin typeface="+mn-lt"/>
                <a:ea typeface="+mn-ea"/>
                <a:cs typeface="+mn-cs"/>
              </a:rPr>
              <a:t>Spring.io</a:t>
            </a:r>
            <a:r>
              <a:rPr lang="en-US" sz="1200" kern="1200" baseline="0" dirty="0" smtClean="0">
                <a:solidFill>
                  <a:schemeClr val="tx1"/>
                </a:solidFill>
                <a:effectLst/>
                <a:latin typeface="+mn-lt"/>
                <a:ea typeface="+mn-ea"/>
                <a:cs typeface="+mn-cs"/>
              </a:rPr>
              <a:t> project and provides a framework for developing, packaging, deploying and running Spring applications that is </a:t>
            </a:r>
            <a:r>
              <a:rPr lang="en-US" sz="1200" kern="1200" dirty="0" smtClean="0">
                <a:solidFill>
                  <a:schemeClr val="tx1"/>
                </a:solidFill>
                <a:effectLst/>
                <a:latin typeface="+mn-lt"/>
                <a:ea typeface="+mn-ea"/>
                <a:cs typeface="+mn-cs"/>
              </a:rPr>
              <a:t>designed to not only alleviate the learning curve of getting started with Spring, but also to streamline and accelerate many common activities that developers spend significant time on during the full lifecycle of application development activities. As a result developers can become more productive. Spring Boot accomplishes this by providing an opinionated approach to building a Spring based application and consuming Spring capabilities, i.e. it provides a reasonable default approach, which the developer can easily override.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WHAT: Enterprise application development framework consisting of  pre-built, opinionated configuration for Spring, without the need for developer defined XML configurations. Spring Boot detects and auto-configures Spring modules based on developer code. Spring Boot embeds app libs + lightweight app  servers for a standalone, cloud friendly JAR deployment.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WHY: Helps make Spring accessible to developers by eliminating upfront learning curve and configuration complexity and time. Still enables access to full Spring functionality if needed. Significantly accelerates application and </a:t>
            </a:r>
            <a:r>
              <a:rPr lang="en-US" sz="1200" dirty="0" err="1" smtClean="0"/>
              <a:t>microservices</a:t>
            </a:r>
            <a:r>
              <a:rPr lang="en-US" sz="1200" dirty="0" smtClean="0"/>
              <a:t> development time.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Spring Boot – Key Capabilities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Spring Boot provides a solid foundation for java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 not only streamlining the rapid development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but also simplifying the deployment and management thereof.</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Spring Boot helps build high quality applications rapidly. Let’s look at some key capabilities: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Quick Start</a:t>
            </a:r>
            <a:r>
              <a:rPr lang="en-US" sz="1200" kern="1200" baseline="0" dirty="0" smtClean="0">
                <a:solidFill>
                  <a:schemeClr val="tx1"/>
                </a:solidFill>
                <a:effectLst/>
                <a:latin typeface="+mn-lt"/>
                <a:ea typeface="+mn-ea"/>
                <a:cs typeface="+mn-cs"/>
              </a:rPr>
              <a:t> – Developers can use a Quick Start mechanism to specify high level spring capabilities required (e.g. MVC, security, JDBC, etc.), and generate a simple running project structure comprised of all the dependencies and build specifications required for the type of application being developed. There is no code generation, except for 1 shell class for the Spring Boot application. The project can be generated from the web (</a:t>
            </a:r>
            <a:r>
              <a:rPr lang="en-US" sz="1200" kern="1200" baseline="0" dirty="0" err="1" smtClean="0">
                <a:solidFill>
                  <a:schemeClr val="tx1"/>
                </a:solidFill>
                <a:effectLst/>
                <a:latin typeface="+mn-lt"/>
                <a:ea typeface="+mn-ea"/>
                <a:cs typeface="+mn-cs"/>
              </a:rPr>
              <a:t>start.spring.io</a:t>
            </a:r>
            <a:r>
              <a:rPr lang="en-US" sz="1200" kern="1200" baseline="0" dirty="0" smtClean="0">
                <a:solidFill>
                  <a:schemeClr val="tx1"/>
                </a:solidFill>
                <a:effectLst/>
                <a:latin typeface="+mn-lt"/>
                <a:ea typeface="+mn-ea"/>
                <a:cs typeface="+mn-cs"/>
              </a:rPr>
              <a:t>), CLI or from within a java IDE such as Eclipse or </a:t>
            </a:r>
            <a:r>
              <a:rPr lang="en-US" sz="1200" kern="1200" baseline="0" dirty="0" err="1" smtClean="0">
                <a:solidFill>
                  <a:schemeClr val="tx1"/>
                </a:solidFill>
                <a:effectLst/>
                <a:latin typeface="+mn-lt"/>
                <a:ea typeface="+mn-ea"/>
                <a:cs typeface="+mn-cs"/>
              </a:rPr>
              <a:t>IntelliJ</a:t>
            </a:r>
            <a:r>
              <a:rPr lang="en-US" sz="1200" kern="1200" baseline="0" dirty="0" smtClean="0">
                <a:solidFill>
                  <a:schemeClr val="tx1"/>
                </a:solidFill>
                <a:effectLst/>
                <a:latin typeface="+mn-lt"/>
                <a:ea typeface="+mn-ea"/>
                <a:cs typeface="+mn-cs"/>
              </a:rPr>
              <a:t> using the Spring Tool Suite plug-in. Thus, developers can quickly </a:t>
            </a:r>
            <a:r>
              <a:rPr lang="en-US" sz="1200" kern="1200" dirty="0" smtClean="0">
                <a:solidFill>
                  <a:schemeClr val="tx1"/>
                </a:solidFill>
                <a:effectLst/>
                <a:latin typeface="+mn-lt"/>
                <a:ea typeface="+mn-ea"/>
                <a:cs typeface="+mn-cs"/>
              </a:rPr>
              <a:t>get a working project up and running and remain focused</a:t>
            </a:r>
            <a:r>
              <a:rPr lang="en-US" sz="1200" kern="1200" baseline="0" dirty="0" smtClean="0">
                <a:solidFill>
                  <a:schemeClr val="tx1"/>
                </a:solidFill>
                <a:effectLst/>
                <a:latin typeface="+mn-lt"/>
                <a:ea typeface="+mn-ea"/>
                <a:cs typeface="+mn-cs"/>
              </a:rPr>
              <a:t> on building custom business logic. </a:t>
            </a:r>
            <a:r>
              <a:rPr lang="en-US" sz="1200" kern="1200" dirty="0" smtClean="0">
                <a:solidFill>
                  <a:schemeClr val="tx1"/>
                </a:solidFill>
                <a:effectLst/>
                <a:latin typeface="+mn-lt"/>
                <a:ea typeface="+mn-ea"/>
                <a:cs typeface="+mn-cs"/>
              </a:rPr>
              <a:t> With very little set up, they can start building custom business logic by tailoring and overriding default setup/configuration.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Dependency Management</a:t>
            </a:r>
            <a:r>
              <a:rPr lang="en-US" sz="1200" kern="1200" baseline="0" dirty="0" smtClean="0">
                <a:solidFill>
                  <a:schemeClr val="tx1"/>
                </a:solidFill>
                <a:effectLst/>
                <a:latin typeface="+mn-lt"/>
                <a:ea typeface="+mn-ea"/>
                <a:cs typeface="+mn-cs"/>
              </a:rPr>
              <a:t> – Developers spend a lot of time managing dependencies for their development/production environments, i.e. ensuring they have the right jars, in the right location and with the right versions. Managing version compatibility is a significant productivity drain that Spring Boot eliminates through automatic dependency management using Spring Boot Starters. Spring Boot Starters are dependencies that </a:t>
            </a:r>
            <a:r>
              <a:rPr lang="en-US" sz="1200" kern="1200" dirty="0" smtClean="0">
                <a:solidFill>
                  <a:schemeClr val="tx1"/>
                </a:solidFill>
                <a:effectLst/>
                <a:latin typeface="+mn-lt"/>
                <a:ea typeface="+mn-ea"/>
                <a:cs typeface="+mn-cs"/>
              </a:rPr>
              <a:t>allow specifying high level capabilities desired in the application (e.g.</a:t>
            </a:r>
            <a:r>
              <a:rPr lang="en-US" sz="1200" kern="1200" baseline="0" dirty="0" smtClean="0">
                <a:solidFill>
                  <a:schemeClr val="tx1"/>
                </a:solidFill>
                <a:effectLst/>
                <a:latin typeface="+mn-lt"/>
                <a:ea typeface="+mn-ea"/>
                <a:cs typeface="+mn-cs"/>
              </a:rPr>
              <a:t> Java Persistence, Rest web services, etc.) and the Spring Boot framework </a:t>
            </a:r>
            <a:r>
              <a:rPr lang="en-US" sz="1200" kern="1200" dirty="0" smtClean="0">
                <a:solidFill>
                  <a:schemeClr val="tx1"/>
                </a:solidFill>
                <a:effectLst/>
                <a:latin typeface="+mn-lt"/>
                <a:ea typeface="+mn-ea"/>
                <a:cs typeface="+mn-cs"/>
              </a:rPr>
              <a:t>configures the project to use the right versions of various Spring</a:t>
            </a:r>
            <a:r>
              <a:rPr lang="en-US" sz="1200" kern="1200" baseline="0" dirty="0" smtClean="0">
                <a:solidFill>
                  <a:schemeClr val="tx1"/>
                </a:solidFill>
                <a:effectLst/>
                <a:latin typeface="+mn-lt"/>
                <a:ea typeface="+mn-ea"/>
                <a:cs typeface="+mn-cs"/>
              </a:rPr>
              <a:t> jar </a:t>
            </a:r>
            <a:r>
              <a:rPr lang="en-US" sz="1200" kern="1200" dirty="0" smtClean="0">
                <a:solidFill>
                  <a:schemeClr val="tx1"/>
                </a:solidFill>
                <a:effectLst/>
                <a:latin typeface="+mn-lt"/>
                <a:ea typeface="+mn-ea"/>
                <a:cs typeface="+mn-cs"/>
              </a:rPr>
              <a:t>dependencies so they work well together.</a:t>
            </a:r>
            <a:r>
              <a:rPr lang="en-US" sz="1200" kern="1200" baseline="0" dirty="0" smtClean="0">
                <a:solidFill>
                  <a:schemeClr val="tx1"/>
                </a:solidFill>
                <a:effectLst/>
                <a:latin typeface="+mn-lt"/>
                <a:ea typeface="+mn-ea"/>
                <a:cs typeface="+mn-cs"/>
              </a:rPr>
              <a:t> This is a </a:t>
            </a:r>
            <a:r>
              <a:rPr lang="en-US" sz="1200" b="1" kern="1200" baseline="0" dirty="0" smtClean="0">
                <a:solidFill>
                  <a:schemeClr val="tx1"/>
                </a:solidFill>
                <a:effectLst/>
                <a:latin typeface="+mn-lt"/>
                <a:ea typeface="+mn-ea"/>
                <a:cs typeface="+mn-cs"/>
              </a:rPr>
              <a:t>big deal</a:t>
            </a:r>
            <a:r>
              <a:rPr lang="en-US" sz="1200" kern="1200" baseline="0" dirty="0" smtClean="0">
                <a:solidFill>
                  <a:schemeClr val="tx1"/>
                </a:solidFill>
                <a:effectLst/>
                <a:latin typeface="+mn-lt"/>
                <a:ea typeface="+mn-ea"/>
                <a:cs typeface="+mn-cs"/>
              </a:rPr>
              <a:t> as </a:t>
            </a:r>
            <a:r>
              <a:rPr lang="en-US" sz="1200" kern="1200" dirty="0" smtClean="0">
                <a:solidFill>
                  <a:schemeClr val="tx1"/>
                </a:solidFill>
                <a:effectLst/>
                <a:latin typeface="+mn-lt"/>
                <a:ea typeface="+mn-ea"/>
                <a:cs typeface="+mn-cs"/>
              </a:rPr>
              <a:t>lots of potential dependencies need to be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managed in real-world projects, before developers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can even begin coding. With Spring Boot,</a:t>
            </a:r>
            <a:r>
              <a:rPr lang="en-US" sz="1200" kern="1200" baseline="0" dirty="0" smtClean="0">
                <a:solidFill>
                  <a:schemeClr val="tx1"/>
                </a:solidFill>
                <a:effectLst/>
                <a:latin typeface="+mn-lt"/>
                <a:ea typeface="+mn-ea"/>
                <a:cs typeface="+mn-cs"/>
              </a:rPr>
              <a:t> these dependencies are configured and managed transparently, leaving developers to focus on their application.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Auto-Configuration</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Setting up any framework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an application requires a lot of boiler plate configuration. Spring Boot streamlines this process by auto configuring beans (framework</a:t>
            </a:r>
            <a:r>
              <a:rPr lang="en-US" sz="1200" kern="1200" baseline="0" dirty="0" smtClean="0">
                <a:solidFill>
                  <a:schemeClr val="tx1"/>
                </a:solidFill>
                <a:effectLst/>
                <a:latin typeface="+mn-lt"/>
                <a:ea typeface="+mn-ea"/>
                <a:cs typeface="+mn-cs"/>
              </a:rPr>
              <a:t> objects) </a:t>
            </a:r>
            <a:r>
              <a:rPr lang="en-US" sz="1200" kern="1200" dirty="0" smtClean="0">
                <a:solidFill>
                  <a:schemeClr val="tx1"/>
                </a:solidFill>
                <a:effectLst/>
                <a:latin typeface="+mn-lt"/>
                <a:ea typeface="+mn-ea"/>
                <a:cs typeface="+mn-cs"/>
              </a:rPr>
              <a:t>and dependencies to let developers focus on business logic.</a:t>
            </a:r>
            <a:r>
              <a:rPr lang="en-US" sz="1200" kern="1200" baseline="0" dirty="0" smtClean="0">
                <a:solidFill>
                  <a:schemeClr val="tx1"/>
                </a:solidFill>
                <a:effectLst/>
                <a:latin typeface="+mn-lt"/>
                <a:ea typeface="+mn-ea"/>
                <a:cs typeface="+mn-cs"/>
              </a:rPr>
              <a:t> If Spring Boot detects the presence of Spring dependencies in the class path, that the developer has not explicitly configured, it will automatically configure them using simple, intelligent, default conventions. (Hence the term “Convention over [explicit] Configuration”) However, developers can easily specify alternative configurations and properties via various mechanism, including command line, property files as well, environment variables, etc. This is a significant productivity boost as registering, configuring and setting up spring beans takes significant developer effort, that is now automated so developers can instead focus on developing business logic.</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(Fat) Jar</a:t>
            </a:r>
            <a:r>
              <a:rPr lang="en-US" sz="1200" kern="1200" baseline="0" dirty="0" smtClean="0">
                <a:solidFill>
                  <a:schemeClr val="tx1"/>
                </a:solidFill>
                <a:effectLst/>
                <a:latin typeface="+mn-lt"/>
                <a:ea typeface="+mn-ea"/>
                <a:cs typeface="+mn-cs"/>
              </a:rPr>
              <a:t> – Spring Boot applications can be packaged as standalone, executable “fat” jars that include within them not just the application code, but also all spring dependencies as well as an auto-configured/auto-deployed web server and servlet container (e.g., </a:t>
            </a:r>
            <a:r>
              <a:rPr lang="en-US" sz="1200" kern="1200" dirty="0" smtClean="0">
                <a:solidFill>
                  <a:schemeClr val="tx1"/>
                </a:solidFill>
                <a:effectLst/>
                <a:latin typeface="+mn-lt"/>
                <a:ea typeface="+mn-ea"/>
                <a:cs typeface="+mn-cs"/>
              </a:rPr>
              <a:t>tomcat, jetty, undertow</a:t>
            </a:r>
            <a:r>
              <a:rPr lang="en-US" dirty="0" smtClean="0">
                <a:effectLst/>
              </a:rPr>
              <a:t>)</a:t>
            </a:r>
            <a:r>
              <a:rPr lang="en-US" sz="1200" kern="1200" baseline="0" dirty="0" smtClean="0">
                <a:solidFill>
                  <a:schemeClr val="tx1"/>
                </a:solidFill>
                <a:effectLst/>
                <a:latin typeface="+mn-lt"/>
                <a:ea typeface="+mn-ea"/>
                <a:cs typeface="+mn-cs"/>
              </a:rPr>
              <a:t>. This simplifies application deployment esp. for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in a cloud context that relies on replicating instances to support horizontal scale out: self-contained, single artifacts can be moved around and easily executed directly without the need for unpacking and start scripts for application artifacts. The simple, self-contained nature of the Boot application comprised of 1 artifact allows deploying the application to any runtime context, and configuration to be supplied externally (e.g. command line, environment variables, configuration service, etc.). This helps avoid one of the key pain points that slows down </a:t>
            </a:r>
            <a:r>
              <a:rPr lang="en-US" sz="1200" kern="1200" baseline="0" dirty="0" err="1" smtClean="0">
                <a:solidFill>
                  <a:schemeClr val="tx1"/>
                </a:solidFill>
                <a:effectLst/>
                <a:latin typeface="+mn-lt"/>
                <a:ea typeface="+mn-ea"/>
                <a:cs typeface="+mn-cs"/>
              </a:rPr>
              <a:t>AppDev</a:t>
            </a:r>
            <a:r>
              <a:rPr lang="en-US" sz="1200" kern="1200" baseline="0" dirty="0" smtClean="0">
                <a:solidFill>
                  <a:schemeClr val="tx1"/>
                </a:solidFill>
                <a:effectLst/>
                <a:latin typeface="+mn-lt"/>
                <a:ea typeface="+mn-ea"/>
                <a:cs typeface="+mn-cs"/>
              </a:rPr>
              <a:t>: the disparity between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and production </a:t>
            </a:r>
            <a:r>
              <a:rPr lang="en-US" sz="1200" kern="1200" baseline="0" dirty="0" err="1" smtClean="0">
                <a:solidFill>
                  <a:schemeClr val="tx1"/>
                </a:solidFill>
                <a:effectLst/>
                <a:latin typeface="+mn-lt"/>
                <a:ea typeface="+mn-ea"/>
                <a:cs typeface="+mn-cs"/>
              </a:rPr>
              <a:t>packagings</a:t>
            </a:r>
            <a:r>
              <a:rPr lang="en-US" sz="1200" kern="1200" baseline="0" dirty="0" smtClean="0">
                <a:solidFill>
                  <a:schemeClr val="tx1"/>
                </a:solidFill>
                <a:effectLst/>
                <a:latin typeface="+mn-lt"/>
                <a:ea typeface="+mn-ea"/>
                <a:cs typeface="+mn-cs"/>
              </a:rPr>
              <a:t>, deployments and environments that is hard to debug because of the deployment complexity. Also, as a result of this simple packaging and deployment approach, </a:t>
            </a:r>
            <a:r>
              <a:rPr lang="en-US" sz="1200" kern="1200" baseline="0" dirty="0" err="1" smtClean="0">
                <a:solidFill>
                  <a:schemeClr val="tx1"/>
                </a:solidFill>
                <a:effectLst/>
                <a:latin typeface="+mn-lt"/>
                <a:ea typeface="+mn-ea"/>
                <a:cs typeface="+mn-cs"/>
              </a:rPr>
              <a:t>AppDev</a:t>
            </a:r>
            <a:r>
              <a:rPr lang="en-US" sz="1200" kern="1200" baseline="0" dirty="0" smtClean="0">
                <a:solidFill>
                  <a:schemeClr val="tx1"/>
                </a:solidFill>
                <a:effectLst/>
                <a:latin typeface="+mn-lt"/>
                <a:ea typeface="+mn-ea"/>
                <a:cs typeface="+mn-cs"/>
              </a:rPr>
              <a:t> can now avoid going through the complexity and expense of installation, configuration and deployment workflows common with traditional app server deployments (e.g. </a:t>
            </a:r>
            <a:r>
              <a:rPr lang="en-US" sz="1200" kern="1200" baseline="0" dirty="0" err="1" smtClean="0">
                <a:solidFill>
                  <a:schemeClr val="tx1"/>
                </a:solidFill>
                <a:effectLst/>
                <a:latin typeface="+mn-lt"/>
                <a:ea typeface="+mn-ea"/>
                <a:cs typeface="+mn-cs"/>
              </a:rPr>
              <a:t>WebLogic</a:t>
            </a:r>
            <a:r>
              <a:rPr lang="en-US" sz="1200" kern="1200" baseline="0" dirty="0" smtClean="0">
                <a:solidFill>
                  <a:schemeClr val="tx1"/>
                </a:solidFill>
                <a:effectLst/>
                <a:latin typeface="+mn-lt"/>
                <a:ea typeface="+mn-ea"/>
                <a:cs typeface="+mn-cs"/>
              </a:rPr>
              <a:t>), and even configure Boot applications to be deployed to run as background services. Boot applications can be deployed in minutes, instead of hours or days. </a:t>
            </a:r>
          </a:p>
          <a:p>
            <a:pPr marL="1714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err="1" smtClean="0">
                <a:solidFill>
                  <a:schemeClr val="tx1"/>
                </a:solidFill>
                <a:effectLst/>
                <a:latin typeface="+mn-lt"/>
                <a:ea typeface="+mn-ea"/>
                <a:cs typeface="+mn-cs"/>
              </a:rPr>
              <a:t>Dev</a:t>
            </a:r>
            <a:r>
              <a:rPr lang="en-US" sz="1200" b="1" kern="1200" baseline="0" dirty="0" smtClean="0">
                <a:solidFill>
                  <a:schemeClr val="tx1"/>
                </a:solidFill>
                <a:effectLst/>
                <a:latin typeface="+mn-lt"/>
                <a:ea typeface="+mn-ea"/>
                <a:cs typeface="+mn-cs"/>
              </a:rPr>
              <a:t> Tools</a:t>
            </a:r>
            <a:r>
              <a:rPr lang="en-US" sz="1200" kern="1200" baseline="0" dirty="0" smtClean="0">
                <a:solidFill>
                  <a:schemeClr val="tx1"/>
                </a:solidFill>
                <a:effectLst/>
                <a:latin typeface="+mn-lt"/>
                <a:ea typeface="+mn-ea"/>
                <a:cs typeface="+mn-cs"/>
              </a:rPr>
              <a:t> – Spring Boot also provides various developer tools that boost productivity. Two of these tools include Automatic Restart and Live Reload.  Automatic Restart detects </a:t>
            </a:r>
            <a:r>
              <a:rPr lang="en-US" sz="1200" kern="1200" dirty="0" smtClean="0">
                <a:solidFill>
                  <a:schemeClr val="tx1"/>
                </a:solidFill>
                <a:effectLst/>
                <a:latin typeface="+mn-lt"/>
                <a:ea typeface="+mn-ea"/>
                <a:cs typeface="+mn-cs"/>
              </a:rPr>
              <a:t>changes to application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files in the </a:t>
            </a:r>
            <a:r>
              <a:rPr lang="en-US" sz="1200" kern="1200" dirty="0" err="1" smtClean="0">
                <a:solidFill>
                  <a:schemeClr val="tx1"/>
                </a:solidFill>
                <a:effectLst/>
                <a:latin typeface="+mn-lt"/>
                <a:ea typeface="+mn-ea"/>
                <a:cs typeface="+mn-cs"/>
              </a:rPr>
              <a:t>classpath</a:t>
            </a:r>
            <a:r>
              <a:rPr lang="en-US" sz="1200" kern="1200" dirty="0" smtClean="0">
                <a:solidFill>
                  <a:schemeClr val="tx1"/>
                </a:solidFill>
                <a:effectLst/>
                <a:latin typeface="+mn-lt"/>
                <a:ea typeface="+mn-ea"/>
                <a:cs typeface="+mn-cs"/>
              </a:rPr>
              <a:t>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triggers an app restart so that the developer</a:t>
            </a:r>
            <a:r>
              <a:rPr lang="en-US" sz="1200" kern="1200" baseline="0" dirty="0" smtClean="0">
                <a:solidFill>
                  <a:schemeClr val="tx1"/>
                </a:solidFill>
                <a:effectLst/>
                <a:latin typeface="+mn-lt"/>
                <a:ea typeface="+mn-ea"/>
                <a:cs typeface="+mn-cs"/>
              </a:rPr>
              <a:t> can test the latest code locally without manually shutting down and restarting the application. (Developers can configure it to ignore certain files/paths). Similarly, built in support for </a:t>
            </a:r>
            <a:r>
              <a:rPr lang="en-US" sz="1200" kern="1200" baseline="0" dirty="0" err="1" smtClean="0">
                <a:solidFill>
                  <a:schemeClr val="tx1"/>
                </a:solidFill>
                <a:effectLst/>
                <a:latin typeface="+mn-lt"/>
                <a:ea typeface="+mn-ea"/>
                <a:cs typeface="+mn-cs"/>
              </a:rPr>
              <a:t>LiveReload</a:t>
            </a:r>
            <a:r>
              <a:rPr lang="en-US" sz="1200" kern="1200" baseline="0" dirty="0" smtClean="0">
                <a:solidFill>
                  <a:schemeClr val="tx1"/>
                </a:solidFill>
                <a:effectLst/>
                <a:latin typeface="+mn-lt"/>
                <a:ea typeface="+mn-ea"/>
                <a:cs typeface="+mn-cs"/>
              </a:rPr>
              <a:t> in Spring </a:t>
            </a:r>
            <a:r>
              <a:rPr lang="en-US" sz="1200" kern="1200" dirty="0" smtClean="0">
                <a:solidFill>
                  <a:schemeClr val="tx1"/>
                </a:solidFill>
                <a:effectLst/>
                <a:latin typeface="+mn-lt"/>
                <a:ea typeface="+mn-ea"/>
                <a:cs typeface="+mn-cs"/>
              </a:rPr>
              <a:t>eliminates manual browser refresh; It automatically triggers</a:t>
            </a:r>
            <a:r>
              <a:rPr lang="en-US" sz="1200" kern="1200" baseline="0" dirty="0" smtClean="0">
                <a:solidFill>
                  <a:schemeClr val="tx1"/>
                </a:solidFill>
                <a:effectLst/>
                <a:latin typeface="+mn-lt"/>
                <a:ea typeface="+mn-ea"/>
                <a:cs typeface="+mn-cs"/>
              </a:rPr>
              <a:t> a browser refresh so a developer can check if their code changes have taken effect without needing to manually initiate and wait for a refresh. Given that developers make small changes and validate their changes continuously during development, these seemingly minor features have a significant impact in the long term on the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-test workflow and developer productivity.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Actuator</a:t>
            </a:r>
            <a:r>
              <a:rPr lang="en-US" sz="1200" kern="1200" baseline="0" dirty="0" smtClean="0">
                <a:solidFill>
                  <a:schemeClr val="tx1"/>
                </a:solidFill>
                <a:effectLst/>
                <a:latin typeface="+mn-lt"/>
                <a:ea typeface="+mn-ea"/>
                <a:cs typeface="+mn-cs"/>
              </a:rPr>
              <a:t> –  By including the appropriate dependency, Spring Boot provides support for “actuators” that serve as production ready, sensing mechanisms that can provide insight into the operational status of the Spring Boot application (or </a:t>
            </a:r>
            <a:r>
              <a:rPr lang="en-US" sz="1200" kern="1200" baseline="0" dirty="0" err="1" smtClean="0">
                <a:solidFill>
                  <a:schemeClr val="tx1"/>
                </a:solidFill>
                <a:effectLst/>
                <a:latin typeface="+mn-lt"/>
                <a:ea typeface="+mn-ea"/>
                <a:cs typeface="+mn-cs"/>
              </a:rPr>
              <a:t>microservice</a:t>
            </a:r>
            <a:r>
              <a:rPr lang="en-US" sz="1200" kern="1200" baseline="0" dirty="0" smtClean="0">
                <a:solidFill>
                  <a:schemeClr val="tx1"/>
                </a:solidFill>
                <a:effectLst/>
                <a:latin typeface="+mn-lt"/>
                <a:ea typeface="+mn-ea"/>
                <a:cs typeface="+mn-cs"/>
              </a:rPr>
              <a:t>) for proper monitoring and management. These actuators (that can be also be authenticated endpoints) can provide insight/telemetry on current configurations (e.g. environment variable settings, current spring bean configuration settings), health (e.g. if the service is up or down), metrics (e.g. number of requests, memory consumption), or custom metrics (e.g. total amount of sales today). Actuators can also be used to manipulate the boot application, e.g. shut it down. With actuators, developers do not need to develop </a:t>
            </a:r>
            <a:r>
              <a:rPr lang="en-US" sz="1200" b="1" kern="1200" baseline="0" dirty="0" smtClean="0">
                <a:solidFill>
                  <a:schemeClr val="tx1"/>
                </a:solidFill>
                <a:effectLst/>
                <a:latin typeface="+mn-lt"/>
                <a:ea typeface="+mn-ea"/>
                <a:cs typeface="+mn-cs"/>
              </a:rPr>
              <a:t>overhead code</a:t>
            </a:r>
            <a:r>
              <a:rPr lang="en-US" sz="1200" kern="1200" baseline="0" dirty="0" smtClean="0">
                <a:solidFill>
                  <a:schemeClr val="tx1"/>
                </a:solidFill>
                <a:effectLst/>
                <a:latin typeface="+mn-lt"/>
                <a:ea typeface="+mn-ea"/>
                <a:cs typeface="+mn-cs"/>
              </a:rPr>
              <a:t> to capture and report all this data, leaving them free to focus on differentiating business functionality. Actuators can be accessed as Rest endpoints, or via a shell interface or JMX beans.</a:t>
            </a:r>
          </a:p>
          <a:p>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Spring Boot has been created with a singular focus - Make developers productive, so they focus on core business logic.</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 example, a </a:t>
            </a:r>
            <a:r>
              <a:rPr lang="en-US" sz="1200" kern="1200" dirty="0" err="1" smtClean="0">
                <a:solidFill>
                  <a:schemeClr val="tx1"/>
                </a:solidFill>
                <a:latin typeface="+mn-lt"/>
                <a:ea typeface="+mn-ea"/>
                <a:cs typeface="+mn-cs"/>
              </a:rPr>
              <a:t>dev</a:t>
            </a:r>
            <a:r>
              <a:rPr lang="en-US" sz="1200" kern="1200" dirty="0" smtClean="0">
                <a:solidFill>
                  <a:schemeClr val="tx1"/>
                </a:solidFill>
                <a:latin typeface="+mn-lt"/>
                <a:ea typeface="+mn-ea"/>
                <a:cs typeface="+mn-cs"/>
              </a:rPr>
              <a:t> can now write a robust database connected rest service in 10s of lines of code, which is unheard of in traditional</a:t>
            </a:r>
            <a:r>
              <a:rPr lang="en-US" sz="1200" kern="1200" baseline="0" dirty="0" smtClean="0">
                <a:solidFill>
                  <a:schemeClr val="tx1"/>
                </a:solidFill>
                <a:latin typeface="+mn-lt"/>
                <a:ea typeface="+mn-ea"/>
                <a:cs typeface="+mn-cs"/>
              </a:rPr>
              <a:t> app server based enterprise application contexts</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Boot does all the rest of the heavy lifting. </a:t>
            </a:r>
            <a:r>
              <a:rPr lang="en-US" sz="1200" dirty="0" smtClean="0"/>
              <a:t>Spring Boot dramatically</a:t>
            </a:r>
            <a:r>
              <a:rPr lang="en-US" sz="1200" baseline="0" dirty="0" smtClean="0"/>
              <a:t> simplifies the developer experience for Spring Applications and has made Spring accessible by more developers </a:t>
            </a:r>
            <a:r>
              <a:rPr lang="en-US" sz="1200" dirty="0" smtClean="0"/>
              <a:t>by eliminating the upfront learning curve, configuration complexity and time. However,</a:t>
            </a:r>
            <a:r>
              <a:rPr lang="en-US" sz="1200" baseline="0" dirty="0" smtClean="0"/>
              <a:t> it </a:t>
            </a:r>
            <a:r>
              <a:rPr lang="en-US" sz="1200" dirty="0" smtClean="0"/>
              <a:t>still enables access to</a:t>
            </a:r>
            <a:r>
              <a:rPr lang="en-US" sz="1200" baseline="0" dirty="0" smtClean="0"/>
              <a:t> the</a:t>
            </a:r>
            <a:r>
              <a:rPr lang="en-US" sz="1200" dirty="0" smtClean="0"/>
              <a:t> full Spring functionality if needed. Spring Boot significantly accelerates application and </a:t>
            </a:r>
            <a:r>
              <a:rPr lang="en-US" sz="1200" dirty="0" err="1" smtClean="0"/>
              <a:t>microservices</a:t>
            </a:r>
            <a:r>
              <a:rPr lang="en-US" sz="1200" dirty="0" smtClean="0"/>
              <a:t> development time. Netflix is a well known user of Spring</a:t>
            </a:r>
            <a:r>
              <a:rPr lang="en-US" sz="1200" baseline="0" dirty="0" smtClean="0"/>
              <a:t> technologies, including Spring Boot.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baseline="0" dirty="0" smtClean="0"/>
              <a:t>Why is Spring Boot Provides a </a:t>
            </a:r>
            <a:r>
              <a:rPr lang="en-US" sz="1200" b="1" u="sng" baseline="0" dirty="0" err="1" smtClean="0"/>
              <a:t>Microservices</a:t>
            </a:r>
            <a:r>
              <a:rPr lang="en-US" sz="1200" b="1" u="sng" baseline="0" dirty="0" smtClean="0"/>
              <a:t> Foundation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Spring Boot provides the</a:t>
            </a:r>
            <a:r>
              <a:rPr lang="en-US" sz="1200" kern="1200" baseline="0" dirty="0" smtClean="0">
                <a:solidFill>
                  <a:schemeClr val="tx1"/>
                </a:solidFill>
                <a:effectLst/>
                <a:latin typeface="+mn-lt"/>
                <a:ea typeface="+mn-ea"/>
                <a:cs typeface="+mn-cs"/>
              </a:rPr>
              <a:t> foundational technology for building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Ideally,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support incremental change, horizontal scalability, deep telemetry, a few focused concerns, and allow rapid change. Spring Boot makes it easy to achieve all these goals: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Incremental change: Spring Boot default configurations and annotations allows developer code to be simple and business logic focused making incremental changes easy and fast to make. The associated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tools make it fast and easy to validate them as well.</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Horizontal scalability: The self-contained nature of the fat jar makes the runtime artifact easy to move as a single unit as well as to replicate to scale up/down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Deep Telemetry: Spring Boot actuators enable gaining not just code-level application insights, but also business relevant metrics.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Few/Focused concerns: Quick Start and Dependency Management make it easy to skip past boiler plate set up and configuration to get to code development. Further, annotation based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keeps the code clean and focused on business logic.</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Spring Boot is bringing productivity</a:t>
            </a:r>
            <a:r>
              <a:rPr lang="en-US" sz="1200" kern="1200" baseline="0" dirty="0" smtClean="0">
                <a:solidFill>
                  <a:schemeClr val="tx1"/>
                </a:solidFill>
                <a:effectLst/>
                <a:latin typeface="+mn-lt"/>
                <a:ea typeface="+mn-ea"/>
                <a:cs typeface="+mn-cs"/>
              </a:rPr>
              <a:t> of dynamic languages like Ruby on Rails, Perl, PHP and more to the Java 6,7, and 8.   This means that enterprises no longer need to sacrifice the stability, performance, concurrency, and type safety of Java to get better developer productivity – they can have the best of both worlds.</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SPRING</a:t>
            </a:r>
            <a:r>
              <a:rPr lang="en-US" sz="1200" b="1" kern="1200" baseline="0" dirty="0" smtClean="0">
                <a:solidFill>
                  <a:schemeClr val="tx1"/>
                </a:solidFill>
                <a:effectLst/>
                <a:latin typeface="+mn-lt"/>
                <a:ea typeface="+mn-ea"/>
                <a:cs typeface="+mn-cs"/>
              </a:rPr>
              <a:t> BOOT POPULARITY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Spring Boot is tremendously popular in developer circles. </a:t>
            </a:r>
            <a:r>
              <a:rPr lang="en-US" sz="1200" kern="1200" dirty="0" smtClean="0">
                <a:solidFill>
                  <a:schemeClr val="tx1"/>
                </a:solidFill>
                <a:latin typeface="+mn-lt"/>
                <a:ea typeface="+mn-ea"/>
                <a:cs typeface="+mn-cs"/>
              </a:rPr>
              <a:t>Why is Boot so successful</a:t>
            </a:r>
            <a:r>
              <a:rPr lang="en-US" sz="1200" kern="1200" baseline="0" dirty="0" smtClean="0">
                <a:solidFill>
                  <a:schemeClr val="tx1"/>
                </a:solidFill>
                <a:latin typeface="+mn-lt"/>
                <a:ea typeface="+mn-ea"/>
                <a:cs typeface="+mn-cs"/>
              </a:rPr>
              <a:t> with developers?  Because it focuses on enhancing developer productivity – not only letting them focus on business logic by simplifying most other concerns, but also by making the spring framework itself easier to consume through annotations, </a:t>
            </a:r>
            <a:r>
              <a:rPr lang="en-US" sz="1200" kern="1200" baseline="0" dirty="0" err="1" smtClean="0">
                <a:solidFill>
                  <a:schemeClr val="tx1"/>
                </a:solidFill>
                <a:latin typeface="+mn-lt"/>
                <a:ea typeface="+mn-ea"/>
                <a:cs typeface="+mn-cs"/>
              </a:rPr>
              <a:t>autoconfiguration</a:t>
            </a:r>
            <a:r>
              <a:rPr lang="en-US" sz="1200" kern="1200" baseline="0" dirty="0" smtClean="0">
                <a:solidFill>
                  <a:schemeClr val="tx1"/>
                </a:solidFill>
                <a:latin typeface="+mn-lt"/>
                <a:ea typeface="+mn-ea"/>
                <a:cs typeface="+mn-cs"/>
              </a:rPr>
              <a:t>, starter packs, spring </a:t>
            </a:r>
            <a:r>
              <a:rPr lang="en-US" sz="1200" kern="1200" baseline="0" dirty="0" err="1" smtClean="0">
                <a:solidFill>
                  <a:schemeClr val="tx1"/>
                </a:solidFill>
                <a:latin typeface="+mn-lt"/>
                <a:ea typeface="+mn-ea"/>
                <a:cs typeface="+mn-cs"/>
              </a:rPr>
              <a:t>initalizr</a:t>
            </a:r>
            <a:r>
              <a:rPr lang="en-US" sz="1200" kern="1200" baseline="0" dirty="0" smtClean="0">
                <a:solidFill>
                  <a:schemeClr val="tx1"/>
                </a:solidFill>
                <a:latin typeface="+mn-lt"/>
                <a:ea typeface="+mn-ea"/>
                <a:cs typeface="+mn-cs"/>
              </a:rPr>
              <a:t>, etc.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If your developers are not already using it (although there’s a good chance they already are), perhaps these anecdotes on its popularity will convince them: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Spring Boot has gained tremendous traction since its release in 2014. As the curve shows, the adoption curve has been steep, and today Spring Boot is downloaded by developers over 4M times per month! Some of them are probably in your organization.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But don’t take our word for it. See what our customers are saying about using Spring Boot as well as PCF. </a:t>
            </a:r>
            <a:r>
              <a:rPr lang="en-US" sz="1200" kern="1200" baseline="0" dirty="0" smtClean="0">
                <a:solidFill>
                  <a:schemeClr val="tx1"/>
                </a:solidFill>
                <a:effectLst/>
                <a:latin typeface="+mn-lt"/>
                <a:ea typeface="+mn-ea"/>
                <a:cs typeface="+mn-cs"/>
                <a:sym typeface="Wingdings"/>
              </a:rPr>
              <a:t> </a:t>
            </a:r>
            <a:r>
              <a:rPr lang="en-US" sz="1200" kern="1200" baseline="0" dirty="0" smtClean="0">
                <a:solidFill>
                  <a:schemeClr val="tx1"/>
                </a:solidFill>
                <a:effectLst/>
                <a:latin typeface="+mn-lt"/>
                <a:ea typeface="+mn-ea"/>
                <a:cs typeface="+mn-cs"/>
              </a:rPr>
              <a:t>Review tweets from PCF customers and/or Boot users.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err="1" smtClean="0">
                <a:solidFill>
                  <a:schemeClr val="tx1"/>
                </a:solidFill>
                <a:effectLst/>
                <a:latin typeface="+mn-lt"/>
                <a:ea typeface="+mn-ea"/>
                <a:cs typeface="+mn-cs"/>
              </a:rPr>
              <a:t>Merecedes</a:t>
            </a:r>
            <a:endParaRPr lang="en-US" sz="1200" kern="1200" baseline="0" dirty="0" smtClean="0">
              <a:solidFill>
                <a:schemeClr val="tx1"/>
              </a:solidFill>
              <a:effectLst/>
              <a:latin typeface="+mn-lt"/>
              <a:ea typeface="+mn-ea"/>
              <a:cs typeface="+mn-cs"/>
            </a:endParaRP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Comcast</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Travelers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Liberty Mutual</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Netflix</a:t>
            </a:r>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SPRING CLOUD – MICROSERVICES INFRASTRUCTURE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a:t>
            </a:r>
            <a:r>
              <a:rPr lang="en-US" baseline="0" dirty="0" smtClean="0"/>
              <a:t> Boot forms the foundation for building your </a:t>
            </a:r>
            <a:r>
              <a:rPr lang="en-US" baseline="0" dirty="0" err="1" smtClean="0"/>
              <a:t>microservices</a:t>
            </a:r>
            <a:r>
              <a:rPr lang="en-US" baseline="0" dirty="0" smtClean="0"/>
              <a:t>. But how do you build a </a:t>
            </a:r>
            <a:r>
              <a:rPr lang="en-US" b="1" u="sng" baseline="0" dirty="0" smtClean="0"/>
              <a:t>cloud native application</a:t>
            </a:r>
            <a:r>
              <a:rPr lang="en-US" baseline="0" dirty="0" smtClean="0"/>
              <a:t> built as a collection of distributed </a:t>
            </a:r>
            <a:r>
              <a:rPr lang="en-US" baseline="0" dirty="0" err="1" smtClean="0"/>
              <a:t>microservices</a:t>
            </a:r>
            <a:r>
              <a:rPr lang="en-US" baseline="0" dirty="0" smtClean="0"/>
              <a:t> that interact with each other? What are best practices and patterns for coordinating their interaction? What runtime scaffolding and support is required to support their interaction? That’s where Spring Cloud comes in.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Spring Cloud picks up where Spring Boot leaves off. Spring Boot lets you build individual </a:t>
            </a:r>
            <a:r>
              <a:rPr lang="en-US" baseline="0" dirty="0" err="1" smtClean="0"/>
              <a:t>microservices</a:t>
            </a:r>
            <a:r>
              <a:rPr lang="en-US" baseline="0" dirty="0" smtClean="0"/>
              <a:t> quickly. Building upon this foundation, Spring Cloud provides the supporting infrastructure components and complex, distributed computing patterns that are critical for efficient and robust </a:t>
            </a:r>
            <a:r>
              <a:rPr lang="en-US" baseline="0" dirty="0" err="1" smtClean="0"/>
              <a:t>microservices</a:t>
            </a:r>
            <a:r>
              <a:rPr lang="en-US" baseline="0" dirty="0" smtClean="0"/>
              <a:t> architectures. Furthers, it packages them in the Spring programming model and framework.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sng" baseline="0" dirty="0" smtClean="0"/>
              <a:t>The Role of Netflix</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sng" baseline="0" dirty="0" smtClean="0"/>
              <a:t>Netflix:</a:t>
            </a:r>
            <a:r>
              <a:rPr lang="en-US" baseline="0" dirty="0" smtClean="0"/>
              <a:t> Netflix is well known as an early pioneer and adopter of </a:t>
            </a:r>
            <a:r>
              <a:rPr lang="en-US" baseline="0" dirty="0" err="1" smtClean="0"/>
              <a:t>microservices</a:t>
            </a:r>
            <a:r>
              <a:rPr lang="en-US" baseline="0" dirty="0" smtClean="0"/>
              <a:t> patterns. In the process of building Netflix, they encountered many of the complexities of distributed computing based on </a:t>
            </a:r>
            <a:r>
              <a:rPr lang="en-US" baseline="0" dirty="0" err="1" smtClean="0"/>
              <a:t>microservices</a:t>
            </a:r>
            <a:r>
              <a:rPr lang="en-US" baseline="0" dirty="0" smtClean="0"/>
              <a:t>, and conceived and developed many of the design patterns and components required to develop robust </a:t>
            </a:r>
            <a:r>
              <a:rPr lang="en-US" baseline="0" dirty="0" err="1" smtClean="0"/>
              <a:t>microservices</a:t>
            </a:r>
            <a:r>
              <a:rPr lang="en-US" baseline="0" dirty="0" smtClean="0"/>
              <a:t> based applications. A lot of this software was made open source under the Netflix OSS project. Much of this software eventually became integrated into the Spring programming model under Spring Cloud. (Of course Spring Cloud also has other components that did not originate at Netflix). Today, the code has come full circle. Netflix now uses the Spring Cloud project components (that wrap some of Netflix’s original components) to build its </a:t>
            </a:r>
            <a:r>
              <a:rPr lang="en-US" baseline="0" dirty="0" err="1" smtClean="0"/>
              <a:t>microservices</a:t>
            </a:r>
            <a:r>
              <a:rPr lang="en-US" baseline="0" dirty="0" smtClean="0"/>
              <a:t>. This is a testament to the power of Spring and its programming model as well as the battle readiness of the components.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sng" baseline="0" dirty="0" smtClean="0"/>
              <a:t>Sample Projects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various components to Spring Cloud that provide critical building blocks for distributed, </a:t>
            </a:r>
            <a:r>
              <a:rPr lang="en-US" baseline="0" dirty="0" err="1" smtClean="0"/>
              <a:t>microservices</a:t>
            </a:r>
            <a:r>
              <a:rPr lang="en-US" baseline="0" dirty="0" smtClean="0"/>
              <a:t> based applications. Let’s look at a few: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1" baseline="0" dirty="0" smtClean="0"/>
              <a:t>Spring Cloud Cluster</a:t>
            </a:r>
            <a:r>
              <a:rPr lang="en-US" baseline="0" dirty="0" smtClean="0"/>
              <a:t> – When building </a:t>
            </a:r>
            <a:r>
              <a:rPr lang="en-US" baseline="0" dirty="0" err="1" smtClean="0"/>
              <a:t>microservices</a:t>
            </a:r>
            <a:r>
              <a:rPr lang="en-US" baseline="0" dirty="0" smtClean="0"/>
              <a:t>, it is critical to sometimes operate them as a cluster in order to ensure high availability and low latency. Spring Cloud Cluster (SCC) provides implementations for various patterns common in clustered scenarios, e.g. leader election or global resource locks. In addition, SCC provides implementations of these patterns for particular well known OSS services that can be deployed ,e.g. Apache Zookeeper used for distributed configuration or synchronization between </a:t>
            </a:r>
            <a:r>
              <a:rPr lang="en-US" baseline="0" dirty="0" err="1" smtClean="0"/>
              <a:t>microservice</a:t>
            </a:r>
            <a:r>
              <a:rPr lang="en-US" baseline="0" dirty="0" smtClean="0"/>
              <a:t> instances.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1" baseline="0" dirty="0" smtClean="0"/>
              <a:t>Spring Cloud Bus</a:t>
            </a:r>
            <a:r>
              <a:rPr lang="en-US" baseline="0" dirty="0" smtClean="0"/>
              <a:t> – Multiple services in a cloud native app need to be able to communicate and coordinate, e.g. propagate changes to the application state that one node knows about, to the other nodes in a cluster. Spring Cloud Bus provides an event bus for linking services and service instances together with distributed messaging.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baseline="0" dirty="0" smtClean="0"/>
              <a:t>&lt;TODO – more project descriptions&gt;</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We talk more about Spring Cloud Dataflow, Spring Cloud Task, Spring Cloud </a:t>
            </a:r>
            <a:r>
              <a:rPr lang="en-US" baseline="0" dirty="0" err="1" smtClean="0"/>
              <a:t>Config</a:t>
            </a:r>
            <a:r>
              <a:rPr lang="en-US" baseline="0" dirty="0" smtClean="0"/>
              <a:t>, and other projects next. </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Spring Cloud components provides implementations for various distributed service scenarios that are difficult to build from scratch and get right easily. With Spring Cloud, building sophisticated </a:t>
            </a:r>
            <a:r>
              <a:rPr lang="en-US" baseline="0" dirty="0" err="1" smtClean="0"/>
              <a:t>microservices</a:t>
            </a:r>
            <a:r>
              <a:rPr lang="en-US" baseline="0" dirty="0" smtClean="0"/>
              <a:t> applications becomes easy, with Spring Cloud components providing the guard rails to ensure the applications are built on a reliable distributed computing foundation. </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TODO: Add descriptions for the below:</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Spring Cloud Bus – 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Spring Cloud Netflix – 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Spring Cloud Sleuth – 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Spring Cloud Data Flow – 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Spring Cloud Connectors – 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Once</a:t>
            </a:r>
            <a:r>
              <a:rPr lang="en-US" sz="1200" kern="1200" baseline="0" dirty="0" smtClean="0">
                <a:solidFill>
                  <a:schemeClr val="tx1"/>
                </a:solidFill>
                <a:effectLst/>
                <a:latin typeface="+mn-lt"/>
                <a:ea typeface="+mn-ea"/>
                <a:cs typeface="+mn-cs"/>
              </a:rPr>
              <a:t> you build a rest service – you will need central </a:t>
            </a:r>
            <a:r>
              <a:rPr lang="en-US" sz="1200" kern="1200" baseline="0" dirty="0" err="1" smtClean="0">
                <a:solidFill>
                  <a:schemeClr val="tx1"/>
                </a:solidFill>
                <a:effectLst/>
                <a:latin typeface="+mn-lt"/>
                <a:ea typeface="+mn-ea"/>
                <a:cs typeface="+mn-cs"/>
              </a:rPr>
              <a:t>config</a:t>
            </a: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Distributed systems arch – 12 factor –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 passwords, hostnames, etc.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Change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in a single place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Change things live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Patterns: Centralized Configuration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Service Registry – name to IP/port </a:t>
            </a:r>
            <a:r>
              <a:rPr lang="en-US" sz="1200" kern="1200" baseline="0" dirty="0" smtClean="0">
                <a:solidFill>
                  <a:schemeClr val="tx1"/>
                </a:solidFill>
                <a:effectLst/>
                <a:latin typeface="+mn-lt"/>
                <a:ea typeface="+mn-ea"/>
                <a:cs typeface="+mn-cs"/>
                <a:sym typeface="Wingdings"/>
              </a:rPr>
              <a:t> helps with client side load balancing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err="1" smtClean="0">
                <a:solidFill>
                  <a:schemeClr val="tx1"/>
                </a:solidFill>
                <a:effectLst/>
                <a:latin typeface="+mn-lt"/>
                <a:ea typeface="+mn-ea"/>
                <a:cs typeface="+mn-cs"/>
                <a:sym typeface="Wingdings"/>
              </a:rPr>
              <a:t>Zuul</a:t>
            </a:r>
            <a:r>
              <a:rPr lang="en-US" sz="1200" kern="1200" baseline="0" dirty="0" smtClean="0">
                <a:solidFill>
                  <a:schemeClr val="tx1"/>
                </a:solidFill>
                <a:effectLst/>
                <a:latin typeface="+mn-lt"/>
                <a:ea typeface="+mn-ea"/>
                <a:cs typeface="+mn-cs"/>
                <a:sym typeface="Wingdings"/>
              </a:rPr>
              <a:t> gatekeeper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API Gateway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Messaging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Circuit –Breaker - Resiliency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Tracing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Sleuth – latency + failure</a:t>
            </a:r>
            <a:r>
              <a:rPr lang="en-US" sz="1200" kern="1200" baseline="0" dirty="0" smtClean="0">
                <a:solidFill>
                  <a:schemeClr val="tx1"/>
                </a:solidFill>
                <a:effectLst/>
                <a:latin typeface="+mn-lt"/>
                <a:ea typeface="+mn-ea"/>
                <a:cs typeface="+mn-cs"/>
              </a:rPr>
              <a:t> relationships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SPRING</a:t>
            </a:r>
            <a:r>
              <a:rPr lang="en-US" sz="1200" b="1" kern="1200" baseline="0" dirty="0" smtClean="0">
                <a:solidFill>
                  <a:schemeClr val="tx1"/>
                </a:solidFill>
                <a:effectLst/>
                <a:latin typeface="+mn-lt"/>
                <a:ea typeface="+mn-ea"/>
                <a:cs typeface="+mn-cs"/>
              </a:rPr>
              <a:t> CLOUD DATA FLOW – DATA MICROSERVICES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Why Data </a:t>
            </a:r>
            <a:r>
              <a:rPr lang="en-US" sz="1200" b="1" u="sng" kern="1200" dirty="0" err="1" smtClean="0">
                <a:solidFill>
                  <a:schemeClr val="tx1"/>
                </a:solidFill>
                <a:effectLst/>
                <a:latin typeface="+mn-lt"/>
                <a:ea typeface="+mn-ea"/>
                <a:cs typeface="+mn-cs"/>
              </a:rPr>
              <a:t>Microservices</a:t>
            </a:r>
            <a:endParaRPr lang="en-US" sz="1200" b="1"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Data is central</a:t>
            </a:r>
            <a:r>
              <a:rPr lang="en-US" sz="1200" kern="1200" baseline="0" dirty="0" smtClean="0">
                <a:solidFill>
                  <a:schemeClr val="tx1"/>
                </a:solidFill>
                <a:effectLst/>
                <a:latin typeface="+mn-lt"/>
                <a:ea typeface="+mn-ea"/>
                <a:cs typeface="+mn-cs"/>
              </a:rPr>
              <a:t> to any application, and a significant portion of an application’s functionality centers on its capture, management, integration, and transformation. Hence, one of the key classes of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that most organizations will build will be data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dedicated to managing and manipulating data. Building on this possibility,  Spring Cloud Data Flow is a cloud-native orchestration service for </a:t>
            </a:r>
            <a:r>
              <a:rPr lang="en-US" sz="1200" kern="1200" baseline="0" dirty="0" err="1" smtClean="0">
                <a:solidFill>
                  <a:schemeClr val="tx1"/>
                </a:solidFill>
                <a:effectLst/>
                <a:latin typeface="+mn-lt"/>
                <a:ea typeface="+mn-ea"/>
                <a:cs typeface="+mn-cs"/>
              </a:rPr>
              <a:t>composable</a:t>
            </a:r>
            <a:r>
              <a:rPr lang="en-US" sz="1200" kern="1200" baseline="0" dirty="0" smtClean="0">
                <a:solidFill>
                  <a:schemeClr val="tx1"/>
                </a:solidFill>
                <a:effectLst/>
                <a:latin typeface="+mn-lt"/>
                <a:ea typeface="+mn-ea"/>
                <a:cs typeface="+mn-cs"/>
              </a:rPr>
              <a:t> data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on modern runtimes that dramatically simplifies build data processing applications and pipelines by providing an orchestration framework for user provided data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(boot apps). Spring Cloud Data Flow (SCDF) builds on Spring Cloud Stream, Spring Cloud Task, and related projects. Various use cases are possible, including data ingestion, real-time analytics, complex event processing, data import/export, etc.</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Key Components</a:t>
            </a:r>
            <a:endParaRPr lang="en-US" sz="1200" b="1"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Spring Cloud Data</a:t>
            </a:r>
            <a:r>
              <a:rPr lang="en-US" sz="1200" b="1" kern="1200" baseline="0" dirty="0" smtClean="0">
                <a:solidFill>
                  <a:schemeClr val="tx1"/>
                </a:solidFill>
                <a:effectLst/>
                <a:latin typeface="+mn-lt"/>
                <a:ea typeface="+mn-ea"/>
                <a:cs typeface="+mn-cs"/>
              </a:rPr>
              <a:t> Flow:</a:t>
            </a:r>
            <a:r>
              <a:rPr lang="en-US" sz="1200" kern="1200" baseline="0" dirty="0" smtClean="0">
                <a:solidFill>
                  <a:schemeClr val="tx1"/>
                </a:solidFill>
                <a:effectLst/>
                <a:latin typeface="+mn-lt"/>
                <a:ea typeface="+mn-ea"/>
                <a:cs typeface="+mn-cs"/>
              </a:rPr>
              <a:t> SCDF provides the orchestration service and implementations of relevant patterns and best practices to support both stream oriented (continuous) and batch oriented data processing workloads on PCF and other platform runtimes. It supports the design, creation, registration, unit test, troubleshooting, deployment, scaling, and monitoring of streaming and task/batch pipelines on Pivotal Cloud Foundry (as well as other platform runtimes, e.g. </a:t>
            </a:r>
            <a:r>
              <a:rPr lang="en-US" sz="1200" kern="1200" baseline="0" dirty="0" err="1" smtClean="0">
                <a:solidFill>
                  <a:schemeClr val="tx1"/>
                </a:solidFill>
                <a:effectLst/>
                <a:latin typeface="+mn-lt"/>
                <a:ea typeface="+mn-ea"/>
                <a:cs typeface="+mn-cs"/>
              </a:rPr>
              <a:t>Kubernetes</a:t>
            </a:r>
            <a:r>
              <a:rPr lang="en-US" sz="1200" kern="1200" baseline="0" dirty="0" smtClean="0">
                <a:solidFill>
                  <a:schemeClr val="tx1"/>
                </a:solidFill>
                <a:effectLst/>
                <a:latin typeface="+mn-lt"/>
                <a:ea typeface="+mn-ea"/>
                <a:cs typeface="+mn-cs"/>
              </a:rPr>
              <a:t>). Developers can create SCDF workloads by composing custom data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(Spring Boot applications) as building blocks that can be integrated with built-in starters (e.g., data sources and sinks) to compose a streaming or task/batch pipeline.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Spring Cloud Stream:</a:t>
            </a:r>
            <a:r>
              <a:rPr lang="en-US" sz="1200" kern="1200" baseline="0" dirty="0" smtClean="0">
                <a:solidFill>
                  <a:schemeClr val="tx1"/>
                </a:solidFill>
                <a:effectLst/>
                <a:latin typeface="+mn-lt"/>
                <a:ea typeface="+mn-ea"/>
                <a:cs typeface="+mn-cs"/>
              </a:rPr>
              <a:t> Spring Cloud Stream is a lightweight event-driven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framework to quickly build applications/streaming data pipelines that can connect to external systems (ex: </a:t>
            </a:r>
            <a:r>
              <a:rPr lang="en-US" sz="1200" kern="1200" baseline="0" dirty="0" err="1" smtClean="0">
                <a:solidFill>
                  <a:schemeClr val="tx1"/>
                </a:solidFill>
                <a:effectLst/>
                <a:latin typeface="+mn-lt"/>
                <a:ea typeface="+mn-ea"/>
                <a:cs typeface="+mn-cs"/>
              </a:rPr>
              <a:t>kafka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cassandra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mysql</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hadoop</a:t>
            </a:r>
            <a:r>
              <a:rPr lang="en-US" sz="1200" kern="1200" baseline="0" dirty="0" smtClean="0">
                <a:solidFill>
                  <a:schemeClr val="tx1"/>
                </a:solidFill>
                <a:effectLst/>
                <a:latin typeface="+mn-lt"/>
                <a:ea typeface="+mn-ea"/>
                <a:cs typeface="+mn-cs"/>
              </a:rPr>
              <a:t>, etc.) to process a process a continuous data stream. The stream is architected as a set of stages, each comprised of a Spring Boot application (data </a:t>
            </a:r>
            <a:r>
              <a:rPr lang="en-US" sz="1200" kern="1200" baseline="0" dirty="0" err="1" smtClean="0">
                <a:solidFill>
                  <a:schemeClr val="tx1"/>
                </a:solidFill>
                <a:effectLst/>
                <a:latin typeface="+mn-lt"/>
                <a:ea typeface="+mn-ea"/>
                <a:cs typeface="+mn-cs"/>
              </a:rPr>
              <a:t>microservice</a:t>
            </a:r>
            <a:r>
              <a:rPr lang="en-US" sz="1200" kern="1200" baseline="0" dirty="0" smtClean="0">
                <a:solidFill>
                  <a:schemeClr val="tx1"/>
                </a:solidFill>
                <a:effectLst/>
                <a:latin typeface="+mn-lt"/>
                <a:ea typeface="+mn-ea"/>
                <a:cs typeface="+mn-cs"/>
              </a:rPr>
              <a:t>). Each stage communicates with the next using a persistent publish/subscribe messaging mechanism such as appropriately configured Rabbit or Kafka instances.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Spring Cloud Task:</a:t>
            </a:r>
            <a:r>
              <a:rPr lang="en-US" sz="1200" kern="1200" baseline="0" dirty="0" smtClean="0">
                <a:solidFill>
                  <a:schemeClr val="tx1"/>
                </a:solidFill>
                <a:effectLst/>
                <a:latin typeface="+mn-lt"/>
                <a:ea typeface="+mn-ea"/>
                <a:cs typeface="+mn-cs"/>
              </a:rPr>
              <a:t> In contrast to Spring Cloud Stream, Spring Cloud Task is a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framework to quickly build applications that perform short-lived, finite amounts of data processing (ex: batch-jobs) that start, complete their processing, and then shutdown. They can be triggered automatically based on time, other streams/tasks or manual intervention.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Spring Cloud Data Flow project provides key features that help accelerate</a:t>
            </a:r>
            <a:r>
              <a:rPr lang="en-US" sz="1200" kern="1200" baseline="0" dirty="0" smtClean="0">
                <a:solidFill>
                  <a:schemeClr val="tx1"/>
                </a:solidFill>
                <a:effectLst/>
                <a:latin typeface="+mn-lt"/>
                <a:ea typeface="+mn-ea"/>
                <a:cs typeface="+mn-cs"/>
              </a:rPr>
              <a:t> both the developer and operator workflows around streaming and task/batch processing.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Developer Benefits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dirty="0" smtClean="0">
                <a:solidFill>
                  <a:schemeClr val="tx1"/>
                </a:solidFill>
                <a:effectLst/>
                <a:latin typeface="+mn-lt"/>
                <a:ea typeface="+mn-ea"/>
                <a:cs typeface="+mn-cs"/>
              </a:rPr>
              <a:t>Simple </a:t>
            </a:r>
            <a:r>
              <a:rPr lang="en-US" sz="1200" b="1" kern="1200" baseline="0" dirty="0" smtClean="0">
                <a:solidFill>
                  <a:schemeClr val="tx1"/>
                </a:solidFill>
                <a:effectLst/>
                <a:latin typeface="+mn-lt"/>
                <a:ea typeface="+mn-ea"/>
                <a:cs typeface="+mn-cs"/>
              </a:rPr>
              <a:t>Programming Model</a:t>
            </a:r>
            <a:r>
              <a:rPr lang="en-US" sz="1200" kern="1200" baseline="0" dirty="0" smtClean="0">
                <a:solidFill>
                  <a:schemeClr val="tx1"/>
                </a:solidFill>
                <a:effectLst/>
                <a:latin typeface="+mn-lt"/>
                <a:ea typeface="+mn-ea"/>
                <a:cs typeface="+mn-cs"/>
              </a:rPr>
              <a:t> – All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that comprise a SCDF workload (streaming or task/batch) are simply Spring Boot applications, just like other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you develop. And they are pluggable into the framework. Thus, there is no new programming model or framework for developers to learn.</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Composition: Streaming and Batch</a:t>
            </a:r>
            <a:r>
              <a:rPr lang="en-US" sz="1200" kern="1200" baseline="0" dirty="0" smtClean="0">
                <a:solidFill>
                  <a:schemeClr val="tx1"/>
                </a:solidFill>
                <a:effectLst/>
                <a:latin typeface="+mn-lt"/>
                <a:ea typeface="+mn-ea"/>
                <a:cs typeface="+mn-cs"/>
              </a:rPr>
              <a:t> – Any </a:t>
            </a:r>
            <a:r>
              <a:rPr lang="en-US" sz="1200" kern="1200" baseline="0" dirty="0" err="1" smtClean="0">
                <a:solidFill>
                  <a:schemeClr val="tx1"/>
                </a:solidFill>
                <a:effectLst/>
                <a:latin typeface="+mn-lt"/>
                <a:ea typeface="+mn-ea"/>
                <a:cs typeface="+mn-cs"/>
              </a:rPr>
              <a:t>microservice</a:t>
            </a:r>
            <a:r>
              <a:rPr lang="en-US" sz="1200" kern="1200" baseline="0" dirty="0" smtClean="0">
                <a:solidFill>
                  <a:schemeClr val="tx1"/>
                </a:solidFill>
                <a:effectLst/>
                <a:latin typeface="+mn-lt"/>
                <a:ea typeface="+mn-ea"/>
                <a:cs typeface="+mn-cs"/>
              </a:rPr>
              <a:t> can easily be moved around, swapped out, or reused in new pipelines. This creates tremendous flexibility and speed to build pipelines from a “library” of previously created/vetted/tested data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Readily Available Building Blocks</a:t>
            </a:r>
            <a:r>
              <a:rPr lang="en-US" sz="1200" kern="1200" baseline="0" dirty="0" smtClean="0">
                <a:solidFill>
                  <a:schemeClr val="tx1"/>
                </a:solidFill>
                <a:effectLst/>
                <a:latin typeface="+mn-lt"/>
                <a:ea typeface="+mn-ea"/>
                <a:cs typeface="+mn-cs"/>
              </a:rPr>
              <a:t> – SCDF provides a set of starters to quickly build powerful pipelines. These starters include data source/sink building blocks e.g. file, http, database, mail, syslog, </a:t>
            </a:r>
            <a:r>
              <a:rPr lang="en-US" sz="1200" kern="1200" baseline="0" dirty="0" err="1" smtClean="0">
                <a:solidFill>
                  <a:schemeClr val="tx1"/>
                </a:solidFill>
                <a:effectLst/>
                <a:latin typeface="+mn-lt"/>
                <a:ea typeface="+mn-ea"/>
                <a:cs typeface="+mn-cs"/>
              </a:rPr>
              <a:t>gemfire</a:t>
            </a:r>
            <a:r>
              <a:rPr lang="en-US" sz="1200" kern="1200" baseline="0" dirty="0" smtClean="0">
                <a:solidFill>
                  <a:schemeClr val="tx1"/>
                </a:solidFill>
                <a:effectLst/>
                <a:latin typeface="+mn-lt"/>
                <a:ea typeface="+mn-ea"/>
                <a:cs typeface="+mn-cs"/>
              </a:rPr>
              <a:t>, s3, etc. as well as processing components that take data from a source, process it, and send it to the sink, e.g. a Filter processor that can be configured to allow or block the transmission of an inbound message based on certain criteria.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Messaging Middleware </a:t>
            </a:r>
            <a:r>
              <a:rPr lang="en-US" sz="1200" kern="1200" baseline="0" dirty="0" smtClean="0">
                <a:solidFill>
                  <a:schemeClr val="tx1"/>
                </a:solidFill>
                <a:effectLst/>
                <a:latin typeface="+mn-lt"/>
                <a:ea typeface="+mn-ea"/>
                <a:cs typeface="+mn-cs"/>
              </a:rPr>
              <a:t>– Individual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communicate with each other via messaging middleware (e.g., using publish/subscribe as opposed to Rest API calls) such as Kafka or Rabbit. Messaging middleware decouples individual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from each other, and provides flexibility to not lose messages if processing capacity at any stage is lagging, or even if a stage goes down and comes up later. Also, message based processing allows scaling individual data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(at different stages) separately as needed – each instance can just consume from the pub/sub queue, for example in round robin fashion or based on whichever instance is free. This supports load balancing and failover.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CI/CD + TDD Friendly</a:t>
            </a:r>
            <a:r>
              <a:rPr lang="en-US" sz="1200" kern="1200" baseline="0" dirty="0" smtClean="0">
                <a:solidFill>
                  <a:schemeClr val="tx1"/>
                </a:solidFill>
                <a:effectLst/>
                <a:latin typeface="+mn-lt"/>
                <a:ea typeface="+mn-ea"/>
                <a:cs typeface="+mn-cs"/>
              </a:rPr>
              <a:t> – Each data </a:t>
            </a:r>
            <a:r>
              <a:rPr lang="en-US" sz="1200" kern="1200" baseline="0" dirty="0" err="1" smtClean="0">
                <a:solidFill>
                  <a:schemeClr val="tx1"/>
                </a:solidFill>
                <a:effectLst/>
                <a:latin typeface="+mn-lt"/>
                <a:ea typeface="+mn-ea"/>
                <a:cs typeface="+mn-cs"/>
              </a:rPr>
              <a:t>microservice</a:t>
            </a:r>
            <a:r>
              <a:rPr lang="en-US" sz="1200" kern="1200" baseline="0" dirty="0" smtClean="0">
                <a:solidFill>
                  <a:schemeClr val="tx1"/>
                </a:solidFill>
                <a:effectLst/>
                <a:latin typeface="+mn-lt"/>
                <a:ea typeface="+mn-ea"/>
                <a:cs typeface="+mn-cs"/>
              </a:rPr>
              <a:t> can be tested and deployed independently of the other, providing developers the freedom to develop/test/deploy independently and the organization to leverage this parallelism to move fast.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Operator</a:t>
            </a:r>
            <a:r>
              <a:rPr lang="en-US" sz="1200" b="1" u="sng" kern="1200" baseline="0" dirty="0" smtClean="0">
                <a:solidFill>
                  <a:schemeClr val="tx1"/>
                </a:solidFill>
                <a:effectLst/>
                <a:latin typeface="+mn-lt"/>
                <a:ea typeface="+mn-ea"/>
                <a:cs typeface="+mn-cs"/>
              </a:rPr>
              <a:t> Benefits</a:t>
            </a:r>
            <a:endParaRPr lang="en-US" sz="1200" b="1"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dirty="0" smtClean="0">
                <a:solidFill>
                  <a:schemeClr val="tx1"/>
                </a:solidFill>
                <a:effectLst/>
                <a:latin typeface="+mn-lt"/>
                <a:ea typeface="+mn-ea"/>
                <a:cs typeface="+mn-cs"/>
              </a:rPr>
              <a:t>Canary/Rolling</a:t>
            </a:r>
            <a:r>
              <a:rPr lang="en-US" sz="1200" b="1" kern="1200" baseline="0" dirty="0" smtClean="0">
                <a:solidFill>
                  <a:schemeClr val="tx1"/>
                </a:solidFill>
                <a:effectLst/>
                <a:latin typeface="+mn-lt"/>
                <a:ea typeface="+mn-ea"/>
                <a:cs typeface="+mn-cs"/>
              </a:rPr>
              <a:t> Upgrades</a:t>
            </a:r>
            <a:r>
              <a:rPr lang="en-US" sz="1200" kern="1200" baseline="0" dirty="0" smtClean="0">
                <a:solidFill>
                  <a:schemeClr val="tx1"/>
                </a:solidFill>
                <a:effectLst/>
                <a:latin typeface="+mn-lt"/>
                <a:ea typeface="+mn-ea"/>
                <a:cs typeface="+mn-cs"/>
              </a:rPr>
              <a:t> - Currently, we take advantage of canary/rolling upgrade support from within PCF itself. Similar to blue-green deployments on REST based apps, there’s an equivalent model that applies to messaging apps, and it is documented in the reference guide.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Dynamic Failover + Auto Scaling </a:t>
            </a:r>
            <a:r>
              <a:rPr lang="en-US" sz="1200" kern="1200" baseline="0" dirty="0" smtClean="0">
                <a:solidFill>
                  <a:schemeClr val="tx1"/>
                </a:solidFill>
                <a:effectLst/>
                <a:latin typeface="+mn-lt"/>
                <a:ea typeface="+mn-ea"/>
                <a:cs typeface="+mn-cs"/>
              </a:rPr>
              <a:t>– PCF provides dynamic failover and </a:t>
            </a:r>
            <a:r>
              <a:rPr lang="en-US" sz="1200" kern="1200" baseline="0" dirty="0" err="1" smtClean="0">
                <a:solidFill>
                  <a:schemeClr val="tx1"/>
                </a:solidFill>
                <a:effectLst/>
                <a:latin typeface="+mn-lt"/>
                <a:ea typeface="+mn-ea"/>
                <a:cs typeface="+mn-cs"/>
              </a:rPr>
              <a:t>autoscaling</a:t>
            </a:r>
            <a:r>
              <a:rPr lang="en-US" sz="1200" kern="1200" baseline="0" dirty="0" smtClean="0">
                <a:solidFill>
                  <a:schemeClr val="tx1"/>
                </a:solidFill>
                <a:effectLst/>
                <a:latin typeface="+mn-lt"/>
                <a:ea typeface="+mn-ea"/>
                <a:cs typeface="+mn-cs"/>
              </a:rPr>
              <a:t> of (individual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of) data workloads deployed to it via the SCDF Server.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Failure Isolation </a:t>
            </a:r>
            <a:r>
              <a:rPr lang="en-US" sz="1200" kern="1200" baseline="0" dirty="0" smtClean="0">
                <a:solidFill>
                  <a:schemeClr val="tx1"/>
                </a:solidFill>
                <a:effectLst/>
                <a:latin typeface="+mn-lt"/>
                <a:ea typeface="+mn-ea"/>
                <a:cs typeface="+mn-cs"/>
              </a:rPr>
              <a:t>– Failures are easy to isolate as the processing is broken up into stages and not in a monolith. Logging and Metrics from PCF for individual data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make it easy to track down where problems might be occurring. Also the persistent messaging allows you to take a </a:t>
            </a:r>
            <a:r>
              <a:rPr lang="en-US" sz="1200" kern="1200" baseline="0" dirty="0" err="1" smtClean="0">
                <a:solidFill>
                  <a:schemeClr val="tx1"/>
                </a:solidFill>
                <a:effectLst/>
                <a:latin typeface="+mn-lt"/>
                <a:ea typeface="+mn-ea"/>
                <a:cs typeface="+mn-cs"/>
              </a:rPr>
              <a:t>microservice</a:t>
            </a:r>
            <a:r>
              <a:rPr lang="en-US" sz="1200" kern="1200" baseline="0" dirty="0" smtClean="0">
                <a:solidFill>
                  <a:schemeClr val="tx1"/>
                </a:solidFill>
                <a:effectLst/>
                <a:latin typeface="+mn-lt"/>
                <a:ea typeface="+mn-ea"/>
                <a:cs typeface="+mn-cs"/>
              </a:rPr>
              <a:t> out of commission temporarily without loss of data.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Operational Dashboard </a:t>
            </a:r>
            <a:r>
              <a:rPr lang="en-US" sz="1200" kern="1200" baseline="0" dirty="0" smtClean="0">
                <a:solidFill>
                  <a:schemeClr val="tx1"/>
                </a:solidFill>
                <a:effectLst/>
                <a:latin typeface="+mn-lt"/>
                <a:ea typeface="+mn-ea"/>
                <a:cs typeface="+mn-cs"/>
              </a:rPr>
              <a:t>– SCDF provides a dashboard that supports visual design of pipelines as well as creation/deletion/deployment/</a:t>
            </a:r>
            <a:r>
              <a:rPr lang="en-US" sz="1200" kern="1200" baseline="0" dirty="0" err="1" smtClean="0">
                <a:solidFill>
                  <a:schemeClr val="tx1"/>
                </a:solidFill>
                <a:effectLst/>
                <a:latin typeface="+mn-lt"/>
                <a:ea typeface="+mn-ea"/>
                <a:cs typeface="+mn-cs"/>
              </a:rPr>
              <a:t>undeployment</a:t>
            </a:r>
            <a:r>
              <a:rPr lang="en-US" sz="1200" kern="1200" baseline="0" dirty="0" smtClean="0">
                <a:solidFill>
                  <a:schemeClr val="tx1"/>
                </a:solidFill>
                <a:effectLst/>
                <a:latin typeface="+mn-lt"/>
                <a:ea typeface="+mn-ea"/>
                <a:cs typeface="+mn-cs"/>
              </a:rPr>
              <a:t>/launch and shutdown of pipelines and tasks. In addition, it allows creation of simple analytics dashboards to monitor counts (e.g. messages, transactions, etc.) occurring in the pipeline. (Note that there is a domain specific language that developers can use to create the streaming and task/batch pipelines – they do not need to only rely on the dashboard for this.)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Example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example shows an</a:t>
            </a:r>
            <a:r>
              <a:rPr lang="en-US" sz="1200" kern="1200" baseline="0" dirty="0" smtClean="0">
                <a:solidFill>
                  <a:schemeClr val="tx1"/>
                </a:solidFill>
                <a:effectLst/>
                <a:latin typeface="+mn-lt"/>
                <a:ea typeface="+mn-ea"/>
                <a:cs typeface="+mn-cs"/>
              </a:rPr>
              <a:t> sample pipeline and task and how they might potentially interact. The key elements are as follows: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The user creates various boot applications for the Enrich, Process, Notify and ETL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and creates the pipeline and task with the Spring Cloud Data Flow Server (a bosh-managed, PCF Tile). Let’s think of a </a:t>
            </a:r>
            <a:r>
              <a:rPr lang="en-US" sz="1200" b="1" kern="1200" baseline="0" dirty="0" smtClean="0">
                <a:solidFill>
                  <a:schemeClr val="tx1"/>
                </a:solidFill>
                <a:effectLst/>
                <a:latin typeface="+mn-lt"/>
                <a:ea typeface="+mn-ea"/>
                <a:cs typeface="+mn-cs"/>
              </a:rPr>
              <a:t>complex event processing medical scenario </a:t>
            </a:r>
            <a:r>
              <a:rPr lang="en-US" sz="1200" kern="1200" baseline="0" dirty="0" smtClean="0">
                <a:solidFill>
                  <a:schemeClr val="tx1"/>
                </a:solidFill>
                <a:effectLst/>
                <a:latin typeface="+mn-lt"/>
                <a:ea typeface="+mn-ea"/>
                <a:cs typeface="+mn-cs"/>
              </a:rPr>
              <a:t>where you are monitoring various patient readings in various hospital rooms.</a:t>
            </a:r>
          </a:p>
          <a:p>
            <a:pPr marL="685800" marR="0" lvl="1"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The Stream consists of the following stages:</a:t>
            </a:r>
          </a:p>
          <a:p>
            <a:pPr marL="1143000" marR="0" lvl="2"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Filter: Reuse one of the building blocks available in SCDF. It decides whether or not to bother processing some data. For example, it only processes patient temperature readings if they are above 98.6 degrees or if the heart rate is higher than 80 per minute</a:t>
            </a:r>
          </a:p>
          <a:p>
            <a:pPr marL="1143000" marR="0" lvl="2"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Enrich: User created boot app that accesses a reference database to decorate the incoming message, e.g. uses the location id to look up the room location.</a:t>
            </a:r>
          </a:p>
          <a:p>
            <a:pPr marL="1143000" marR="0" lvl="2"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Process: Check if the temperature reading for this patient in a sliding window of the past 30 seconds has consistently been high </a:t>
            </a:r>
            <a:r>
              <a:rPr lang="en-US" sz="1200" b="1" u="sng" kern="1200" baseline="0" dirty="0" smtClean="0">
                <a:solidFill>
                  <a:schemeClr val="tx1"/>
                </a:solidFill>
                <a:effectLst/>
                <a:latin typeface="+mn-lt"/>
                <a:ea typeface="+mn-ea"/>
                <a:cs typeface="+mn-cs"/>
              </a:rPr>
              <a:t>and</a:t>
            </a:r>
            <a:r>
              <a:rPr lang="en-US" sz="1200" kern="1200" baseline="0" dirty="0" smtClean="0">
                <a:solidFill>
                  <a:schemeClr val="tx1"/>
                </a:solidFill>
                <a:effectLst/>
                <a:latin typeface="+mn-lt"/>
                <a:ea typeface="+mn-ea"/>
                <a:cs typeface="+mn-cs"/>
              </a:rPr>
              <a:t> correlate his/her heart rate also has been high. Store the data in the sliding window.</a:t>
            </a:r>
          </a:p>
          <a:p>
            <a:pPr marL="1143000" marR="0" lvl="2"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Notify: If the temperature reading and heart rate is up, log the event, and notify a nurse.</a:t>
            </a:r>
          </a:p>
          <a:p>
            <a:pPr marL="685800" marR="0" lvl="1"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The Task consists of an ETL job where patient vitals are sampled and averaged every  minute and stored in a historical database. </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The user uses the SCDF server to deploy the stream and task to the PCF elastic runtime. </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The stream begins accepting HTTP traffic and data flows through the various stages.</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The task “wakes up” every so often (clock) and performs some batch ETL job. It can be triggered by time, or a stream action or by the user directly (e.g. from the </a:t>
            </a:r>
            <a:r>
              <a:rPr lang="en-US" sz="1200" kern="1200" baseline="0" dirty="0" err="1" smtClean="0">
                <a:solidFill>
                  <a:schemeClr val="tx1"/>
                </a:solidFill>
                <a:effectLst/>
                <a:latin typeface="+mn-lt"/>
                <a:ea typeface="+mn-ea"/>
                <a:cs typeface="+mn-cs"/>
              </a:rPr>
              <a:t>dasboard</a:t>
            </a:r>
            <a:r>
              <a:rPr lang="en-US" sz="120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Use Cases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Data Ingestion – Collecting data, e.g. extracting and logging key events of interest from server logs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Real-time Analytics – Collecting real time trend information, e.g. Consumption in a supply chain </a:t>
            </a:r>
            <a:r>
              <a:rPr lang="en-US" sz="1200" kern="1200" baseline="0" dirty="0" smtClean="0">
                <a:solidFill>
                  <a:schemeClr val="tx1"/>
                </a:solidFill>
                <a:effectLst/>
                <a:latin typeface="+mn-lt"/>
                <a:ea typeface="+mn-ea"/>
                <a:cs typeface="+mn-cs"/>
                <a:sym typeface="Wingdings"/>
              </a:rPr>
              <a:t></a:t>
            </a:r>
            <a:r>
              <a:rPr lang="en-US" sz="1200" kern="1200" baseline="0" dirty="0" smtClean="0">
                <a:solidFill>
                  <a:schemeClr val="tx1"/>
                </a:solidFill>
                <a:effectLst/>
                <a:latin typeface="+mn-lt"/>
                <a:ea typeface="+mn-ea"/>
                <a:cs typeface="+mn-cs"/>
              </a:rPr>
              <a:t> how many blue shoes have been sold across the country and how many remain in my warehouses. Helps determine what action to take, e.g. move inventory, order more shoes, etc.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Complex Event Processing – Look for multi-factor events of interest. See patient example above.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Data Import/Export – Move and transform data between repositories, e.g. file or ftp source that is put to </a:t>
            </a:r>
            <a:r>
              <a:rPr lang="en-US" sz="1200" kern="1200" baseline="0" dirty="0" err="1" smtClean="0">
                <a:solidFill>
                  <a:schemeClr val="tx1"/>
                </a:solidFill>
                <a:effectLst/>
                <a:latin typeface="+mn-lt"/>
                <a:ea typeface="+mn-ea"/>
                <a:cs typeface="+mn-cs"/>
              </a:rPr>
              <a:t>hdfs</a:t>
            </a:r>
            <a:r>
              <a:rPr lang="en-US" sz="1200" kern="1200" baseline="0" dirty="0" smtClean="0">
                <a:solidFill>
                  <a:schemeClr val="tx1"/>
                </a:solidFill>
                <a:effectLst/>
                <a:latin typeface="+mn-lt"/>
                <a:ea typeface="+mn-ea"/>
                <a:cs typeface="+mn-cs"/>
              </a:rPr>
              <a:t> or relational database table data converted to graph data model and stored in a </a:t>
            </a:r>
            <a:r>
              <a:rPr lang="en-US" sz="1200" kern="1200" baseline="0" dirty="0" err="1" smtClean="0">
                <a:solidFill>
                  <a:schemeClr val="tx1"/>
                </a:solidFill>
                <a:effectLst/>
                <a:latin typeface="+mn-lt"/>
                <a:ea typeface="+mn-ea"/>
                <a:cs typeface="+mn-cs"/>
              </a:rPr>
              <a:t>nosql</a:t>
            </a:r>
            <a:r>
              <a:rPr lang="en-US" sz="1200" kern="1200" baseline="0" dirty="0" smtClean="0">
                <a:solidFill>
                  <a:schemeClr val="tx1"/>
                </a:solidFill>
                <a:effectLst/>
                <a:latin typeface="+mn-lt"/>
                <a:ea typeface="+mn-ea"/>
                <a:cs typeface="+mn-cs"/>
              </a:rPr>
              <a:t> db.</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SPRING CLOUD SERVICES – MICROSERVICES</a:t>
            </a:r>
            <a:r>
              <a:rPr lang="en-US" sz="1200" b="1" kern="1200" baseline="0" dirty="0" smtClean="0">
                <a:solidFill>
                  <a:schemeClr val="tx1"/>
                </a:solidFill>
                <a:effectLst/>
                <a:latin typeface="+mn-lt"/>
                <a:ea typeface="+mn-ea"/>
                <a:cs typeface="+mn-cs"/>
              </a:rPr>
              <a:t> MANAGEMENT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Why Spring Cloud Services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Consider an application comprised of a collection of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There are several issues that need to be addressed in this scenario: how to pass configuration to these services upon startup, how a service finds and connects with other services and how to manage (inevitable) failures.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Spring provides most of the critical building blocks for such management and support of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based distributed cloud applications. Developers can easily consume those building blocks to develop robust applications. However, even then, using those components to build such distributed applications is a non-trivial task. For example, Spring Cloud components such as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server and circuit breaker dashboard can be used to build a services to distribute configuration information and to monitor service runtime status. But, actually standing those components up as running services, ensuring they are secure, highly available, scalable, policy driven, etc. requires a lot of work.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Time to market is key. Thus, </a:t>
            </a:r>
            <a:r>
              <a:rPr lang="en-US" sz="1200" kern="1200" baseline="0" dirty="0" err="1" smtClean="0">
                <a:solidFill>
                  <a:schemeClr val="tx1"/>
                </a:solidFill>
                <a:effectLst/>
                <a:latin typeface="+mn-lt"/>
                <a:ea typeface="+mn-ea"/>
                <a:cs typeface="+mn-cs"/>
              </a:rPr>
              <a:t>AppDev’s</a:t>
            </a:r>
            <a:r>
              <a:rPr lang="en-US" sz="1200" kern="1200" baseline="0" dirty="0" smtClean="0">
                <a:solidFill>
                  <a:schemeClr val="tx1"/>
                </a:solidFill>
                <a:effectLst/>
                <a:latin typeface="+mn-lt"/>
                <a:ea typeface="+mn-ea"/>
                <a:cs typeface="+mn-cs"/>
              </a:rPr>
              <a:t> time is better spent focusing on business logic that helps the business compete more effectively and not on complex infrastructure concerns that essentially constitute “undifferentiated heavy lifting.” With that in mind, Pivotal has developed Spring Cloud Services, a collection of running services built with Spring components that are secure, highly available and available with the PCF platform. They are an opinionated deployment and configuration of various Spring components, e.g.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Server, Eureka Service Discovery, etc., and they solve a few of the key concerns enterprises encounter when deploying multiple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Thus, developers can spend their time by focusing on building innovative applications.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current set of services offered are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Server, Service Registry and Circuit Breaker Dashboard. They are packaged as a PCF Service tile. Security is provided by PCF platform authentication. PCF also ensures high availability for the services. Applications can bind to them as they would with any other service on PCF and interact with them using appropriately specified clients for these services (via Maven dependencies). Thus, developers can focus on writing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for their business and defer the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management overhead to Spring Cloud Services.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Spring Cloud Services is a single bosh deployed service that provides high availability and zero-downtime upgrades. But, the single deployment actually includes three different services: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Server, Service Registry, Circuit Breaker Dashboard.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Pivotal provides client libraries to access Spring Cloud Services with both Java (Spring) as well as </a:t>
            </a:r>
            <a:r>
              <a:rPr lang="en-US" sz="1200" kern="1200" baseline="0" dirty="0" err="1" smtClean="0">
                <a:solidFill>
                  <a:schemeClr val="tx1"/>
                </a:solidFill>
                <a:effectLst/>
                <a:latin typeface="+mn-lt"/>
                <a:ea typeface="+mn-ea"/>
                <a:cs typeface="+mn-cs"/>
              </a:rPr>
              <a:t>.Net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Steeltoe</a:t>
            </a:r>
            <a:r>
              <a:rPr lang="en-US" sz="120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err="1" smtClean="0">
                <a:solidFill>
                  <a:schemeClr val="tx1"/>
                </a:solidFill>
                <a:effectLst/>
                <a:latin typeface="+mn-lt"/>
                <a:ea typeface="+mn-ea"/>
                <a:cs typeface="+mn-cs"/>
              </a:rPr>
              <a:t>Config</a:t>
            </a:r>
            <a:r>
              <a:rPr lang="en-US" sz="1200" b="1" u="sng" kern="1200" baseline="0" dirty="0" smtClean="0">
                <a:solidFill>
                  <a:schemeClr val="tx1"/>
                </a:solidFill>
                <a:effectLst/>
                <a:latin typeface="+mn-lt"/>
                <a:ea typeface="+mn-ea"/>
                <a:cs typeface="+mn-cs"/>
              </a:rPr>
              <a:t> Server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effectLst/>
                <a:latin typeface="+mn-lt"/>
                <a:ea typeface="+mn-ea"/>
                <a:cs typeface="+mn-cs"/>
              </a:rPr>
              <a:t>Problem:</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Server allows distributing application configuration information to one or more applications in a consistent and automated manner. It goes a step beyond native configuration setting on PCF based on environment variables, e.g. it makes possible updating not just multiple instances, but multiple applications with little manual effort.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effectLst/>
                <a:latin typeface="+mn-lt"/>
                <a:ea typeface="+mn-ea"/>
                <a:cs typeface="+mn-cs"/>
              </a:rPr>
              <a:t>How it Works:</a:t>
            </a:r>
            <a:r>
              <a:rPr lang="en-US" sz="1200" kern="1200" baseline="0" dirty="0" smtClean="0">
                <a:solidFill>
                  <a:schemeClr val="tx1"/>
                </a:solidFill>
                <a:effectLst/>
                <a:latin typeface="+mn-lt"/>
                <a:ea typeface="+mn-ea"/>
                <a:cs typeface="+mn-cs"/>
              </a:rPr>
              <a:t> Developers can store configuration information in a versioned store such as SVN or </a:t>
            </a:r>
            <a:r>
              <a:rPr lang="en-US" sz="1200" kern="1200" baseline="0" dirty="0" err="1" smtClean="0">
                <a:solidFill>
                  <a:schemeClr val="tx1"/>
                </a:solidFill>
                <a:effectLst/>
                <a:latin typeface="+mn-lt"/>
                <a:ea typeface="+mn-ea"/>
                <a:cs typeface="+mn-cs"/>
              </a:rPr>
              <a:t>Git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server is configured to search a particular repository to collect configuration information. Applications can query the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server to get configuration data. The service uses the Spring Cloud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project.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effectLst/>
                <a:latin typeface="+mn-lt"/>
                <a:ea typeface="+mn-ea"/>
                <a:cs typeface="+mn-cs"/>
              </a:rPr>
              <a:t>Benefits:</a:t>
            </a:r>
            <a:r>
              <a:rPr lang="en-US" sz="1200" u="none" kern="1200" baseline="0" dirty="0" smtClean="0">
                <a:solidFill>
                  <a:schemeClr val="tx1"/>
                </a:solidFill>
                <a:effectLst/>
                <a:latin typeface="+mn-lt"/>
                <a:ea typeface="+mn-ea"/>
                <a:cs typeface="+mn-cs"/>
              </a:rPr>
              <a:t> </a:t>
            </a:r>
            <a:r>
              <a:rPr lang="en-US" sz="1200" u="none" kern="1200" baseline="0" dirty="0" err="1" smtClean="0">
                <a:solidFill>
                  <a:schemeClr val="tx1"/>
                </a:solidFill>
                <a:effectLst/>
                <a:latin typeface="+mn-lt"/>
                <a:ea typeface="+mn-ea"/>
                <a:cs typeface="+mn-cs"/>
              </a:rPr>
              <a:t>Config</a:t>
            </a:r>
            <a:r>
              <a:rPr lang="en-US" sz="1200" u="none" kern="1200" baseline="0" dirty="0" smtClean="0">
                <a:solidFill>
                  <a:schemeClr val="tx1"/>
                </a:solidFill>
                <a:effectLst/>
                <a:latin typeface="+mn-lt"/>
                <a:ea typeface="+mn-ea"/>
                <a:cs typeface="+mn-cs"/>
              </a:rPr>
              <a:t> server provides various benefits including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Externalized configuration</a:t>
            </a:r>
            <a:r>
              <a:rPr lang="en-US" sz="1200" kern="1200" baseline="0" dirty="0" smtClean="0">
                <a:solidFill>
                  <a:schemeClr val="tx1"/>
                </a:solidFill>
                <a:effectLst/>
                <a:latin typeface="+mn-lt"/>
                <a:ea typeface="+mn-ea"/>
                <a:cs typeface="+mn-cs"/>
              </a:rPr>
              <a:t>: in line with 12-factor tenets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u="none" kern="1200" baseline="0" dirty="0" smtClean="0">
                <a:solidFill>
                  <a:schemeClr val="tx1"/>
                </a:solidFill>
                <a:effectLst/>
                <a:latin typeface="+mn-lt"/>
                <a:ea typeface="+mn-ea"/>
                <a:cs typeface="+mn-cs"/>
              </a:rPr>
              <a:t>Consistent Configuration Distribution</a:t>
            </a:r>
            <a:r>
              <a:rPr lang="en-US" sz="1200" u="none" kern="1200" baseline="0" dirty="0" smtClean="0">
                <a:solidFill>
                  <a:schemeClr val="tx1"/>
                </a:solidFill>
                <a:effectLst/>
                <a:latin typeface="+mn-lt"/>
                <a:ea typeface="+mn-ea"/>
                <a:cs typeface="+mn-cs"/>
              </a:rPr>
              <a:t>: a consistent means to distribute different configuration data based on runtime context as the application moves along the Continuous Delivery pipeline and is deployed to different environments (e.g. integration testing, QA, production)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Versioning</a:t>
            </a:r>
            <a:r>
              <a:rPr lang="en-US" sz="1200" kern="1200" baseline="0" dirty="0" smtClean="0">
                <a:solidFill>
                  <a:schemeClr val="tx1"/>
                </a:solidFill>
                <a:effectLst/>
                <a:latin typeface="+mn-lt"/>
                <a:ea typeface="+mn-ea"/>
                <a:cs typeface="+mn-cs"/>
              </a:rPr>
              <a:t>: A means to version configuration data by using a versioned data source such as </a:t>
            </a:r>
            <a:r>
              <a:rPr lang="en-US" sz="1200" kern="1200" baseline="0" dirty="0" err="1" smtClean="0">
                <a:solidFill>
                  <a:schemeClr val="tx1"/>
                </a:solidFill>
                <a:effectLst/>
                <a:latin typeface="+mn-lt"/>
                <a:ea typeface="+mn-ea"/>
                <a:cs typeface="+mn-cs"/>
              </a:rPr>
              <a:t>Git</a:t>
            </a:r>
            <a:r>
              <a:rPr lang="en-US" sz="1200" kern="1200" baseline="0" dirty="0" smtClean="0">
                <a:solidFill>
                  <a:schemeClr val="tx1"/>
                </a:solidFill>
                <a:effectLst/>
                <a:latin typeface="+mn-lt"/>
                <a:ea typeface="+mn-ea"/>
                <a:cs typeface="+mn-cs"/>
              </a:rPr>
              <a:t> or SVN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Bulk Configuration Data</a:t>
            </a:r>
            <a:r>
              <a:rPr lang="en-US" sz="1200" kern="1200" baseline="0" dirty="0" smtClean="0">
                <a:solidFill>
                  <a:schemeClr val="tx1"/>
                </a:solidFill>
                <a:effectLst/>
                <a:latin typeface="+mn-lt"/>
                <a:ea typeface="+mn-ea"/>
                <a:cs typeface="+mn-cs"/>
              </a:rPr>
              <a:t>: You can specify a lot of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data into </a:t>
            </a:r>
            <a:r>
              <a:rPr lang="en-US" sz="1200" kern="1200" baseline="0" dirty="0" err="1" smtClean="0">
                <a:solidFill>
                  <a:schemeClr val="tx1"/>
                </a:solidFill>
                <a:effectLst/>
                <a:latin typeface="+mn-lt"/>
                <a:ea typeface="+mn-ea"/>
                <a:cs typeface="+mn-cs"/>
              </a:rPr>
              <a:t>git</a:t>
            </a:r>
            <a:r>
              <a:rPr lang="en-US" sz="1200" kern="1200" baseline="0" dirty="0" smtClean="0">
                <a:solidFill>
                  <a:schemeClr val="tx1"/>
                </a:solidFill>
                <a:effectLst/>
                <a:latin typeface="+mn-lt"/>
                <a:ea typeface="+mn-ea"/>
                <a:cs typeface="+mn-cs"/>
              </a:rPr>
              <a:t> managed property files that would be unwieldy to specify via environment variables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Service Registry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u="sng" kern="1200" baseline="0" dirty="0" smtClean="0">
                <a:solidFill>
                  <a:schemeClr val="tx1"/>
                </a:solidFill>
                <a:effectLst/>
                <a:latin typeface="+mn-lt"/>
                <a:ea typeface="+mn-ea"/>
                <a:cs typeface="+mn-cs"/>
              </a:rPr>
              <a:t>Problem</a:t>
            </a:r>
            <a:r>
              <a:rPr lang="en-US" sz="1200" b="1" u="sng"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In a dynamic, distributed environment where new services can appear and software artifacts are deployed in a dynamic manner (across different machines, in a different location each time), it is hard to tell which services are available and where they are running. A service registry provides a central repository and source of truth so that services and application components can find each other and start communicating.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effectLst/>
                <a:latin typeface="+mn-lt"/>
                <a:ea typeface="+mn-ea"/>
                <a:cs typeface="+mn-cs"/>
              </a:rPr>
              <a:t>How it Works:</a:t>
            </a:r>
            <a:r>
              <a:rPr lang="en-US" sz="1200" kern="1200" baseline="0" dirty="0" smtClean="0">
                <a:solidFill>
                  <a:schemeClr val="tx1"/>
                </a:solidFill>
                <a:effectLst/>
                <a:latin typeface="+mn-lt"/>
                <a:ea typeface="+mn-ea"/>
                <a:cs typeface="+mn-cs"/>
              </a:rPr>
              <a:t> “Producer” services startup and register with the Service Registry. They provide regular “heartbeats” to the Service Registry so the registry knows that they are still available. “Consumer” services connect with Service Registry to find which (producer) services are available as well as their addresses (e.g., IP/port or </a:t>
            </a:r>
            <a:r>
              <a:rPr lang="en-US" sz="1200" kern="1200" baseline="0" dirty="0" err="1" smtClean="0">
                <a:solidFill>
                  <a:schemeClr val="tx1"/>
                </a:solidFill>
                <a:effectLst/>
                <a:latin typeface="+mn-lt"/>
                <a:ea typeface="+mn-ea"/>
                <a:cs typeface="+mn-cs"/>
              </a:rPr>
              <a:t>url</a:t>
            </a:r>
            <a:r>
              <a:rPr lang="en-US" sz="1200" kern="1200" baseline="0" dirty="0" smtClean="0">
                <a:solidFill>
                  <a:schemeClr val="tx1"/>
                </a:solidFill>
                <a:effectLst/>
                <a:latin typeface="+mn-lt"/>
                <a:ea typeface="+mn-ea"/>
                <a:cs typeface="+mn-cs"/>
              </a:rPr>
              <a:t> route), and then connect with them. (Note, a service can play both a producer and a consumer role depending on context.) The Service Registry is built on the Spring Cloud components that wrap the Netflix Eureka service discovery server and client functionality.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effectLst/>
                <a:latin typeface="+mn-lt"/>
                <a:ea typeface="+mn-ea"/>
                <a:cs typeface="+mn-cs"/>
              </a:rPr>
              <a:t>Benefits:</a:t>
            </a:r>
            <a:r>
              <a:rPr lang="en-US" sz="1200" kern="1200" baseline="0" dirty="0" smtClean="0">
                <a:solidFill>
                  <a:schemeClr val="tx1"/>
                </a:solidFill>
                <a:effectLst/>
                <a:latin typeface="+mn-lt"/>
                <a:ea typeface="+mn-ea"/>
                <a:cs typeface="+mn-cs"/>
              </a:rPr>
              <a:t> Service deployment can be dynamic. There is no need to hard code or pre-specify </a:t>
            </a:r>
            <a:r>
              <a:rPr lang="en-US" sz="1200" kern="1200" baseline="0" dirty="0" err="1" smtClean="0">
                <a:solidFill>
                  <a:schemeClr val="tx1"/>
                </a:solidFill>
                <a:effectLst/>
                <a:latin typeface="+mn-lt"/>
                <a:ea typeface="+mn-ea"/>
                <a:cs typeface="+mn-cs"/>
              </a:rPr>
              <a:t>microservice</a:t>
            </a:r>
            <a:r>
              <a:rPr lang="en-US" sz="1200" kern="1200" baseline="0" dirty="0" smtClean="0">
                <a:solidFill>
                  <a:schemeClr val="tx1"/>
                </a:solidFill>
                <a:effectLst/>
                <a:latin typeface="+mn-lt"/>
                <a:ea typeface="+mn-ea"/>
                <a:cs typeface="+mn-cs"/>
              </a:rPr>
              <a:t> names/locations, allowing the application to evolve without significant reconfiguration disruption. Again, this is also useful for applications/services as they move through a Continuous Delivery pipeline, because they can use the registry to dynamically look up which services to connect (e.g.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database or production database) to depending on runtime context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test, </a:t>
            </a:r>
            <a:r>
              <a:rPr lang="en-US" sz="1200" kern="1200" baseline="0" dirty="0" err="1" smtClean="0">
                <a:solidFill>
                  <a:schemeClr val="tx1"/>
                </a:solidFill>
                <a:effectLst/>
                <a:latin typeface="+mn-lt"/>
                <a:ea typeface="+mn-ea"/>
                <a:cs typeface="+mn-cs"/>
              </a:rPr>
              <a:t>qa</a:t>
            </a:r>
            <a:r>
              <a:rPr lang="en-US" sz="1200" kern="1200" baseline="0" dirty="0" smtClean="0">
                <a:solidFill>
                  <a:schemeClr val="tx1"/>
                </a:solidFill>
                <a:effectLst/>
                <a:latin typeface="+mn-lt"/>
                <a:ea typeface="+mn-ea"/>
                <a:cs typeface="+mn-cs"/>
              </a:rPr>
              <a:t>, production). NOTE: The Service Registry itself however has to be bootstrapped to all services so they know how to find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Circuit Breaker Dashboard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effectLst/>
                <a:latin typeface="+mn-lt"/>
                <a:ea typeface="+mn-ea"/>
                <a:cs typeface="+mn-cs"/>
              </a:rPr>
              <a:t>Problem:</a:t>
            </a:r>
            <a:r>
              <a:rPr lang="en-US" sz="1200" u="none" kern="1200" baseline="0" dirty="0" smtClean="0">
                <a:solidFill>
                  <a:schemeClr val="tx1"/>
                </a:solidFill>
                <a:effectLst/>
                <a:latin typeface="+mn-lt"/>
                <a:ea typeface="+mn-ea"/>
                <a:cs typeface="+mn-cs"/>
              </a:rPr>
              <a:t> In a distributed environment, various services depend on other services, which in turn depend on others. If one of them fails or experiences latency, the calling service can similarly “appear” to fail. This process can spread through a </a:t>
            </a:r>
            <a:r>
              <a:rPr lang="en-US" sz="1200" u="none" kern="1200" baseline="0" dirty="0" err="1" smtClean="0">
                <a:solidFill>
                  <a:schemeClr val="tx1"/>
                </a:solidFill>
                <a:effectLst/>
                <a:latin typeface="+mn-lt"/>
                <a:ea typeface="+mn-ea"/>
                <a:cs typeface="+mn-cs"/>
              </a:rPr>
              <a:t>microservices</a:t>
            </a:r>
            <a:r>
              <a:rPr lang="en-US" sz="1200" u="none" kern="1200" baseline="0" dirty="0" smtClean="0">
                <a:solidFill>
                  <a:schemeClr val="tx1"/>
                </a:solidFill>
                <a:effectLst/>
                <a:latin typeface="+mn-lt"/>
                <a:ea typeface="+mn-ea"/>
                <a:cs typeface="+mn-cs"/>
              </a:rPr>
              <a:t> deployment, making it difficult to isolate the failure as well as recover from it. In the worst case, it can cause blocking scenarios where one service hangs on waiting on another and does not serve new requests. This can lead to cascading failures.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effectLst/>
                <a:latin typeface="+mn-lt"/>
                <a:ea typeface="+mn-ea"/>
                <a:cs typeface="+mn-cs"/>
              </a:rPr>
              <a:t>How it Works:</a:t>
            </a:r>
            <a:r>
              <a:rPr lang="en-US" sz="1200" u="none" kern="1200" baseline="0" dirty="0" smtClean="0">
                <a:solidFill>
                  <a:schemeClr val="tx1"/>
                </a:solidFill>
                <a:effectLst/>
                <a:latin typeface="+mn-lt"/>
                <a:ea typeface="+mn-ea"/>
                <a:cs typeface="+mn-cs"/>
              </a:rPr>
              <a:t> The Circuit Breaker dashboard provides an implementation of a circuit breaker pattern. The circuit breaker patterns makes it possible for a calling service to detect latency or failure in a downstream service (e.g. if 5 calls in a row time out), and temporarily not call it, i.e. “back off” (open circuit state), thereby reducing load on it and allowing it to recover. During this time, it defaults to a developer specified method that specifies what to do while the downstream service is not being called (e.g. return an error message, return a default value, redirect to another service, etc.). After some time, the calling service attempts to make the call again, and depending on the outcome either stays in the open circuit state if failure persists or closes the circuit if the called service responds. Finally, the calling service also reports its experience and current state to a central dashboard that aggregates an visualizes the global state of the </a:t>
            </a:r>
            <a:r>
              <a:rPr lang="en-US" sz="1200" u="none" kern="1200" baseline="0" dirty="0" err="1" smtClean="0">
                <a:solidFill>
                  <a:schemeClr val="tx1"/>
                </a:solidFill>
                <a:effectLst/>
                <a:latin typeface="+mn-lt"/>
                <a:ea typeface="+mn-ea"/>
                <a:cs typeface="+mn-cs"/>
              </a:rPr>
              <a:t>microservices</a:t>
            </a:r>
            <a:r>
              <a:rPr lang="en-US" sz="1200" u="none" kern="1200" baseline="0" dirty="0" smtClean="0">
                <a:solidFill>
                  <a:schemeClr val="tx1"/>
                </a:solidFill>
                <a:effectLst/>
                <a:latin typeface="+mn-lt"/>
                <a:ea typeface="+mn-ea"/>
                <a:cs typeface="+mn-cs"/>
              </a:rPr>
              <a:t> deployment.  This service is built on Spring Cloud components that wrap the Netflix </a:t>
            </a:r>
            <a:r>
              <a:rPr lang="en-US" sz="1200" u="none" kern="1200" baseline="0" dirty="0" err="1" smtClean="0">
                <a:solidFill>
                  <a:schemeClr val="tx1"/>
                </a:solidFill>
                <a:effectLst/>
                <a:latin typeface="+mn-lt"/>
                <a:ea typeface="+mn-ea"/>
                <a:cs typeface="+mn-cs"/>
              </a:rPr>
              <a:t>Hysterix</a:t>
            </a:r>
            <a:r>
              <a:rPr lang="en-US" sz="1200" u="none" kern="1200" baseline="0" dirty="0" smtClean="0">
                <a:solidFill>
                  <a:schemeClr val="tx1"/>
                </a:solidFill>
                <a:effectLst/>
                <a:latin typeface="+mn-lt"/>
                <a:ea typeface="+mn-ea"/>
                <a:cs typeface="+mn-cs"/>
              </a:rPr>
              <a:t> and Turbine OSS projects.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effectLst/>
                <a:latin typeface="+mn-lt"/>
                <a:ea typeface="+mn-ea"/>
                <a:cs typeface="+mn-cs"/>
              </a:rPr>
              <a:t>Benefits:</a:t>
            </a:r>
            <a:r>
              <a:rPr lang="en-US" sz="1200" u="none" kern="1200" baseline="0" dirty="0" smtClean="0">
                <a:solidFill>
                  <a:schemeClr val="tx1"/>
                </a:solidFill>
                <a:effectLst/>
                <a:latin typeface="+mn-lt"/>
                <a:ea typeface="+mn-ea"/>
                <a:cs typeface="+mn-cs"/>
              </a:rPr>
              <a:t> This service provides the following key benefits to a distributed </a:t>
            </a:r>
            <a:r>
              <a:rPr lang="en-US" sz="1200" u="none" kern="1200" baseline="0" dirty="0" err="1" smtClean="0">
                <a:solidFill>
                  <a:schemeClr val="tx1"/>
                </a:solidFill>
                <a:effectLst/>
                <a:latin typeface="+mn-lt"/>
                <a:ea typeface="+mn-ea"/>
                <a:cs typeface="+mn-cs"/>
              </a:rPr>
              <a:t>microservices</a:t>
            </a:r>
            <a:r>
              <a:rPr lang="en-US" sz="1200" u="none" kern="1200" baseline="0" dirty="0" smtClean="0">
                <a:solidFill>
                  <a:schemeClr val="tx1"/>
                </a:solidFill>
                <a:effectLst/>
                <a:latin typeface="+mn-lt"/>
                <a:ea typeface="+mn-ea"/>
                <a:cs typeface="+mn-cs"/>
              </a:rPr>
              <a:t> deployment: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none"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u="none" kern="1200" baseline="0" dirty="0" smtClean="0">
                <a:solidFill>
                  <a:schemeClr val="tx1"/>
                </a:solidFill>
                <a:effectLst/>
                <a:latin typeface="+mn-lt"/>
                <a:ea typeface="+mn-ea"/>
                <a:cs typeface="+mn-cs"/>
              </a:rPr>
              <a:t>Resiliency: Circuit breakers help the deployment avoid cascading failures from a low level service all the way up to the end user.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u="none" kern="1200" baseline="0" dirty="0" smtClean="0">
                <a:solidFill>
                  <a:schemeClr val="tx1"/>
                </a:solidFill>
                <a:effectLst/>
                <a:latin typeface="+mn-lt"/>
                <a:ea typeface="+mn-ea"/>
                <a:cs typeface="+mn-cs"/>
              </a:rPr>
              <a:t>Self-Healing: The back-off mechanism built into the </a:t>
            </a:r>
            <a:r>
              <a:rPr lang="en-US" sz="1200" u="none" kern="1200" baseline="0" dirty="0" err="1" smtClean="0">
                <a:solidFill>
                  <a:schemeClr val="tx1"/>
                </a:solidFill>
                <a:effectLst/>
                <a:latin typeface="+mn-lt"/>
                <a:ea typeface="+mn-ea"/>
                <a:cs typeface="+mn-cs"/>
              </a:rPr>
              <a:t>Hysterix</a:t>
            </a:r>
            <a:r>
              <a:rPr lang="en-US" sz="1200" u="none" kern="1200" baseline="0" dirty="0" smtClean="0">
                <a:solidFill>
                  <a:schemeClr val="tx1"/>
                </a:solidFill>
                <a:effectLst/>
                <a:latin typeface="+mn-lt"/>
                <a:ea typeface="+mn-ea"/>
                <a:cs typeface="+mn-cs"/>
              </a:rPr>
              <a:t> client to temporarily “open” the circuit breaker and not make calls allows the down stream service to either recover or restart.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u="none" kern="1200" baseline="0" dirty="0" smtClean="0">
                <a:solidFill>
                  <a:schemeClr val="tx1"/>
                </a:solidFill>
                <a:effectLst/>
                <a:latin typeface="+mn-lt"/>
                <a:ea typeface="+mn-ea"/>
                <a:cs typeface="+mn-cs"/>
              </a:rPr>
              <a:t>Monitoring: The dashboard provides a centralized means of keeping track of the overall health of the distributed deployment.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NOTE: As a developer, you should not be concerned about the implementations we have used to provide the services (e.g. </a:t>
            </a:r>
            <a:r>
              <a:rPr lang="en-US" sz="1200" kern="1200" baseline="0" dirty="0" err="1" smtClean="0">
                <a:solidFill>
                  <a:schemeClr val="tx1"/>
                </a:solidFill>
                <a:effectLst/>
                <a:latin typeface="+mn-lt"/>
                <a:ea typeface="+mn-ea"/>
                <a:cs typeface="+mn-cs"/>
              </a:rPr>
              <a:t>Hysterix</a:t>
            </a:r>
            <a:r>
              <a:rPr lang="en-US" sz="1200" kern="1200" baseline="0" dirty="0" smtClean="0">
                <a:solidFill>
                  <a:schemeClr val="tx1"/>
                </a:solidFill>
                <a:effectLst/>
                <a:latin typeface="+mn-lt"/>
                <a:ea typeface="+mn-ea"/>
                <a:cs typeface="+mn-cs"/>
              </a:rPr>
              <a:t>, Turbine, Eureka, etc.). These can be swapped out any any time (or multiple ones might be provided in the future). However, your contract with the service will remain stable and allow your application to continue to function.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Screenshot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We show a screenshot of what a circuit breaker dashboard may look like for s ample deployment. It shows the various services deployed for a sample catering application. Key items to highlight include: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Circuit status: Open or Closed implying whether the service is accessible or not.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Request volume: Shows how many requests are coming in. You may decide to scale the service based on load.</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Request Latency: The time it takes for the service to respond to a request (median and mean)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Talk about cloud bus?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Not mentioning scoping of services to a space as that will change.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Future roadmap?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Let’s look</a:t>
            </a:r>
            <a:r>
              <a:rPr lang="en-US" sz="1800" baseline="0" dirty="0" smtClean="0"/>
              <a:t> at how Pivotal can help you build code rapidly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Later we will discuss how Pivotal can help you test, deploy and manage applications quickly and reliably. </a:t>
            </a:r>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STREAMLINING</a:t>
            </a:r>
            <a:r>
              <a:rPr lang="en-US" sz="1200" b="1" kern="1200" baseline="0" dirty="0" smtClean="0">
                <a:solidFill>
                  <a:schemeClr val="tx1"/>
                </a:solidFill>
                <a:effectLst/>
                <a:latin typeface="+mn-lt"/>
                <a:ea typeface="+mn-ea"/>
                <a:cs typeface="+mn-cs"/>
              </a:rPr>
              <a:t> DEVELOPER WORKFLOWS</a:t>
            </a:r>
            <a:endParaRPr lang="en-US" dirty="0" smtClean="0"/>
          </a:p>
          <a:p>
            <a:endParaRPr lang="en-US" dirty="0" smtClean="0"/>
          </a:p>
          <a:p>
            <a:r>
              <a:rPr lang="en-US" b="1" u="sng" dirty="0" smtClean="0"/>
              <a:t>Developer Productivity</a:t>
            </a:r>
            <a:r>
              <a:rPr lang="en-US" b="1" u="sng" baseline="0" dirty="0" smtClean="0"/>
              <a:t> Drain – Need for Automation</a:t>
            </a:r>
          </a:p>
          <a:p>
            <a:endParaRPr lang="en-US" dirty="0" smtClean="0"/>
          </a:p>
          <a:p>
            <a:r>
              <a:rPr lang="en-US" dirty="0" smtClean="0"/>
              <a:t>Probably the “best known secret” of enterprise </a:t>
            </a:r>
            <a:r>
              <a:rPr lang="en-US" dirty="0" err="1" smtClean="0"/>
              <a:t>AppDev</a:t>
            </a:r>
            <a:r>
              <a:rPr lang="en-US" dirty="0" smtClean="0"/>
              <a:t> is that most enterprise</a:t>
            </a:r>
            <a:r>
              <a:rPr lang="en-US" baseline="0" dirty="0" smtClean="0"/>
              <a:t> developers do not spend all their time working on code. Instead they are tasked with a lot of other activities that are peripherally related to development, e.g. trying to get a build environment, or working on configuring or tweaking it. This loss of productivity is a drain on </a:t>
            </a:r>
            <a:r>
              <a:rPr lang="en-US" baseline="0" dirty="0" err="1" smtClean="0"/>
              <a:t>AppDev</a:t>
            </a:r>
            <a:r>
              <a:rPr lang="en-US" baseline="0" dirty="0" smtClean="0"/>
              <a:t> and hinders its ability to deliver software fast. Here is a sample survey from Electric Cloud that shows this general trend. Although the survey is a few years old, the situation is generally unchanged in most enterprise software organizations.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More generally,</a:t>
            </a:r>
            <a:r>
              <a:rPr lang="en-US" baseline="0" dirty="0" smtClean="0"/>
              <a:t> there’s a lot of activities that take place once code is completed to get into a production running state. And developers have a big role to play in many of them since they are the ones developing the code and have the expertise. </a:t>
            </a:r>
            <a:r>
              <a:rPr lang="en-US" dirty="0" smtClean="0"/>
              <a:t>A</a:t>
            </a:r>
            <a:r>
              <a:rPr lang="en-US" baseline="0" dirty="0" smtClean="0"/>
              <a:t> lot of things that require manual, time consuming effort and intervention from developers are actually avoidable. Many of these activities could benefit from automation, and as a result help alleviate the productivity drain on developers (and also Operations personnel – but more on that in the Ops deck).  Automation is needed for many things. For example, </a:t>
            </a: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baseline="0" dirty="0" smtClean="0"/>
              <a:t>Provisioning/Configuration</a:t>
            </a:r>
            <a:r>
              <a:rPr lang="en-US" baseline="0" dirty="0" smtClean="0"/>
              <a:t> – Provisioning compute infrastructure can be made API or portal driven. Installing an OS image, installing middleware, configuring network, etc. are similarly amenable to automation. There are many tools available that can take user preferences and inputs and automate provisioning and configuration of infrastructure. </a:t>
            </a:r>
          </a:p>
          <a:p>
            <a:pPr marL="171450" indent="-171450">
              <a:buFontTx/>
              <a:buChar char="-"/>
            </a:pPr>
            <a:r>
              <a:rPr lang="en-US" b="1" baseline="0" dirty="0" smtClean="0"/>
              <a:t>Deployment</a:t>
            </a:r>
            <a:r>
              <a:rPr lang="en-US" baseline="0" dirty="0" smtClean="0"/>
              <a:t> – Compiling, packaging, deploying software is a similarly manual, time consuming effort that developers need to engage in to help IT Ops get code into production. Manual “</a:t>
            </a:r>
            <a:r>
              <a:rPr lang="en-US" baseline="0" dirty="0" err="1" smtClean="0"/>
              <a:t>runbook</a:t>
            </a:r>
            <a:r>
              <a:rPr lang="en-US" baseline="0" dirty="0" smtClean="0"/>
              <a:t>” style deployment procedures inevitably lead to someone forgetting something or misconfiguring something, kicking off a very time consuming hunt for what went wrong that necessarily requires input from developers.</a:t>
            </a:r>
          </a:p>
          <a:p>
            <a:pPr marL="171450" indent="-171450">
              <a:buFontTx/>
              <a:buChar char="-"/>
            </a:pPr>
            <a:r>
              <a:rPr lang="en-US" b="1" baseline="0" dirty="0" smtClean="0"/>
              <a:t>Testing</a:t>
            </a:r>
            <a:r>
              <a:rPr lang="en-US" baseline="0" dirty="0" smtClean="0"/>
              <a:t> – Testing software can be a very cumbersome process when done manually. However, in a Continuous Delivery environment with a </a:t>
            </a:r>
            <a:r>
              <a:rPr lang="en-US" baseline="0" dirty="0" err="1" smtClean="0"/>
              <a:t>DevOps</a:t>
            </a:r>
            <a:r>
              <a:rPr lang="en-US" baseline="0" dirty="0" smtClean="0"/>
              <a:t> practice that aims to deliver frequent releases, trying to rely on manual effort can become a huge productivity drain and ultimately become unsustainable. </a:t>
            </a:r>
          </a:p>
          <a:p>
            <a:pPr marL="171450" indent="-171450">
              <a:buFontTx/>
              <a:buChar char="-"/>
            </a:pPr>
            <a:r>
              <a:rPr lang="en-US" b="1" baseline="0" dirty="0" smtClean="0"/>
              <a:t>Monitoring</a:t>
            </a:r>
            <a:r>
              <a:rPr lang="en-US" baseline="0" dirty="0" smtClean="0"/>
              <a:t> – Trying to manage a distributed application (especially </a:t>
            </a:r>
            <a:r>
              <a:rPr lang="en-US" baseline="0" dirty="0" err="1" smtClean="0"/>
              <a:t>microservices</a:t>
            </a:r>
            <a:r>
              <a:rPr lang="en-US" baseline="0" dirty="0" smtClean="0"/>
              <a:t> based) can become an insurmountable complexity challenge. If/when problems do occur, tracking down what happened to diagnose and fix things requires monitoring, aggregated logging and dashboards – all of which can be highly integrated and automated. </a:t>
            </a:r>
          </a:p>
          <a:p>
            <a:pPr marL="171450" indent="-171450">
              <a:buFontTx/>
              <a:buChar char="-"/>
            </a:pPr>
            <a:r>
              <a:rPr lang="en-US" b="1" baseline="0" dirty="0" smtClean="0"/>
              <a:t>Management</a:t>
            </a:r>
            <a:r>
              <a:rPr lang="en-US" baseline="0" dirty="0" smtClean="0"/>
              <a:t> – Scaling, ensuring high availability and updating software in production can also be labor intensive and risky workflows. It makes sense to automate them to reduce risk and enable frequent changes to support elastic demand.</a:t>
            </a:r>
          </a:p>
          <a:p>
            <a:pPr marL="171450" indent="-171450">
              <a:buFontTx/>
              <a:buChar char="-"/>
            </a:pPr>
            <a:r>
              <a:rPr lang="en-US" b="1" baseline="0" dirty="0" smtClean="0"/>
              <a:t>Security</a:t>
            </a:r>
            <a:r>
              <a:rPr lang="en-US" baseline="0" dirty="0" smtClean="0"/>
              <a:t> – Securely configuring runtime environments, taking preventative actions (e.g. rotating credentials or “repaving” the platform), detecting intrusions, taking corrective action, logging violations, etc. can also be automated. </a:t>
            </a:r>
          </a:p>
          <a:p>
            <a:endParaRPr lang="en-US" baseline="0" dirty="0" smtClean="0"/>
          </a:p>
          <a:p>
            <a:r>
              <a:rPr lang="en-US" baseline="0" dirty="0" smtClean="0"/>
              <a:t>Thus, appropriate automation is a must.</a:t>
            </a:r>
          </a:p>
          <a:p>
            <a:endParaRPr lang="en-US" baseline="0" dirty="0" smtClean="0"/>
          </a:p>
          <a:p>
            <a:r>
              <a:rPr lang="en-US" b="1" baseline="0" dirty="0" smtClean="0"/>
              <a:t>CONCLUSION: There’s a lot of activities that need to be performed after coding to “deliver” running software. Modern enterprises must embrace automation and tooling if they are to deliver software quickly. </a:t>
            </a:r>
            <a:endParaRPr lang="en-US" b="1" dirty="0" smtClean="0"/>
          </a:p>
          <a:p>
            <a:endParaRPr lang="en-US" dirty="0" smtClean="0"/>
          </a:p>
          <a:p>
            <a:r>
              <a:rPr lang="en-US" b="1" u="sng" dirty="0" smtClean="0"/>
              <a:t>Snowflake Automation</a:t>
            </a:r>
          </a:p>
          <a:p>
            <a:endParaRPr lang="en-US" dirty="0" smtClean="0"/>
          </a:p>
          <a:p>
            <a:r>
              <a:rPr lang="en-US" dirty="0" smtClean="0"/>
              <a:t>Many forward</a:t>
            </a:r>
            <a:r>
              <a:rPr lang="en-US" baseline="0" dirty="0" smtClean="0"/>
              <a:t> thinking enterprises have arrived at the same conclusion and have started to build automation for many of the workflows listed above. However well-intentioned, these efforts are generally unstructured and yield “snowflakes” – a unique combination of manual effort, scripting and tooling that works well for a particular project in a particular environment, but one that is fragile and not generally applicable. </a:t>
            </a:r>
          </a:p>
          <a:p>
            <a:endParaRPr lang="en-US" baseline="0" dirty="0" smtClean="0"/>
          </a:p>
          <a:p>
            <a:r>
              <a:rPr lang="en-US" baseline="0" dirty="0" smtClean="0"/>
              <a:t>They have a few drawbacks:</a:t>
            </a:r>
          </a:p>
          <a:p>
            <a:pPr marL="171450" indent="-171450">
              <a:buFontTx/>
              <a:buChar char="-"/>
            </a:pPr>
            <a:r>
              <a:rPr lang="en-US" baseline="0" dirty="0" smtClean="0"/>
              <a:t>Generally, such automation is built by stringing together various tools via scripts that invoke them. Where tools do not interface cleanly (e.g. file output from one cannot be consumed by another), additional scripts and/or manual workflows fill in the gap. This leads to ad hoc, incomplete automation.</a:t>
            </a:r>
          </a:p>
          <a:p>
            <a:pPr marL="171450" indent="-171450">
              <a:buFontTx/>
              <a:buChar char="-"/>
            </a:pPr>
            <a:r>
              <a:rPr lang="en-US" baseline="0" dirty="0" smtClean="0"/>
              <a:t>The number of moving parts that need to be integrated (tooling, scripts, manual workflows) make the automation complex, especially as it needs to be maintained going forward as needs evolve and tools are updated.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They are good at one aspect of a problem, e.g. provisioning and/or configuring runtime environments, but not good at handling other aspects like providing a stable runtime e.g. masking infrastructure level failures such as failed VMs, and ensuring that the app is not affected. As a result, developers end up having to compensate, e.g. by building code for HA into the app that is not really central to the business problem at hand. </a:t>
            </a:r>
          </a:p>
          <a:p>
            <a:pPr marL="171450" indent="-171450">
              <a:buFontTx/>
              <a:buChar char="-"/>
            </a:pPr>
            <a:r>
              <a:rPr lang="en-US" baseline="0" dirty="0" smtClean="0"/>
              <a:t>Given that the automation does not handle complex scenarios, e.g. failure, developers end up having to build scaffolding around the application to handle such situations. Most of this scaffolding can be made general purpose, but developers end up building it specifically for the app, and reinvent that wheel with each app. Thus, a lot of their time is spent in redundant work for cross cutting concerns that apply to all apps, e.g. high availability. </a:t>
            </a:r>
          </a:p>
          <a:p>
            <a:pPr marL="171450" indent="-171450">
              <a:buFontTx/>
              <a:buChar char="-"/>
            </a:pPr>
            <a:r>
              <a:rPr lang="en-US" baseline="0" dirty="0" smtClean="0"/>
              <a:t>Lack the consistency and interoperability required between projects, teams and environments that is required for the whole organization and company to go fast. They are specific to the project/environment and lack a general structured approach that is easy to port, i.e. apply to different projects by different teams in different environments (e.g. different clouds or </a:t>
            </a:r>
            <a:r>
              <a:rPr lang="en-US" baseline="0" dirty="0" err="1" smtClean="0"/>
              <a:t>dev</a:t>
            </a:r>
            <a:r>
              <a:rPr lang="en-US" baseline="0" dirty="0" smtClean="0"/>
              <a:t>/prod/</a:t>
            </a:r>
            <a:r>
              <a:rPr lang="en-US" baseline="0" dirty="0" err="1" smtClean="0"/>
              <a:t>qa</a:t>
            </a:r>
            <a:r>
              <a:rPr lang="en-US" baseline="0" dirty="0" smtClean="0"/>
              <a:t>). </a:t>
            </a:r>
          </a:p>
          <a:p>
            <a:pPr marL="171450" indent="-171450">
              <a:buFontTx/>
              <a:buChar char="-"/>
            </a:pPr>
            <a:r>
              <a:rPr lang="en-US" baseline="0" dirty="0" smtClean="0"/>
              <a:t>Ironically, many times these efforts actually drain developer productivity in building automation that then becomes an addition to the organizations </a:t>
            </a:r>
            <a:r>
              <a:rPr lang="en-US" b="1" baseline="0" dirty="0" smtClean="0"/>
              <a:t>technical debt</a:t>
            </a:r>
            <a:r>
              <a:rPr lang="en-US" baseline="0" dirty="0" smtClean="0"/>
              <a:t> that needs to be maintained going forward. </a:t>
            </a:r>
          </a:p>
          <a:p>
            <a:endParaRPr lang="en-US" dirty="0" smtClean="0"/>
          </a:p>
          <a:p>
            <a:r>
              <a:rPr lang="en-US" b="1" u="sng" dirty="0" smtClean="0"/>
              <a:t>Structured Automation (a.k.a. Platform)</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It’s easy to fall into the trap of implementing a few scripts that automate some parts of various processes. Without structured automation, you can end up having to deal with many snowflake automation processes – e.g. a deployment process comprised of ad hoc, incomplete script based automation that is unique for each application and environment, difficult to port to another cloud and requires significant on-going maintenance overhead.  Further, the IT team needs to be familiar with the </a:t>
            </a:r>
            <a:r>
              <a:rPr lang="en-US" sz="1200" kern="1200" baseline="0" dirty="0" err="1" smtClean="0">
                <a:solidFill>
                  <a:schemeClr val="tx1"/>
                </a:solidFill>
                <a:effectLst/>
                <a:latin typeface="+mn-lt"/>
                <a:ea typeface="+mn-ea"/>
                <a:cs typeface="+mn-cs"/>
              </a:rPr>
              <a:t>idiosyncracies</a:t>
            </a:r>
            <a:r>
              <a:rPr lang="en-US" sz="1200" kern="1200" baseline="0" dirty="0" smtClean="0">
                <a:solidFill>
                  <a:schemeClr val="tx1"/>
                </a:solidFill>
                <a:effectLst/>
                <a:latin typeface="+mn-lt"/>
                <a:ea typeface="+mn-ea"/>
                <a:cs typeface="+mn-cs"/>
              </a:rPr>
              <a:t> of each automation chain. This approach tends to be inflexible, error-prone and reliant on manual effort to tie various pieces of automation together.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In contrast to snowflakes, the notion of “structured automation” is an important one. Structured automation makes promises on what developers can expect (“</a:t>
            </a:r>
            <a:r>
              <a:rPr lang="en-US" sz="1200" b="1" kern="1200" baseline="0" dirty="0" smtClean="0">
                <a:solidFill>
                  <a:schemeClr val="tx1"/>
                </a:solidFill>
                <a:effectLst/>
                <a:latin typeface="+mn-lt"/>
                <a:ea typeface="+mn-ea"/>
                <a:cs typeface="+mn-cs"/>
              </a:rPr>
              <a:t>contracts</a:t>
            </a:r>
            <a:r>
              <a:rPr lang="en-US" sz="1200" kern="1200" baseline="0" dirty="0" smtClean="0">
                <a:solidFill>
                  <a:schemeClr val="tx1"/>
                </a:solidFill>
                <a:effectLst/>
                <a:latin typeface="+mn-lt"/>
                <a:ea typeface="+mn-ea"/>
                <a:cs typeface="+mn-cs"/>
              </a:rPr>
              <a:t>”) if they meet certain criteria, and then masks the details of how those promises are delivered so that developers do not have to deal with it. For example, structured automation can automate build and deploy for apps in any language/runtime if they propose and enforce a structure for the input and output for the process. Similarly, they can guarantee HA without the app developers having to build additional code to ensure resiliency. Such a guarantee can apply to all apps that run with that automation. Thus, redundant work is minimized.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 collection of automation that enforce such contracts and that work well together is also known as a platform. A platform provides a means to follow processes that remain consistent regardless of the app, environment (on-premise or public cloud), context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or ops) or team that is using it. </a:t>
            </a:r>
            <a:r>
              <a:rPr lang="en-US" sz="1200" b="1" kern="1200" baseline="0" dirty="0" smtClean="0">
                <a:solidFill>
                  <a:schemeClr val="tx1"/>
                </a:solidFill>
                <a:effectLst/>
                <a:latin typeface="+mn-lt"/>
                <a:ea typeface="+mn-ea"/>
                <a:cs typeface="+mn-cs"/>
              </a:rPr>
              <a:t>A platform ensures not just automation and speed, but also consistency, flexibility, safety and reliability</a:t>
            </a:r>
            <a:r>
              <a:rPr lang="en-US" sz="1200" kern="1200" baseline="0" dirty="0" smtClean="0">
                <a:solidFill>
                  <a:schemeClr val="tx1"/>
                </a:solidFill>
                <a:effectLst/>
                <a:latin typeface="+mn-lt"/>
                <a:ea typeface="+mn-ea"/>
                <a:cs typeface="+mn-cs"/>
              </a:rPr>
              <a:t>. And, in the new </a:t>
            </a:r>
            <a:r>
              <a:rPr lang="en-US" sz="1200" kern="1200" baseline="0" dirty="0" err="1" smtClean="0">
                <a:solidFill>
                  <a:schemeClr val="tx1"/>
                </a:solidFill>
                <a:effectLst/>
                <a:latin typeface="+mn-lt"/>
                <a:ea typeface="+mn-ea"/>
                <a:cs typeface="+mn-cs"/>
              </a:rPr>
              <a:t>DevOps</a:t>
            </a:r>
            <a:r>
              <a:rPr lang="en-US" sz="1200" kern="1200" baseline="0" dirty="0" smtClean="0">
                <a:solidFill>
                  <a:schemeClr val="tx1"/>
                </a:solidFill>
                <a:effectLst/>
                <a:latin typeface="+mn-lt"/>
                <a:ea typeface="+mn-ea"/>
                <a:cs typeface="+mn-cs"/>
              </a:rPr>
              <a:t> world we live in, it should not only provide streamlined support for shared processes (e.g. environment provisioning, configuring and deployment) and fluid collaboration between developers and operators, but also support the specific needs of the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/Ops that support their independent missions.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Platforms provide various benefits: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Consistent Contracts</a:t>
            </a:r>
            <a:r>
              <a:rPr lang="en-US" sz="1200" kern="1200" baseline="0" dirty="0" smtClean="0">
                <a:solidFill>
                  <a:schemeClr val="tx1"/>
                </a:solidFill>
                <a:effectLst/>
                <a:latin typeface="+mn-lt"/>
                <a:ea typeface="+mn-ea"/>
                <a:cs typeface="+mn-cs"/>
              </a:rPr>
              <a:t>: They enforce the contracts for all workloads, thereby creating not only cognitive simplicity for developers and IT operations personnel, but also consistency that leads to smooth development and delivery, and (therefore) speed to market.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The platform controls the different workflows that are required to deliver running software, and thus can control the </a:t>
            </a:r>
            <a:r>
              <a:rPr lang="en-US" sz="1200" b="1" kern="1200" baseline="0" dirty="0" smtClean="0">
                <a:solidFill>
                  <a:schemeClr val="tx1"/>
                </a:solidFill>
                <a:effectLst/>
                <a:latin typeface="+mn-lt"/>
                <a:ea typeface="+mn-ea"/>
                <a:cs typeface="+mn-cs"/>
              </a:rPr>
              <a:t>full automation and integration </a:t>
            </a:r>
            <a:r>
              <a:rPr lang="en-US" sz="1200" kern="1200" baseline="0" dirty="0" smtClean="0">
                <a:solidFill>
                  <a:schemeClr val="tx1"/>
                </a:solidFill>
                <a:effectLst/>
                <a:latin typeface="+mn-lt"/>
                <a:ea typeface="+mn-ea"/>
                <a:cs typeface="+mn-cs"/>
              </a:rPr>
              <a:t>thereof, thereby avoiding snowflake automation that may consist of an ad hoc combination of 3</a:t>
            </a:r>
            <a:r>
              <a:rPr lang="en-US" sz="1200" kern="1200" baseline="30000" dirty="0" smtClean="0">
                <a:solidFill>
                  <a:schemeClr val="tx1"/>
                </a:solidFill>
                <a:effectLst/>
                <a:latin typeface="+mn-lt"/>
                <a:ea typeface="+mn-ea"/>
                <a:cs typeface="+mn-cs"/>
              </a:rPr>
              <a:t>rd</a:t>
            </a:r>
            <a:r>
              <a:rPr lang="en-US" sz="1200" kern="1200" baseline="0" dirty="0" smtClean="0">
                <a:solidFill>
                  <a:schemeClr val="tx1"/>
                </a:solidFill>
                <a:effectLst/>
                <a:latin typeface="+mn-lt"/>
                <a:ea typeface="+mn-ea"/>
                <a:cs typeface="+mn-cs"/>
              </a:rPr>
              <a:t> party tools, in-house scripts, and some manual workflow.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The platform can create abstractions (“</a:t>
            </a:r>
            <a:r>
              <a:rPr lang="en-US" sz="1200" b="1" kern="1200" baseline="0" dirty="0" smtClean="0">
                <a:solidFill>
                  <a:schemeClr val="tx1"/>
                </a:solidFill>
                <a:effectLst/>
                <a:latin typeface="+mn-lt"/>
                <a:ea typeface="+mn-ea"/>
                <a:cs typeface="+mn-cs"/>
              </a:rPr>
              <a:t>constructs</a:t>
            </a:r>
            <a:r>
              <a:rPr lang="en-US" sz="1200" kern="1200" baseline="0" dirty="0" smtClean="0">
                <a:solidFill>
                  <a:schemeClr val="tx1"/>
                </a:solidFill>
                <a:effectLst/>
                <a:latin typeface="+mn-lt"/>
                <a:ea typeface="+mn-ea"/>
                <a:cs typeface="+mn-cs"/>
              </a:rPr>
              <a:t>”) that are natural for developers and IT operators (e.g. application instance) and then consistently deliver those constructs using underlying infrastructure primitives, e.g. containers. This insulates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/ops from low level details that can vary between different environments and be very time consuming to understand and manage, but not add significant value.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When developers build against contracts, a platform provides an abstraction layer through its contracts that supports </a:t>
            </a:r>
            <a:r>
              <a:rPr lang="en-US" sz="1200" b="1" kern="1200" baseline="0" dirty="0" smtClean="0">
                <a:solidFill>
                  <a:schemeClr val="tx1"/>
                </a:solidFill>
                <a:effectLst/>
                <a:latin typeface="+mn-lt"/>
                <a:ea typeface="+mn-ea"/>
                <a:cs typeface="+mn-cs"/>
              </a:rPr>
              <a:t>portability</a:t>
            </a:r>
            <a:r>
              <a:rPr lang="en-US" sz="1200" kern="1200" baseline="0" dirty="0" smtClean="0">
                <a:solidFill>
                  <a:schemeClr val="tx1"/>
                </a:solidFill>
                <a:effectLst/>
                <a:latin typeface="+mn-lt"/>
                <a:ea typeface="+mn-ea"/>
                <a:cs typeface="+mn-cs"/>
              </a:rPr>
              <a:t> by allowing apps to run in various contexts as long as the underlying platform runs in that environment. The JVM is a simple example (runs on PC, mac, </a:t>
            </a:r>
            <a:r>
              <a:rPr lang="en-US" sz="1200" kern="1200" baseline="0" dirty="0" err="1" smtClean="0">
                <a:solidFill>
                  <a:schemeClr val="tx1"/>
                </a:solidFill>
                <a:effectLst/>
                <a:latin typeface="+mn-lt"/>
                <a:ea typeface="+mn-ea"/>
                <a:cs typeface="+mn-cs"/>
              </a:rPr>
              <a:t>linux</a:t>
            </a:r>
            <a:r>
              <a:rPr lang="en-US" sz="1200" kern="1200" baseline="0" dirty="0" smtClean="0">
                <a:solidFill>
                  <a:schemeClr val="tx1"/>
                </a:solidFill>
                <a:effectLst/>
                <a:latin typeface="+mn-lt"/>
                <a:ea typeface="+mn-ea"/>
                <a:cs typeface="+mn-cs"/>
              </a:rPr>
              <a:t>, Android, etc. with little variation in application behavior). PCF is another example as it lets the same application run unchanged in different clouds.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As mentioned above, platforms enforce contracts. Thus, they hide many of the underlying infrastructure details and provide mechanisms to hide infrastructure failure such that the application can operate on the assumption of a stable compute layer. Although this is not actually the case, the abstraction is a powerful one as it allows </a:t>
            </a:r>
            <a:r>
              <a:rPr lang="en-US" sz="1200" b="1" kern="1200" baseline="0" dirty="0" smtClean="0">
                <a:solidFill>
                  <a:schemeClr val="tx1"/>
                </a:solidFill>
                <a:effectLst/>
                <a:latin typeface="+mn-lt"/>
                <a:ea typeface="+mn-ea"/>
                <a:cs typeface="+mn-cs"/>
              </a:rPr>
              <a:t>separation of concerns </a:t>
            </a:r>
            <a:r>
              <a:rPr lang="en-US" sz="1200" kern="1200" baseline="0" dirty="0" smtClean="0">
                <a:solidFill>
                  <a:schemeClr val="tx1"/>
                </a:solidFill>
                <a:effectLst/>
                <a:latin typeface="+mn-lt"/>
                <a:ea typeface="+mn-ea"/>
                <a:cs typeface="+mn-cs"/>
              </a:rPr>
              <a:t>– the app focuses on business logic, while the platform focuses on horizontal, cross cutting concerns such as high availability (HA).  This simplifies the app building process and code, avoiding unnecessary overhead, thereby enhancing speed to market.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platform lets you eliminate</a:t>
            </a:r>
            <a:r>
              <a:rPr lang="en-US" sz="1200" kern="1200" baseline="0" dirty="0" smtClean="0">
                <a:solidFill>
                  <a:schemeClr val="tx1"/>
                </a:solidFill>
                <a:effectLst/>
                <a:latin typeface="+mn-lt"/>
                <a:ea typeface="+mn-ea"/>
                <a:cs typeface="+mn-cs"/>
              </a:rPr>
              <a:t> distraction and overhead, and focus on the value added activities for the business. </a:t>
            </a:r>
            <a:r>
              <a:rPr lang="en-US" sz="1200" kern="1200" dirty="0" smtClean="0">
                <a:solidFill>
                  <a:schemeClr val="tx1"/>
                </a:solidFill>
                <a:effectLst/>
                <a:latin typeface="+mn-lt"/>
                <a:ea typeface="+mn-ea"/>
                <a:cs typeface="+mn-cs"/>
              </a:rPr>
              <a:t>Platforms are developed to introduce</a:t>
            </a:r>
            <a:r>
              <a:rPr lang="en-US" sz="1200" kern="1200" baseline="0" dirty="0" smtClean="0">
                <a:solidFill>
                  <a:schemeClr val="tx1"/>
                </a:solidFill>
                <a:effectLst/>
                <a:latin typeface="+mn-lt"/>
                <a:ea typeface="+mn-ea"/>
                <a:cs typeface="+mn-cs"/>
              </a:rPr>
              <a:t> structured automation</a:t>
            </a:r>
            <a:r>
              <a:rPr lang="en-US" sz="1200" kern="1200" dirty="0" smtClean="0">
                <a:solidFill>
                  <a:schemeClr val="tx1"/>
                </a:solidFill>
                <a:effectLst/>
                <a:latin typeface="+mn-lt"/>
                <a:ea typeface="+mn-ea"/>
                <a:cs typeface="+mn-cs"/>
              </a:rPr>
              <a:t> and make software practices easier,</a:t>
            </a:r>
            <a:r>
              <a:rPr lang="en-US" sz="1200" kern="1200" baseline="0" dirty="0" smtClean="0">
                <a:solidFill>
                  <a:schemeClr val="tx1"/>
                </a:solidFill>
                <a:effectLst/>
                <a:latin typeface="+mn-lt"/>
                <a:ea typeface="+mn-ea"/>
                <a:cs typeface="+mn-cs"/>
              </a:rPr>
              <a:t> faster, safer. Let’s see how the PCF platform can help you deliver software faster.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Add description of why script based automation is inflexible, error-prone, manual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Add description of why Platform is consistent, safe,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TODO – Add new notes for new content on slide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26</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u="none" kern="1200" dirty="0" smtClean="0">
                <a:solidFill>
                  <a:schemeClr val="tx1"/>
                </a:solidFill>
                <a:effectLst/>
                <a:latin typeface="+mn-lt"/>
                <a:ea typeface="+mn-ea"/>
                <a:cs typeface="+mn-cs"/>
              </a:rPr>
              <a:t>PCF – ESSENTIAL</a:t>
            </a:r>
            <a:r>
              <a:rPr lang="en-US" sz="1200" b="1" u="none" kern="1200" baseline="0" dirty="0" smtClean="0">
                <a:solidFill>
                  <a:schemeClr val="tx1"/>
                </a:solidFill>
                <a:effectLst/>
                <a:latin typeface="+mn-lt"/>
                <a:ea typeface="+mn-ea"/>
                <a:cs typeface="+mn-cs"/>
              </a:rPr>
              <a:t> PLATFORM CONSTRUCTS</a:t>
            </a:r>
            <a:endParaRPr lang="en-US" sz="1200" b="1" u="none"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key to rapid delivery</a:t>
            </a:r>
            <a:r>
              <a:rPr lang="en-US" sz="1200" kern="1200" baseline="0" dirty="0" smtClean="0">
                <a:solidFill>
                  <a:schemeClr val="tx1"/>
                </a:solidFill>
                <a:effectLst/>
                <a:latin typeface="+mn-lt"/>
                <a:ea typeface="+mn-ea"/>
                <a:cs typeface="+mn-cs"/>
              </a:rPr>
              <a:t> is efficient capacity provisioning, configuration and rapid, reliable code deployment. Today, enterprise developers spend significant time working on aspects of this workflow that could be better spent developing software. PCF can streamline the various IT workflows that are required to drive capacity provisioning/configuration and code deployment. It relies on core platform constructs to accomplish this. First let’s understand the problem better and then understand the constructs that help us.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Slowdown</a:t>
            </a:r>
            <a:r>
              <a:rPr lang="en-US" sz="1200" b="1" u="sng" kern="1200" baseline="0" dirty="0" smtClean="0">
                <a:solidFill>
                  <a:schemeClr val="tx1"/>
                </a:solidFill>
                <a:effectLst/>
                <a:latin typeface="+mn-lt"/>
                <a:ea typeface="+mn-ea"/>
                <a:cs typeface="+mn-cs"/>
              </a:rPr>
              <a:t> Due to </a:t>
            </a:r>
            <a:r>
              <a:rPr lang="en-US" sz="1200" b="1" u="sng" kern="1200" dirty="0" smtClean="0">
                <a:solidFill>
                  <a:schemeClr val="tx1"/>
                </a:solidFill>
                <a:effectLst/>
                <a:latin typeface="+mn-lt"/>
                <a:ea typeface="+mn-ea"/>
                <a:cs typeface="+mn-cs"/>
              </a:rPr>
              <a:t>IT</a:t>
            </a:r>
            <a:r>
              <a:rPr lang="en-US" sz="1200" b="1" u="sng" kern="1200" baseline="0" dirty="0" smtClean="0">
                <a:solidFill>
                  <a:schemeClr val="tx1"/>
                </a:solidFill>
                <a:effectLst/>
                <a:latin typeface="+mn-lt"/>
                <a:ea typeface="+mn-ea"/>
                <a:cs typeface="+mn-cs"/>
              </a:rPr>
              <a:t> Ticketing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a:t>
            </a:r>
            <a:r>
              <a:rPr lang="en-US" sz="1200" kern="1200" baseline="0" dirty="0" smtClean="0">
                <a:solidFill>
                  <a:schemeClr val="tx1"/>
                </a:solidFill>
                <a:effectLst/>
                <a:latin typeface="+mn-lt"/>
                <a:ea typeface="+mn-ea"/>
                <a:cs typeface="+mn-cs"/>
              </a:rPr>
              <a:t> of the primary hurdles that many developers face is waiting to obtain capacity/infrastructure that they can use for development and testing because they do not have direct access to the infrastructure (which is administered by IT). Once </a:t>
            </a:r>
            <a:r>
              <a:rPr lang="en-US" sz="1200" kern="1200" baseline="0" dirty="0" err="1" smtClean="0">
                <a:solidFill>
                  <a:schemeClr val="tx1"/>
                </a:solidFill>
                <a:effectLst/>
                <a:latin typeface="+mn-lt"/>
                <a:ea typeface="+mn-ea"/>
                <a:cs typeface="+mn-cs"/>
              </a:rPr>
              <a:t>devs</a:t>
            </a:r>
            <a:r>
              <a:rPr lang="en-US" sz="1200" kern="1200" baseline="0" dirty="0" smtClean="0">
                <a:solidFill>
                  <a:schemeClr val="tx1"/>
                </a:solidFill>
                <a:effectLst/>
                <a:latin typeface="+mn-lt"/>
                <a:ea typeface="+mn-ea"/>
                <a:cs typeface="+mn-cs"/>
              </a:rPr>
              <a:t> get access, they may still not have rights to modify it for all new requirements/changes that come up during development iterations (e.g. Installing a new service, or scaling the app or DB to do performance tests for new functionality). Thus developers are forced to use an IT ticketing system for each change they want to make, which is a source of considerable delay. This generates slowdowns and discourages continuous delivery and rapid experimentation necessary for innovation.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Provisioning/configuration/deployment is hard enough to do with virtual machine infrastructure. However, in the world of containers, this provisioning, configuring, managing, patching, activity becomes more granular and complex. Further, without quota management and proper shared access control for VMs, dedicated machines still need to be given to developers and teams, since it is hard to share the machine to run containers from different teams and still avoid noisy neighbors. In this case, the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team is tasked with the overhead of policing their capacity between team members. However, with shared VMs managed by the IT operations team for multiple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teams, resource contention and guaranteeing service levels (e.g. you always are </a:t>
            </a:r>
            <a:r>
              <a:rPr lang="en-US" sz="1200" kern="1200" baseline="0" dirty="0" err="1" smtClean="0">
                <a:solidFill>
                  <a:schemeClr val="tx1"/>
                </a:solidFill>
                <a:effectLst/>
                <a:latin typeface="+mn-lt"/>
                <a:ea typeface="+mn-ea"/>
                <a:cs typeface="+mn-cs"/>
              </a:rPr>
              <a:t>guranteed</a:t>
            </a:r>
            <a:r>
              <a:rPr lang="en-US" sz="1200" kern="1200" baseline="0" dirty="0" smtClean="0">
                <a:solidFill>
                  <a:schemeClr val="tx1"/>
                </a:solidFill>
                <a:effectLst/>
                <a:latin typeface="+mn-lt"/>
                <a:ea typeface="+mn-ea"/>
                <a:cs typeface="+mn-cs"/>
              </a:rPr>
              <a:t> X amount of CPU or Y amount of memory) become hard. Thus, even in the container world, the ticketing way of doing things creates (even more) operating overhead since you cannot share capacity in a fluid and fair manner without significantly more manual effort to manage even more granular artifacts.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In both cases, IT based ticketing approaches are neither scalable nor fast. If you want to move fast you need to be able to provision, configure, use and dispose environments on demand – dynamically, fluidly and in an automated manner. This is critical in order to let </a:t>
            </a:r>
            <a:r>
              <a:rPr lang="en-US" sz="1200" kern="1200" baseline="0" dirty="0" err="1" smtClean="0">
                <a:solidFill>
                  <a:schemeClr val="tx1"/>
                </a:solidFill>
                <a:effectLst/>
                <a:latin typeface="+mn-lt"/>
                <a:ea typeface="+mn-ea"/>
                <a:cs typeface="+mn-cs"/>
              </a:rPr>
              <a:t>devs</a:t>
            </a:r>
            <a:r>
              <a:rPr lang="en-US" sz="1200" kern="1200" baseline="0" dirty="0" smtClean="0">
                <a:solidFill>
                  <a:schemeClr val="tx1"/>
                </a:solidFill>
                <a:effectLst/>
                <a:latin typeface="+mn-lt"/>
                <a:ea typeface="+mn-ea"/>
                <a:cs typeface="+mn-cs"/>
              </a:rPr>
              <a:t> work on new ideas quickly, for Test Driven Development (TDD) and to also structure the CD process to work with multiple environments (e.g.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qa</a:t>
            </a:r>
            <a:r>
              <a:rPr lang="en-US" sz="1200" kern="1200" baseline="0" dirty="0" smtClean="0">
                <a:solidFill>
                  <a:schemeClr val="tx1"/>
                </a:solidFill>
                <a:effectLst/>
                <a:latin typeface="+mn-lt"/>
                <a:ea typeface="+mn-ea"/>
                <a:cs typeface="+mn-cs"/>
              </a:rPr>
              <a:t>, prod). Thus, </a:t>
            </a:r>
            <a:r>
              <a:rPr lang="en-US" sz="1200" b="1" kern="1200" baseline="0" dirty="0" smtClean="0">
                <a:solidFill>
                  <a:schemeClr val="tx1"/>
                </a:solidFill>
                <a:effectLst/>
                <a:latin typeface="+mn-lt"/>
                <a:ea typeface="+mn-ea"/>
                <a:cs typeface="+mn-cs"/>
              </a:rPr>
              <a:t>self-service provisioning and automated configuration and deployment is a huge accelerator</a:t>
            </a:r>
            <a:r>
              <a:rPr lang="en-US" sz="1200" kern="1200" baseline="0" dirty="0" smtClean="0">
                <a:solidFill>
                  <a:schemeClr val="tx1"/>
                </a:solidFill>
                <a:effectLst/>
                <a:latin typeface="+mn-lt"/>
                <a:ea typeface="+mn-ea"/>
                <a:cs typeface="+mn-cs"/>
              </a:rPr>
              <a:t> and removes a significant pain point for your developers, and enables them to build and test new ideas quickly.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Essential Elements of Cloud Provisioning &amp; Deployment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There are several elements of efficient capacity provisioning and software deployment in an enterprise cloud context: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Multi-tenant Capacity Sharing Model &amp; Quota Management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Users, Roles and Access Methods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Deployment Automation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Provisioning and Deployment with PCF</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With PCF, developers can be assigned appropriate roles/privileges in order to be able to self-provision/configure/deploy on demand, through automated means. PCF provides the following constructs to address the 3 elements above: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Multi-tenant Capacity Sharing Model &amp; Quota Management – Orgs &amp; Spaces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0" u="sng" kern="1200" baseline="0" dirty="0" smtClean="0">
                <a:solidFill>
                  <a:schemeClr val="tx1"/>
                </a:solidFill>
                <a:effectLst/>
                <a:latin typeface="+mn-lt"/>
                <a:ea typeface="+mn-ea"/>
                <a:cs typeface="+mn-cs"/>
              </a:rPr>
              <a:t>Orgs</a:t>
            </a:r>
            <a:r>
              <a:rPr lang="en-US" sz="1200" kern="1200" baseline="0" dirty="0" smtClean="0">
                <a:solidFill>
                  <a:schemeClr val="tx1"/>
                </a:solidFill>
                <a:effectLst/>
                <a:latin typeface="+mn-lt"/>
                <a:ea typeface="+mn-ea"/>
                <a:cs typeface="+mn-cs"/>
              </a:rPr>
              <a:t>: An org is a resource pool that can be quota managed and shared across multiple collaborators. It consists of multiple </a:t>
            </a:r>
            <a:r>
              <a:rPr lang="en-US" sz="1200" b="1" kern="1200" baseline="0" dirty="0" smtClean="0">
                <a:solidFill>
                  <a:schemeClr val="tx1"/>
                </a:solidFill>
                <a:effectLst/>
                <a:latin typeface="+mn-lt"/>
                <a:ea typeface="+mn-ea"/>
                <a:cs typeface="+mn-cs"/>
              </a:rPr>
              <a:t>spaces</a:t>
            </a:r>
            <a:r>
              <a:rPr lang="en-US" sz="1200" kern="1200" baseline="0" dirty="0" smtClean="0">
                <a:solidFill>
                  <a:schemeClr val="tx1"/>
                </a:solidFill>
                <a:effectLst/>
                <a:latin typeface="+mn-lt"/>
                <a:ea typeface="+mn-ea"/>
                <a:cs typeface="+mn-cs"/>
              </a:rPr>
              <a:t>.  All users in the org share the assigned resource quotas and service marketplace. For example, a line of business may have a corresponding Org for all development activities under it. Or, it might have an org for each application corresponding to the business. There is no set use of org. It is an arbitrary organizational mechanism that can be used as needed.</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0" u="sng" kern="1200" baseline="0" dirty="0" smtClean="0">
                <a:solidFill>
                  <a:schemeClr val="tx1"/>
                </a:solidFill>
                <a:effectLst/>
                <a:latin typeface="+mn-lt"/>
                <a:ea typeface="+mn-ea"/>
                <a:cs typeface="+mn-cs"/>
              </a:rPr>
              <a:t>Spaces</a:t>
            </a:r>
            <a:r>
              <a:rPr lang="en-US" sz="1200" kern="1200" baseline="0" dirty="0" smtClean="0">
                <a:solidFill>
                  <a:schemeClr val="tx1"/>
                </a:solidFill>
                <a:effectLst/>
                <a:latin typeface="+mn-lt"/>
                <a:ea typeface="+mn-ea"/>
                <a:cs typeface="+mn-cs"/>
              </a:rPr>
              <a:t>: A space corresponds to a shared location for deploying applications. Every application and service is scoped to a particular space. As with orgs, spaces are an arbitrary organizational mechanism that can apply to a single developer sandbox, or a shared team space (e.g. QA).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Users, Roles and Access Methods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PCF has built in user management (via UAA) and can also integrate with enterprise LDAP providers to define user roles and permissions. Each user can have various roles that correspond to different permissions. He or she can have different roles in different orgs/spaces. Some of the roles include: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Manager: Can grant other user permissions, define quotas, create spaces, etc.</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Auditor: Can view assignments for permissions, quotas, etc., but not change them</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Developer: Can use the space to deploy applications, bind services, scale the application, etc.</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Users can access the platform via several access methods: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CLI: Users can use the CLI to directly work with the platform or use CLI commands in scripts that are part of the CD pipeline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UI: Users can access most of the CLI functionality for provisioning and configuration via a UI dashboard (</a:t>
            </a:r>
            <a:r>
              <a:rPr lang="en-US" sz="1200" kern="1200" baseline="0" dirty="0" err="1" smtClean="0">
                <a:solidFill>
                  <a:schemeClr val="tx1"/>
                </a:solidFill>
                <a:effectLst/>
                <a:latin typeface="+mn-lt"/>
                <a:ea typeface="+mn-ea"/>
                <a:cs typeface="+mn-cs"/>
              </a:rPr>
              <a:t>AppsManager</a:t>
            </a:r>
            <a:r>
              <a:rPr lang="en-US" sz="1200" kern="1200" baseline="0" dirty="0" smtClean="0">
                <a:solidFill>
                  <a:schemeClr val="tx1"/>
                </a:solidFill>
                <a:effectLst/>
                <a:latin typeface="+mn-lt"/>
                <a:ea typeface="+mn-ea"/>
                <a:cs typeface="+mn-cs"/>
              </a:rPr>
              <a: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REST: Advanced users can build new tools using the platform REST APIs.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0" u="none" kern="1200" baseline="0" dirty="0" smtClean="0">
                <a:solidFill>
                  <a:schemeClr val="tx1"/>
                </a:solidFill>
                <a:effectLst/>
                <a:latin typeface="+mn-lt"/>
                <a:ea typeface="+mn-ea"/>
                <a:cs typeface="+mn-cs"/>
              </a:rPr>
              <a:t>Deployment Automation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Automation consists of orchestrating these constructs to create a streamlined provisioning and deployment experience for developers and IT ops teams. With PCF, this is commonly accomplished via the CF Push command.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CF Push: CLI command to stage, package and deploy a software artifact (e.g. war file) to one or more containers based on developer permissions for the org/space. This invokes the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implicitly.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Central to CF Push is the notion of a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We discuss CF Push and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on the next slide.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Other related commands that eliminate common related IT workflows include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CF Bind/Unbind: Bind/unbind a service to an application instance. The platform automatically makes service endpoint and connection information available to all application instances of the running application via the environment.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CF Scale: Declaratively scale the number of application instances currently running, either up or down.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Check if feature description above is accurate. For example, can a user have multiple roles in a space?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Do we support chargeback?</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Mention Private service brokers here?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Is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Droplet the right name?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Also, is it appropriate to call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Droplet the unit of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since some of the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is based service bindings.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27</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DEPLOYMENT</a:t>
            </a:r>
            <a:r>
              <a:rPr lang="en-US" sz="1200" b="1" kern="1200" baseline="0" dirty="0" smtClean="0">
                <a:solidFill>
                  <a:schemeClr val="tx1"/>
                </a:solidFill>
                <a:effectLst/>
                <a:latin typeface="+mn-lt"/>
                <a:ea typeface="+mn-ea"/>
                <a:cs typeface="+mn-cs"/>
              </a:rPr>
              <a:t> &amp; </a:t>
            </a:r>
            <a:r>
              <a:rPr lang="en-US" sz="1200" b="1" kern="1200" dirty="0" smtClean="0">
                <a:solidFill>
                  <a:schemeClr val="tx1"/>
                </a:solidFill>
                <a:effectLst/>
                <a:latin typeface="+mn-lt"/>
                <a:ea typeface="+mn-ea"/>
                <a:cs typeface="+mn-cs"/>
              </a:rPr>
              <a:t>BUILDPACKS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Deployment on</a:t>
            </a:r>
            <a:r>
              <a:rPr lang="en-US" sz="1200" kern="1200" baseline="0" dirty="0" smtClean="0">
                <a:solidFill>
                  <a:schemeClr val="tx1"/>
                </a:solidFill>
                <a:effectLst/>
                <a:latin typeface="+mn-lt"/>
                <a:ea typeface="+mn-ea"/>
                <a:cs typeface="+mn-cs"/>
              </a:rPr>
              <a:t> Cloud Foundry is automated and is invoked via the CF Push command. CF Push implicitly detects and invokes the right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to use based on the input and various rules (see below). Alternatively, you may explicitly specify a particular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to use when invoking </a:t>
            </a:r>
            <a:r>
              <a:rPr lang="en-US" sz="1200" kern="1200" baseline="0" dirty="0" err="1" smtClean="0">
                <a:solidFill>
                  <a:schemeClr val="tx1"/>
                </a:solidFill>
                <a:effectLst/>
                <a:latin typeface="+mn-lt"/>
                <a:ea typeface="+mn-ea"/>
                <a:cs typeface="+mn-cs"/>
              </a:rPr>
              <a:t>cf</a:t>
            </a:r>
            <a:r>
              <a:rPr lang="en-US" sz="1200" kern="1200" baseline="0" dirty="0" smtClean="0">
                <a:solidFill>
                  <a:schemeClr val="tx1"/>
                </a:solidFill>
                <a:effectLst/>
                <a:latin typeface="+mn-lt"/>
                <a:ea typeface="+mn-ea"/>
                <a:cs typeface="+mn-cs"/>
              </a:rPr>
              <a:t> push. The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is central to the deployment process, so let’s understand it before looking at the full scope of CF Push.</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What is a </a:t>
            </a:r>
            <a:r>
              <a:rPr lang="en-US" sz="1200" b="1" u="sng" kern="1200" dirty="0" err="1" smtClean="0">
                <a:solidFill>
                  <a:schemeClr val="tx1"/>
                </a:solidFill>
                <a:effectLst/>
                <a:latin typeface="+mn-lt"/>
                <a:ea typeface="+mn-ea"/>
                <a:cs typeface="+mn-cs"/>
              </a:rPr>
              <a:t>Buildpack</a:t>
            </a:r>
            <a:endParaRPr lang="en-US" sz="1200" u="sng"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transforms code artifacts (or container images) into Cloud Foundry deployable artifacts. A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stages and packages your code artifacts along with dynamically installed and configured runtime dependencies into a deployable container image.  Different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are available for different languages/frameworks/runtimes/containers.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There are various types of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System </a:t>
            </a:r>
            <a:r>
              <a:rPr lang="en-US" sz="1200" b="1" kern="1200" baseline="0" dirty="0" err="1" smtClean="0">
                <a:solidFill>
                  <a:schemeClr val="tx1"/>
                </a:solidFill>
                <a:effectLst/>
                <a:latin typeface="+mn-lt"/>
                <a:ea typeface="+mn-ea"/>
                <a:cs typeface="+mn-cs"/>
              </a:rPr>
              <a:t>Buiidpacks</a:t>
            </a:r>
            <a:r>
              <a:rPr lang="en-US" sz="1200" kern="1200" baseline="0" dirty="0" smtClean="0">
                <a:solidFill>
                  <a:schemeClr val="tx1"/>
                </a:solidFill>
                <a:effectLst/>
                <a:latin typeface="+mn-lt"/>
                <a:ea typeface="+mn-ea"/>
                <a:cs typeface="+mn-cs"/>
              </a:rPr>
              <a:t> for Pivotal Cloud Foundry include Java, ruby, node, go, </a:t>
            </a:r>
            <a:r>
              <a:rPr lang="en-US" sz="1200" kern="1200" baseline="0" dirty="0" err="1" smtClean="0">
                <a:solidFill>
                  <a:schemeClr val="tx1"/>
                </a:solidFill>
                <a:effectLst/>
                <a:latin typeface="+mn-lt"/>
                <a:ea typeface="+mn-ea"/>
                <a:cs typeface="+mn-cs"/>
              </a:rPr>
              <a:t>php</a:t>
            </a:r>
            <a:r>
              <a:rPr lang="en-US" sz="1200" kern="1200" baseline="0" dirty="0" smtClean="0">
                <a:solidFill>
                  <a:schemeClr val="tx1"/>
                </a:solidFill>
                <a:effectLst/>
                <a:latin typeface="+mn-lt"/>
                <a:ea typeface="+mn-ea"/>
                <a:cs typeface="+mn-cs"/>
              </a:rPr>
              <a:t>, and python. They are included with the platform. The IT Operations team can configure/define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once for all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teams (</a:t>
            </a:r>
            <a:r>
              <a:rPr lang="en-US" sz="1200" kern="1200" baseline="0" dirty="0" err="1" smtClean="0">
                <a:solidFill>
                  <a:schemeClr val="tx1"/>
                </a:solidFill>
                <a:effectLst/>
                <a:latin typeface="+mn-lt"/>
                <a:ea typeface="+mn-ea"/>
                <a:cs typeface="+mn-cs"/>
              </a:rPr>
              <a:t>i.e</a:t>
            </a:r>
            <a:r>
              <a:rPr lang="en-US" sz="1200" kern="1200" baseline="0" dirty="0" smtClean="0">
                <a:solidFill>
                  <a:schemeClr val="tx1"/>
                </a:solidFill>
                <a:effectLst/>
                <a:latin typeface="+mn-lt"/>
                <a:ea typeface="+mn-ea"/>
                <a:cs typeface="+mn-cs"/>
              </a:rPr>
              <a:t> standardize), which then get used by default when invoking CF Push. This Is a good way to enforce organizational standards.</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The java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applies to multiple </a:t>
            </a:r>
            <a:r>
              <a:rPr lang="en-US" sz="1200" kern="1200" baseline="0" dirty="0" err="1" smtClean="0">
                <a:solidFill>
                  <a:schemeClr val="tx1"/>
                </a:solidFill>
                <a:effectLst/>
                <a:latin typeface="+mn-lt"/>
                <a:ea typeface="+mn-ea"/>
                <a:cs typeface="+mn-cs"/>
              </a:rPr>
              <a:t>jvm</a:t>
            </a:r>
            <a:r>
              <a:rPr lang="en-US" sz="1200" kern="1200" baseline="0" dirty="0" smtClean="0">
                <a:solidFill>
                  <a:schemeClr val="tx1"/>
                </a:solidFill>
                <a:effectLst/>
                <a:latin typeface="+mn-lt"/>
                <a:ea typeface="+mn-ea"/>
                <a:cs typeface="+mn-cs"/>
              </a:rPr>
              <a:t> languages (e.g. Groovy) and frameworks (e.g. Spring).</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The current java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also provides default support for various JREs, java containers and configured framework components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jdbc</a:t>
            </a:r>
            <a:r>
              <a:rPr lang="en-US" sz="1200" kern="1200" baseline="0" dirty="0" smtClean="0">
                <a:solidFill>
                  <a:schemeClr val="tx1"/>
                </a:solidFill>
                <a:effectLst/>
                <a:latin typeface="+mn-lt"/>
                <a:ea typeface="+mn-ea"/>
                <a:cs typeface="+mn-cs"/>
              </a:rPr>
              <a:t> connector, app, </a:t>
            </a:r>
            <a:r>
              <a:rPr lang="en-US" sz="1200" kern="1200" baseline="0" dirty="0" err="1" smtClean="0">
                <a:solidFill>
                  <a:schemeClr val="tx1"/>
                </a:solidFill>
                <a:effectLst/>
                <a:latin typeface="+mn-lt"/>
                <a:ea typeface="+mn-ea"/>
                <a:cs typeface="+mn-cs"/>
              </a:rPr>
              <a:t>AppDynamics</a:t>
            </a:r>
            <a:r>
              <a:rPr lang="en-US" sz="1200" kern="1200" baseline="0" dirty="0" smtClean="0">
                <a:solidFill>
                  <a:schemeClr val="tx1"/>
                </a:solidFill>
                <a:effectLst/>
                <a:latin typeface="+mn-lt"/>
                <a:ea typeface="+mn-ea"/>
                <a:cs typeface="+mn-cs"/>
              </a:rPr>
              <a:t> performance monitoring agent, etc.)</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Community </a:t>
            </a:r>
            <a:r>
              <a:rPr lang="en-US" sz="1200" b="1" kern="1200" baseline="0" dirty="0" err="1" smtClean="0">
                <a:solidFill>
                  <a:schemeClr val="tx1"/>
                </a:solidFill>
                <a:effectLst/>
                <a:latin typeface="+mn-lt"/>
                <a:ea typeface="+mn-ea"/>
                <a:cs typeface="+mn-cs"/>
              </a:rPr>
              <a:t>Buildpacks</a:t>
            </a:r>
            <a:r>
              <a:rPr lang="en-US" sz="1200" b="1"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are also available. Customers can use these open source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directly or customize  them (e.g. provide custom components or configuration) by forking from an existing community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and periodically merging upstream changes. Forks can also be used to create entirely new Custom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to support new languages/runtimes.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Partner </a:t>
            </a:r>
            <a:r>
              <a:rPr lang="en-US" sz="1200" b="1"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 Various partners have worked with Pivotal to build, support and promote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that enable deploying applications developed with their runtimes to Pivotal Cloud Foundry. Currently that list includes </a:t>
            </a:r>
            <a:r>
              <a:rPr lang="en-US" sz="1200" kern="1200" baseline="0" dirty="0" err="1" smtClean="0">
                <a:solidFill>
                  <a:schemeClr val="tx1"/>
                </a:solidFill>
                <a:effectLst/>
                <a:latin typeface="+mn-lt"/>
                <a:ea typeface="+mn-ea"/>
                <a:cs typeface="+mn-cs"/>
              </a:rPr>
              <a:t>Mendix</a:t>
            </a:r>
            <a:r>
              <a:rPr lang="en-US" sz="1200" kern="1200" baseline="0" dirty="0" smtClean="0">
                <a:solidFill>
                  <a:schemeClr val="tx1"/>
                </a:solidFill>
                <a:effectLst/>
                <a:latin typeface="+mn-lt"/>
                <a:ea typeface="+mn-ea"/>
                <a:cs typeface="+mn-cs"/>
              </a:rPr>
              <a:t> and </a:t>
            </a:r>
            <a:r>
              <a:rPr lang="en-US" sz="1200" kern="1200" baseline="0" dirty="0" err="1" smtClean="0">
                <a:solidFill>
                  <a:schemeClr val="tx1"/>
                </a:solidFill>
                <a:effectLst/>
                <a:latin typeface="+mn-lt"/>
                <a:ea typeface="+mn-ea"/>
                <a:cs typeface="+mn-cs"/>
              </a:rPr>
              <a:t>Tibco</a:t>
            </a:r>
            <a:r>
              <a:rPr lang="en-US" sz="1200" kern="1200" baseline="0" dirty="0" smtClean="0">
                <a:solidFill>
                  <a:schemeClr val="tx1"/>
                </a:solidFill>
                <a:effectLst/>
                <a:latin typeface="+mn-lt"/>
                <a:ea typeface="+mn-ea"/>
                <a:cs typeface="+mn-cs"/>
              </a:rPr>
              <a:t>, and we expect that list to grow.</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Custom </a:t>
            </a:r>
            <a:r>
              <a:rPr lang="en-US" sz="1200" b="1"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 Pivotal can work with you to help develop/customize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that are tailored to the workloads you are trying to deploy to Pivotal Cloud Foundry. This is part of the services that Pivotal offers which we discuss later.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smtClean="0">
                <a:solidFill>
                  <a:schemeClr val="tx1"/>
                </a:solidFill>
                <a:effectLst/>
                <a:latin typeface="+mn-lt"/>
                <a:ea typeface="+mn-ea"/>
                <a:cs typeface="+mn-cs"/>
              </a:rPr>
              <a:t>How Does a </a:t>
            </a:r>
            <a:r>
              <a:rPr lang="en-US" sz="1200" b="1" u="sng" kern="1200" dirty="0" err="1" smtClean="0">
                <a:solidFill>
                  <a:schemeClr val="tx1"/>
                </a:solidFill>
                <a:effectLst/>
                <a:latin typeface="+mn-lt"/>
                <a:ea typeface="+mn-ea"/>
                <a:cs typeface="+mn-cs"/>
              </a:rPr>
              <a:t>Buildpack</a:t>
            </a:r>
            <a:r>
              <a:rPr lang="en-US" sz="1200" b="1" u="sng" kern="1200" baseline="0" dirty="0" smtClean="0">
                <a:solidFill>
                  <a:schemeClr val="tx1"/>
                </a:solidFill>
                <a:effectLst/>
                <a:latin typeface="+mn-lt"/>
                <a:ea typeface="+mn-ea"/>
                <a:cs typeface="+mn-cs"/>
              </a:rPr>
              <a:t> Work</a:t>
            </a:r>
            <a:endParaRPr lang="en-US" sz="1200" b="1" u="sng"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invocation of the “</a:t>
            </a:r>
            <a:r>
              <a:rPr lang="en-US" sz="1200" kern="1200" baseline="0" dirty="0" err="1" smtClean="0">
                <a:solidFill>
                  <a:schemeClr val="tx1"/>
                </a:solidFill>
                <a:effectLst/>
                <a:latin typeface="+mn-lt"/>
                <a:ea typeface="+mn-ea"/>
                <a:cs typeface="+mn-cs"/>
              </a:rPr>
              <a:t>cf</a:t>
            </a:r>
            <a:r>
              <a:rPr lang="en-US" sz="1200" kern="1200" baseline="0" dirty="0" smtClean="0">
                <a:solidFill>
                  <a:schemeClr val="tx1"/>
                </a:solidFill>
                <a:effectLst/>
                <a:latin typeface="+mn-lt"/>
                <a:ea typeface="+mn-ea"/>
                <a:cs typeface="+mn-cs"/>
              </a:rPr>
              <a:t> push” command results various actions, including the invocation of a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and the creation of a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droplet – essentially an image of the code and dependencies required to run the app that runs in a container as an application instance on PCF. A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consists of three scripts: detect, compile, and release. The general invocation of a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is as follows: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Invoked when you</a:t>
            </a:r>
            <a:r>
              <a:rPr lang="en-US" sz="1200" kern="1200" baseline="0" dirty="0" smtClean="0">
                <a:solidFill>
                  <a:schemeClr val="tx1"/>
                </a:solidFill>
                <a:effectLst/>
                <a:latin typeface="+mn-lt"/>
                <a:ea typeface="+mn-ea"/>
                <a:cs typeface="+mn-cs"/>
              </a:rPr>
              <a:t> call CF Push.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Cloud Foundry goes through all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in a predefined order running their “Detect” scripts. The first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that matches is run.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A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goes through 3 main steps/script artifacts </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Detect – The Detect script inspects the pushed artifact to determine whether this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is applicable. Developers can also choose to explicitly specify a particular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to use in lieu of a system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determined by auto-detection. If yes, the Compile and Release scripts are invoked. Otherwise, this phase returns to allow CF push to move on to the next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Compile – The actions in the Compile script depends on the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In general, the semantics of a “Compile” script dictate that it builds a container image and ensures that it has all necessary dependencies to run the application. This might include compiling code, downloading relevant runtime and dependencies, staging code, configure the runtime environment and components (e.g. java </a:t>
            </a:r>
            <a:r>
              <a:rPr lang="en-US" sz="1200" kern="1200" baseline="0" dirty="0" err="1" smtClean="0">
                <a:solidFill>
                  <a:schemeClr val="tx1"/>
                </a:solidFill>
                <a:effectLst/>
                <a:latin typeface="+mn-lt"/>
                <a:ea typeface="+mn-ea"/>
                <a:cs typeface="+mn-cs"/>
              </a:rPr>
              <a:t>vm</a:t>
            </a:r>
            <a:r>
              <a:rPr lang="en-US" sz="1200" kern="1200" baseline="0" dirty="0" smtClean="0">
                <a:solidFill>
                  <a:schemeClr val="tx1"/>
                </a:solidFill>
                <a:effectLst/>
                <a:latin typeface="+mn-lt"/>
                <a:ea typeface="+mn-ea"/>
                <a:cs typeface="+mn-cs"/>
              </a:rPr>
              <a:t> memory) and package the staged application into a deployable artifact (e.g. Cloud Foundry blob). The blob is uploaded to cloud foundry to be deployed. The blob is a free standing (i.e. has no other dependencies) container image that is used to spin up application instances. </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Release – The Release script is used to define the startup command that Cloud Foundry uses to start the application instance.</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Benefits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ensure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consistency and automation/speed</a:t>
            </a:r>
            <a:r>
              <a:rPr lang="en-US" sz="1200" kern="1200" baseline="0" dirty="0" smtClean="0">
                <a:solidFill>
                  <a:schemeClr val="tx1"/>
                </a:solidFill>
                <a:effectLst/>
                <a:latin typeface="+mn-lt"/>
                <a:ea typeface="+mn-ea"/>
                <a:cs typeface="+mn-cs"/>
              </a:rPr>
              <a:t> of deploys for different environments, applications, developers and teams, and help avoid the chaos of “snowflake” deployments and resulting problems; As part of a Continuous Delivery Pipeline,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can provide “source to deployment” automation and consistency.</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Polyglot Support –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can be customized for languages, runtimes, or other custom workload types.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effectLst/>
                <a:latin typeface="+mn-lt"/>
                <a:ea typeface="+mn-ea"/>
                <a:cs typeface="+mn-cs"/>
              </a:rPr>
              <a:t>Since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automate the creation of container images, they help avoid a common configuration management pitfall of pre-packaged container images, (e.g. </a:t>
            </a:r>
            <a:r>
              <a:rPr lang="en-US" sz="1200" kern="1200" baseline="0" dirty="0" err="1" smtClean="0">
                <a:solidFill>
                  <a:schemeClr val="tx1"/>
                </a:solidFill>
                <a:effectLst/>
                <a:latin typeface="+mn-lt"/>
                <a:ea typeface="+mn-ea"/>
                <a:cs typeface="+mn-cs"/>
              </a:rPr>
              <a:t>Docker</a:t>
            </a:r>
            <a:r>
              <a:rPr lang="en-US" sz="1200" kern="1200" baseline="0" dirty="0" smtClean="0">
                <a:solidFill>
                  <a:schemeClr val="tx1"/>
                </a:solidFill>
                <a:effectLst/>
                <a:latin typeface="+mn-lt"/>
                <a:ea typeface="+mn-ea"/>
                <a:cs typeface="+mn-cs"/>
              </a:rPr>
              <a:t>), because container images can be dynamically recreated. For example, in the case of a security vulnerability in a system library, it is hard to tell which </a:t>
            </a:r>
            <a:r>
              <a:rPr lang="en-US" sz="1200" kern="1200" baseline="0" dirty="0" err="1" smtClean="0">
                <a:solidFill>
                  <a:schemeClr val="tx1"/>
                </a:solidFill>
                <a:effectLst/>
                <a:latin typeface="+mn-lt"/>
                <a:ea typeface="+mn-ea"/>
                <a:cs typeface="+mn-cs"/>
              </a:rPr>
              <a:t>Docker</a:t>
            </a:r>
            <a:r>
              <a:rPr lang="en-US" sz="1200" kern="1200" baseline="0" dirty="0" smtClean="0">
                <a:solidFill>
                  <a:schemeClr val="tx1"/>
                </a:solidFill>
                <a:effectLst/>
                <a:latin typeface="+mn-lt"/>
                <a:ea typeface="+mn-ea"/>
                <a:cs typeface="+mn-cs"/>
              </a:rPr>
              <a:t> images are affected, and identifying and recreating them can be a complex, time consuming effort. With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a developer simply needs to redeploy (“</a:t>
            </a:r>
            <a:r>
              <a:rPr lang="en-US" sz="1200" kern="1200" baseline="0" dirty="0" err="1" smtClean="0">
                <a:solidFill>
                  <a:schemeClr val="tx1"/>
                </a:solidFill>
                <a:effectLst/>
                <a:latin typeface="+mn-lt"/>
                <a:ea typeface="+mn-ea"/>
                <a:cs typeface="+mn-cs"/>
              </a:rPr>
              <a:t>cf</a:t>
            </a:r>
            <a:r>
              <a:rPr lang="en-US" sz="1200" kern="1200" baseline="0" dirty="0" smtClean="0">
                <a:solidFill>
                  <a:schemeClr val="tx1"/>
                </a:solidFill>
                <a:effectLst/>
                <a:latin typeface="+mn-lt"/>
                <a:ea typeface="+mn-ea"/>
                <a:cs typeface="+mn-cs"/>
              </a:rPr>
              <a:t> push”) – the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downloads the latest stable release of system libraries, and dynamically generates a new image thereby delivering confidence and speed.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animation</a:t>
            </a:r>
            <a:r>
              <a:rPr lang="en-US" sz="1200" kern="1200" baseline="0" dirty="0" smtClean="0">
                <a:solidFill>
                  <a:schemeClr val="tx1"/>
                </a:solidFill>
                <a:effectLst/>
                <a:latin typeface="+mn-lt"/>
                <a:ea typeface="+mn-ea"/>
                <a:cs typeface="+mn-cs"/>
              </a:rPr>
              <a:t> shows a sample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output while being invoked by CF push with sections corresponding to Detect, Compile and Release phases highlighted.</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QUESTIONS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do not compile or build?</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Non System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BEDBE90-FDBE-A44D-9062-5A5D1585D5B8}" type="slidenum">
              <a:rPr lang="en-US" smtClean="0"/>
              <a:t>28</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b="1" dirty="0" smtClean="0"/>
              <a:t>FULL STACK IT TICKET ELIMINATION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Putting It Together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With PCF,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you can automate creation of deployable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droplet artifacts. PCF platform commands (e.g. </a:t>
            </a:r>
            <a:r>
              <a:rPr lang="en-US" sz="1200" kern="1200" baseline="0" dirty="0" err="1" smtClean="0">
                <a:solidFill>
                  <a:schemeClr val="tx1"/>
                </a:solidFill>
                <a:effectLst/>
                <a:latin typeface="+mn-lt"/>
                <a:ea typeface="+mn-ea"/>
                <a:cs typeface="+mn-cs"/>
              </a:rPr>
              <a:t>cf</a:t>
            </a:r>
            <a:r>
              <a:rPr lang="en-US" sz="1200" kern="1200" baseline="0" dirty="0" smtClean="0">
                <a:solidFill>
                  <a:schemeClr val="tx1"/>
                </a:solidFill>
                <a:effectLst/>
                <a:latin typeface="+mn-lt"/>
                <a:ea typeface="+mn-ea"/>
                <a:cs typeface="+mn-cs"/>
              </a:rPr>
              <a:t> push, </a:t>
            </a:r>
            <a:r>
              <a:rPr lang="en-US" sz="1200" kern="1200" baseline="0" dirty="0" err="1" smtClean="0">
                <a:solidFill>
                  <a:schemeClr val="tx1"/>
                </a:solidFill>
                <a:effectLst/>
                <a:latin typeface="+mn-lt"/>
                <a:ea typeface="+mn-ea"/>
                <a:cs typeface="+mn-cs"/>
              </a:rPr>
              <a:t>cf</a:t>
            </a:r>
            <a:r>
              <a:rPr lang="en-US" sz="1200" kern="1200" baseline="0" dirty="0" smtClean="0">
                <a:solidFill>
                  <a:schemeClr val="tx1"/>
                </a:solidFill>
                <a:effectLst/>
                <a:latin typeface="+mn-lt"/>
                <a:ea typeface="+mn-ea"/>
                <a:cs typeface="+mn-cs"/>
              </a:rPr>
              <a:t> scale, </a:t>
            </a:r>
            <a:r>
              <a:rPr lang="en-US" sz="1200" kern="1200" baseline="0" dirty="0" err="1" smtClean="0">
                <a:solidFill>
                  <a:schemeClr val="tx1"/>
                </a:solidFill>
                <a:effectLst/>
                <a:latin typeface="+mn-lt"/>
                <a:ea typeface="+mn-ea"/>
                <a:cs typeface="+mn-cs"/>
              </a:rPr>
              <a:t>cf</a:t>
            </a:r>
            <a:r>
              <a:rPr lang="en-US" sz="1200" kern="1200" baseline="0" dirty="0" smtClean="0">
                <a:solidFill>
                  <a:schemeClr val="tx1"/>
                </a:solidFill>
                <a:effectLst/>
                <a:latin typeface="+mn-lt"/>
                <a:ea typeface="+mn-ea"/>
                <a:cs typeface="+mn-cs"/>
              </a:rPr>
              <a:t> bind) also automate and streamline provisioning/deployment/scaling/de-provisioning of compute capacity. Together, these capabilities make spinning up new environments and compute capacity very simple, self-service and fast. Coupled with in-built role-based access control, multi-tenancy, quota management and isolation meant for an enterprise environment, you can enable developers to use the same platform in parallel without IT delays, and thus parallelize productivity.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none" kern="1200" baseline="0" dirty="0" smtClean="0">
                <a:solidFill>
                  <a:schemeClr val="tx1"/>
                </a:solidFill>
                <a:effectLst/>
                <a:latin typeface="+mn-lt"/>
                <a:ea typeface="+mn-ea"/>
                <a:cs typeface="+mn-cs"/>
              </a:rPr>
              <a:t>With appropriate permissions, developers can at any time, log into an org/space to deploy and scale applications into a particular space by invoking simple platform commands through one of several mechanisms. The platform automates the details of provisioning, configuration and deployment of the application to containers. The power inherent in this much simpler model of capacity management radically simplifies and accelerates the developer experience.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CF Push</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r>
              <a:rPr lang="en-US" dirty="0" smtClean="0"/>
              <a:t>The simplicity of </a:t>
            </a:r>
            <a:r>
              <a:rPr lang="en-US" dirty="0" err="1" smtClean="0"/>
              <a:t>cf</a:t>
            </a:r>
            <a:r>
              <a:rPr lang="en-US" dirty="0" smtClean="0"/>
              <a:t> push hides how</a:t>
            </a:r>
            <a:r>
              <a:rPr lang="en-US" baseline="0" dirty="0" smtClean="0"/>
              <a:t> much power is packed in it. In addition to creating a deployable artifact via a </a:t>
            </a:r>
            <a:r>
              <a:rPr lang="en-US" baseline="0" dirty="0" err="1" smtClean="0"/>
              <a:t>buildpack</a:t>
            </a:r>
            <a:r>
              <a:rPr lang="en-US" baseline="0" dirty="0" smtClean="0"/>
              <a:t>, CF Push automates multiple other IT workflows that happen each time code needs to get to production  in most enterprises – a process that usually takes days, weeks, and even months. As this illustration makes clear, a lot of that work is automated by PCF and the time it takes between wanting to deploy and having a running deployment shrinks from 15 days to 45 seconds. </a:t>
            </a:r>
          </a:p>
          <a:p>
            <a:endParaRPr lang="en-US" baseline="0" dirty="0" smtClean="0"/>
          </a:p>
          <a:p>
            <a:r>
              <a:rPr lang="en-US" baseline="0" dirty="0" smtClean="0"/>
              <a:t>Of course, this is a “stylized” interpretation of the relative time difference. These numbers are not hard and fast. Different enterprises may spend more or less time for each step. For example, for Allstate, that number is 100 days! Nevertheless, the conclusion is clear: there is a </a:t>
            </a:r>
            <a:r>
              <a:rPr lang="en-US" b="1" baseline="0" dirty="0" smtClean="0"/>
              <a:t>multiple orders of magnitude difference</a:t>
            </a:r>
            <a:r>
              <a:rPr lang="en-US" baseline="0" dirty="0" smtClean="0"/>
              <a:t> between current enterprise status quo and </a:t>
            </a:r>
            <a:r>
              <a:rPr lang="en-US" b="1" baseline="0" dirty="0" err="1" smtClean="0"/>
              <a:t>cf</a:t>
            </a:r>
            <a:r>
              <a:rPr lang="en-US" b="1" baseline="0" dirty="0" smtClean="0"/>
              <a:t> push</a:t>
            </a:r>
            <a:r>
              <a:rPr lang="en-US" baseline="0" dirty="0" smtClean="0"/>
              <a:t>! CF Push enables two key benefits for deployment:</a:t>
            </a:r>
          </a:p>
          <a:p>
            <a:endParaRPr lang="en-US" baseline="0" dirty="0" smtClean="0"/>
          </a:p>
          <a:p>
            <a:r>
              <a:rPr lang="en-US" baseline="0" dirty="0" smtClean="0"/>
              <a:t>- Speed: The automated workflow avoids manual IT ticketing systems with built in delays.</a:t>
            </a:r>
          </a:p>
          <a:p>
            <a:r>
              <a:rPr lang="en-US" baseline="0" dirty="0" smtClean="0"/>
              <a:t>- Consistency: The automated workflow provides consistency that avoids the various types of errors that might result from manual provisioning, configuration, deployment and monitoring set ups. The result is the same, each time it is run.</a:t>
            </a:r>
          </a:p>
          <a:p>
            <a:endParaRPr lang="en-US" baseline="0" dirty="0" smtClean="0"/>
          </a:p>
          <a:p>
            <a:r>
              <a:rPr lang="en-US" baseline="0" dirty="0" smtClean="0"/>
              <a:t>This speed and consistency  to provision, configure, deploy and monitor application deployment quickly is absolutely critical for an organization trying to deliver code fast in a </a:t>
            </a:r>
            <a:r>
              <a:rPr lang="en-US" baseline="0" dirty="0" err="1" smtClean="0"/>
              <a:t>DevOps</a:t>
            </a:r>
            <a:r>
              <a:rPr lang="en-US" baseline="0" dirty="0" smtClean="0"/>
              <a:t>/CD world, where new features can be released multiple times a day. PCF eliminates the </a:t>
            </a:r>
            <a:r>
              <a:rPr lang="en-US" sz="1200" b="0" u="none" kern="1200" baseline="0" dirty="0" smtClean="0">
                <a:solidFill>
                  <a:schemeClr val="tx1"/>
                </a:solidFill>
                <a:effectLst/>
                <a:latin typeface="+mn-lt"/>
                <a:ea typeface="+mn-ea"/>
                <a:cs typeface="+mn-cs"/>
              </a:rPr>
              <a:t>disincentive to deploy often and more frequently – it takes seconds for each deploy, not days.</a:t>
            </a:r>
            <a:endParaRPr lang="en-US"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Benefits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CF Push is only one command that streamlines a collection of IT workflows. Other commands such as </a:t>
            </a:r>
            <a:r>
              <a:rPr lang="en-US" sz="1200" kern="1200" baseline="0" dirty="0" err="1" smtClean="0">
                <a:solidFill>
                  <a:schemeClr val="tx1"/>
                </a:solidFill>
                <a:effectLst/>
                <a:latin typeface="+mn-lt"/>
                <a:ea typeface="+mn-ea"/>
                <a:cs typeface="+mn-cs"/>
              </a:rPr>
              <a:t>cf</a:t>
            </a:r>
            <a:r>
              <a:rPr lang="en-US" sz="1200" kern="1200" baseline="0" dirty="0" smtClean="0">
                <a:solidFill>
                  <a:schemeClr val="tx1"/>
                </a:solidFill>
                <a:effectLst/>
                <a:latin typeface="+mn-lt"/>
                <a:ea typeface="+mn-ea"/>
                <a:cs typeface="+mn-cs"/>
              </a:rPr>
              <a:t> scale, bind, etc. similarly accelerate many other processes. The various PCF constructs, commands and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collectively make possible a number of benefits.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Rapid, On-Demand, Self-Service Provisioning &amp; Automatic Configuration</a:t>
            </a:r>
            <a:r>
              <a:rPr lang="en-US" sz="1200" b="0" kern="1200" baseline="0" dirty="0" smtClean="0">
                <a:solidFill>
                  <a:schemeClr val="tx1"/>
                </a:solidFill>
                <a:effectLst/>
                <a:latin typeface="+mn-lt"/>
                <a:ea typeface="+mn-ea"/>
                <a:cs typeface="+mn-cs"/>
              </a:rPr>
              <a:t>: The platform commands (</a:t>
            </a:r>
            <a:r>
              <a:rPr lang="en-US" sz="1200" b="0" kern="1200" baseline="0" dirty="0" err="1" smtClean="0">
                <a:solidFill>
                  <a:schemeClr val="tx1"/>
                </a:solidFill>
                <a:effectLst/>
                <a:latin typeface="+mn-lt"/>
                <a:ea typeface="+mn-ea"/>
                <a:cs typeface="+mn-cs"/>
              </a:rPr>
              <a:t>cf</a:t>
            </a:r>
            <a:r>
              <a:rPr lang="en-US" sz="1200" b="0" kern="1200" baseline="0" dirty="0" smtClean="0">
                <a:solidFill>
                  <a:schemeClr val="tx1"/>
                </a:solidFill>
                <a:effectLst/>
                <a:latin typeface="+mn-lt"/>
                <a:ea typeface="+mn-ea"/>
                <a:cs typeface="+mn-cs"/>
              </a:rPr>
              <a:t> push, bind, scale) eliminate the tediousness of provisioning and configuring environments, allowing developers to work with high level constructs (such as applications and services) to move fast.</a:t>
            </a:r>
            <a:endParaRPr lang="en-US" sz="1200" b="1"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Enterprise Fit</a:t>
            </a:r>
            <a:r>
              <a:rPr lang="en-US" sz="1200" kern="1200" baseline="0" dirty="0" smtClean="0">
                <a:solidFill>
                  <a:schemeClr val="tx1"/>
                </a:solidFill>
                <a:effectLst/>
                <a:latin typeface="+mn-lt"/>
                <a:ea typeface="+mn-ea"/>
                <a:cs typeface="+mn-cs"/>
              </a:rPr>
              <a:t>: PCF Orgs and Spaces organizational constructs were designed with the hierarchical structure and multi-tenant needs of the enterprise in mind, where a single pool of infrastructure is shared efficiently among multiple, stakeholders.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Role Based Access Control (RBAC)</a:t>
            </a:r>
            <a:r>
              <a:rPr lang="en-US" sz="1200" kern="1200" baseline="0" dirty="0" smtClean="0">
                <a:solidFill>
                  <a:schemeClr val="tx1"/>
                </a:solidFill>
                <a:effectLst/>
                <a:latin typeface="+mn-lt"/>
                <a:ea typeface="+mn-ea"/>
                <a:cs typeface="+mn-cs"/>
              </a:rPr>
              <a:t>: RBAC enables strikes the appropriate balance between individual empowerment and centralized control that is necessary for enterprises wanting to move fast.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Quota Management &amp; SLA Assurance</a:t>
            </a:r>
            <a:r>
              <a:rPr lang="en-US" sz="1200" kern="1200" baseline="0" dirty="0" smtClean="0">
                <a:solidFill>
                  <a:schemeClr val="tx1"/>
                </a:solidFill>
                <a:effectLst/>
                <a:latin typeface="+mn-lt"/>
                <a:ea typeface="+mn-ea"/>
                <a:cs typeface="+mn-cs"/>
              </a:rPr>
              <a:t>: With platform managed resource quotas, developers and teams can be assured of receiving the allocated resources and not having to deal with contention created by noisy neighbors, thereby enabling enforcement of internal SLAs.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Elastic, Fluid, Multi-</a:t>
            </a:r>
            <a:r>
              <a:rPr lang="en-US" sz="1200" b="1" kern="1200" baseline="0" dirty="0" err="1" smtClean="0">
                <a:solidFill>
                  <a:schemeClr val="tx1"/>
                </a:solidFill>
                <a:effectLst/>
                <a:latin typeface="+mn-lt"/>
                <a:ea typeface="+mn-ea"/>
                <a:cs typeface="+mn-cs"/>
              </a:rPr>
              <a:t>tenanancy</a:t>
            </a:r>
            <a:r>
              <a:rPr lang="en-US" sz="1200" b="0" kern="1200" baseline="0" dirty="0" smtClean="0">
                <a:solidFill>
                  <a:schemeClr val="tx1"/>
                </a:solidFill>
                <a:effectLst/>
                <a:latin typeface="+mn-lt"/>
                <a:ea typeface="+mn-ea"/>
                <a:cs typeface="+mn-cs"/>
              </a:rPr>
              <a:t>: Since the platform provisions, configures, scales and disposes container resources from a large global pool, development teams can take advantage of “pooling efficiencies” and easily provision incremental resources temporarily without needing to contend for dedicated peak resources, as the global resource pool is shared dynamically in a true multi-tenant, cloud manner.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Simplified Service Discovery</a:t>
            </a:r>
            <a:r>
              <a:rPr lang="en-US" sz="1200" b="0" kern="1200" baseline="0" dirty="0" smtClean="0">
                <a:solidFill>
                  <a:schemeClr val="tx1"/>
                </a:solidFill>
                <a:effectLst/>
                <a:latin typeface="+mn-lt"/>
                <a:ea typeface="+mn-ea"/>
                <a:cs typeface="+mn-cs"/>
              </a:rPr>
              <a:t>: With platform commands such as CF Bind/Unbind, service discovery and access becomes a simple command whose semantics are preserved regardless of how the application scales. Contrast this with what you would need to do for example with manually providing service credentials to each application instance in the absence of a platform each time it was scaled.</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Easy Scaling</a:t>
            </a:r>
            <a:r>
              <a:rPr lang="en-US" sz="1200" b="0" kern="1200" baseline="0" dirty="0" smtClean="0">
                <a:solidFill>
                  <a:schemeClr val="tx1"/>
                </a:solidFill>
                <a:effectLst/>
                <a:latin typeface="+mn-lt"/>
                <a:ea typeface="+mn-ea"/>
                <a:cs typeface="+mn-cs"/>
              </a:rPr>
              <a:t>: The platform eliminates a lot of the IT processes that would be required to properly scale you application. Beyond provisioning, configuring and deploying code to additional compute capacity, scaling requires updating load balancers to route traffic appropriately to new instances. Similar processes happen when scaling down. All this is automated by </a:t>
            </a:r>
            <a:r>
              <a:rPr lang="en-US" sz="1200" b="0" kern="1200" baseline="0" smtClean="0">
                <a:solidFill>
                  <a:schemeClr val="tx1"/>
                </a:solidFill>
                <a:effectLst/>
                <a:latin typeface="+mn-lt"/>
                <a:ea typeface="+mn-ea"/>
                <a:cs typeface="+mn-cs"/>
              </a:rPr>
              <a:t>PCF.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smtClean="0">
                <a:solidFill>
                  <a:schemeClr val="tx1"/>
                </a:solidFill>
                <a:effectLst/>
                <a:latin typeface="+mn-lt"/>
                <a:ea typeface="+mn-ea"/>
                <a:cs typeface="+mn-cs"/>
              </a:rPr>
              <a:t>Consistency</a:t>
            </a:r>
            <a:r>
              <a:rPr lang="en-US" sz="1200" b="0" kern="1200" baseline="0" dirty="0" smtClean="0">
                <a:solidFill>
                  <a:schemeClr val="tx1"/>
                </a:solidFill>
                <a:effectLst/>
                <a:latin typeface="+mn-lt"/>
                <a:ea typeface="+mn-ea"/>
                <a:cs typeface="+mn-cs"/>
              </a:rPr>
              <a:t>: The automation provided by </a:t>
            </a:r>
            <a:r>
              <a:rPr lang="en-US" sz="1200" b="0" kern="1200" baseline="0" dirty="0" err="1" smtClean="0">
                <a:solidFill>
                  <a:schemeClr val="tx1"/>
                </a:solidFill>
                <a:effectLst/>
                <a:latin typeface="+mn-lt"/>
                <a:ea typeface="+mn-ea"/>
                <a:cs typeface="+mn-cs"/>
              </a:rPr>
              <a:t>buildpacks</a:t>
            </a:r>
            <a:r>
              <a:rPr lang="en-US" sz="1200" b="0" kern="1200" baseline="0" dirty="0" smtClean="0">
                <a:solidFill>
                  <a:schemeClr val="tx1"/>
                </a:solidFill>
                <a:effectLst/>
                <a:latin typeface="+mn-lt"/>
                <a:ea typeface="+mn-ea"/>
                <a:cs typeface="+mn-cs"/>
              </a:rPr>
              <a:t> and platform commands enable repeatability, thereby eliminating many of the deployment concerns rooted in environmental disparity with snowflake deployments, e.g., between individual developers or environments (</a:t>
            </a:r>
            <a:r>
              <a:rPr lang="en-US" sz="1200" b="0" kern="1200" baseline="0" dirty="0" err="1" smtClean="0">
                <a:solidFill>
                  <a:schemeClr val="tx1"/>
                </a:solidFill>
                <a:effectLst/>
                <a:latin typeface="+mn-lt"/>
                <a:ea typeface="+mn-ea"/>
                <a:cs typeface="+mn-cs"/>
              </a:rPr>
              <a:t>dev</a:t>
            </a:r>
            <a:r>
              <a:rPr lang="en-US" sz="1200" b="0" kern="1200" baseline="0" dirty="0" smtClean="0">
                <a:solidFill>
                  <a:schemeClr val="tx1"/>
                </a:solidFill>
                <a:effectLst/>
                <a:latin typeface="+mn-lt"/>
                <a:ea typeface="+mn-ea"/>
                <a:cs typeface="+mn-cs"/>
              </a:rPr>
              <a:t> vs. production).</a:t>
            </a:r>
            <a:endParaRPr dirty="0"/>
          </a:p>
        </p:txBody>
      </p:sp>
      <p:sp>
        <p:nvSpPr>
          <p:cNvPr id="1010" name="Shape 101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SPEED IS CRITICAL IN MODERN SOFTWARE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err="1" smtClean="0">
                <a:solidFill>
                  <a:schemeClr val="tx1"/>
                </a:solidFill>
                <a:effectLst/>
                <a:latin typeface="+mn-lt"/>
                <a:ea typeface="+mn-ea"/>
                <a:cs typeface="+mn-cs"/>
              </a:rPr>
              <a:t>AppDev</a:t>
            </a:r>
            <a:r>
              <a:rPr lang="en-US" sz="1200" b="1" u="sng" kern="1200" baseline="0" dirty="0" smtClean="0">
                <a:solidFill>
                  <a:schemeClr val="tx1"/>
                </a:solidFill>
                <a:effectLst/>
                <a:latin typeface="+mn-lt"/>
                <a:ea typeface="+mn-ea"/>
                <a:cs typeface="+mn-cs"/>
              </a:rPr>
              <a:t> Has a Challenging Mandate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a:t>
            </a:r>
            <a:r>
              <a:rPr lang="en-US" sz="1200" kern="1200" baseline="0" dirty="0" err="1" smtClean="0">
                <a:solidFill>
                  <a:schemeClr val="tx1"/>
                </a:solidFill>
                <a:effectLst/>
                <a:latin typeface="+mn-lt"/>
                <a:ea typeface="+mn-ea"/>
                <a:cs typeface="+mn-cs"/>
              </a:rPr>
              <a:t>AppDev</a:t>
            </a:r>
            <a:r>
              <a:rPr lang="en-US" sz="1200" kern="1200" baseline="0" dirty="0" smtClean="0">
                <a:solidFill>
                  <a:schemeClr val="tx1"/>
                </a:solidFill>
                <a:effectLst/>
                <a:latin typeface="+mn-lt"/>
                <a:ea typeface="+mn-ea"/>
                <a:cs typeface="+mn-cs"/>
              </a:rPr>
              <a:t> organization has a challenging mandate. It must develop software that meets the needs of multiple stakeholders (e.g., end-user, line of business, engineering and operations teams) that have their own unique set of priorities. These complex requirements lead to equally complex software (see appendix slide). However, more importantly, it must develop functionality that can be quickly delivered to the user. Further, in the service-oriented world of cloud, new functionality and updates to existing functionality, must be delivered without disruption to users.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Continuous delivery is key to iterative development process</a:t>
            </a:r>
            <a:r>
              <a:rPr lang="en-US" sz="1200" kern="1200" dirty="0" smtClean="0">
                <a:solidFill>
                  <a:schemeClr val="tx1"/>
                </a:solidFill>
                <a:effectLst/>
                <a:latin typeface="+mn-lt"/>
                <a:ea typeface="+mn-ea"/>
                <a:cs typeface="+mn-cs"/>
              </a:rPr>
              <a:t> and CI/CD tools provide the </a:t>
            </a:r>
            <a:r>
              <a:rPr lang="en-US" sz="1200" b="1" kern="1200" dirty="0" smtClean="0">
                <a:solidFill>
                  <a:schemeClr val="tx1"/>
                </a:solidFill>
                <a:effectLst/>
                <a:latin typeface="+mn-lt"/>
                <a:ea typeface="+mn-ea"/>
                <a:cs typeface="+mn-cs"/>
              </a:rPr>
              <a:t>framework for delivery process with transparency between </a:t>
            </a:r>
            <a:r>
              <a:rPr lang="en-US" sz="1200" b="1" kern="1200" dirty="0" err="1" smtClean="0">
                <a:solidFill>
                  <a:schemeClr val="tx1"/>
                </a:solidFill>
                <a:effectLst/>
                <a:latin typeface="+mn-lt"/>
                <a:ea typeface="+mn-ea"/>
                <a:cs typeface="+mn-cs"/>
              </a:rPr>
              <a:t>Dev</a:t>
            </a:r>
            <a:r>
              <a:rPr lang="en-US" sz="1200" b="1" kern="1200" dirty="0" smtClean="0">
                <a:solidFill>
                  <a:schemeClr val="tx1"/>
                </a:solidFill>
                <a:effectLst/>
                <a:latin typeface="+mn-lt"/>
                <a:ea typeface="+mn-ea"/>
                <a:cs typeface="+mn-cs"/>
              </a:rPr>
              <a:t> and Ops. </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First platform built assuming CD as the prime directive. The platform</a:t>
            </a:r>
            <a:r>
              <a:rPr lang="en-US" sz="1800" b="1" i="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integrates tools and automates processes</a:t>
            </a:r>
            <a:r>
              <a:rPr lang="en-US" sz="1200" kern="1200" dirty="0" smtClean="0">
                <a:solidFill>
                  <a:schemeClr val="tx1"/>
                </a:solidFill>
                <a:effectLst/>
                <a:latin typeface="+mn-lt"/>
                <a:ea typeface="+mn-ea"/>
                <a:cs typeface="+mn-cs"/>
              </a:rPr>
              <a:t> for full app lifecycle from testing to builds and deployment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provides a </a:t>
            </a:r>
          </a:p>
          <a:p>
            <a:pPr lvl="1"/>
            <a:r>
              <a:rPr lang="en-US" sz="1200" b="1" kern="1200" dirty="0" smtClean="0">
                <a:solidFill>
                  <a:schemeClr val="tx1"/>
                </a:solidFill>
                <a:effectLst/>
                <a:latin typeface="+mn-lt"/>
                <a:ea typeface="+mn-ea"/>
                <a:cs typeface="+mn-cs"/>
              </a:rPr>
              <a:t>consistent API to automate deployments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standard tooling for all apps</a:t>
            </a:r>
            <a:r>
              <a:rPr lang="en-US" sz="1200" kern="1200" dirty="0" smtClean="0">
                <a:solidFill>
                  <a:schemeClr val="tx1"/>
                </a:solidFill>
                <a:effectLst/>
                <a:latin typeface="+mn-lt"/>
                <a:ea typeface="+mn-ea"/>
                <a:cs typeface="+mn-cs"/>
              </a:rPr>
              <a:t> with </a:t>
            </a:r>
          </a:p>
          <a:p>
            <a:pPr lvl="1"/>
            <a:r>
              <a:rPr lang="en-US" sz="1200" kern="1200" dirty="0" smtClean="0">
                <a:solidFill>
                  <a:schemeClr val="tx1"/>
                </a:solidFill>
                <a:effectLst/>
                <a:latin typeface="+mn-lt"/>
                <a:ea typeface="+mn-ea"/>
                <a:cs typeface="+mn-cs"/>
              </a:rPr>
              <a:t>C</a:t>
            </a:r>
            <a:r>
              <a:rPr lang="en-US" sz="1200" b="1" kern="1200" dirty="0" smtClean="0">
                <a:solidFill>
                  <a:schemeClr val="tx1"/>
                </a:solidFill>
                <a:effectLst/>
                <a:latin typeface="+mn-lt"/>
                <a:ea typeface="+mn-ea"/>
                <a:cs typeface="+mn-cs"/>
              </a:rPr>
              <a:t>ommits from many teams rolling into production </a:t>
            </a:r>
            <a:r>
              <a:rPr lang="en-US" sz="1200" kern="1200" dirty="0" smtClean="0">
                <a:solidFill>
                  <a:schemeClr val="tx1"/>
                </a:solidFill>
                <a:effectLst/>
                <a:latin typeface="+mn-lt"/>
                <a:ea typeface="+mn-ea"/>
                <a:cs typeface="+mn-cs"/>
              </a:rPr>
              <a:t>hosted </a:t>
            </a:r>
            <a:r>
              <a:rPr lang="en-US" sz="1200" kern="1200" dirty="0" err="1" smtClean="0">
                <a:solidFill>
                  <a:schemeClr val="tx1"/>
                </a:solidFill>
                <a:effectLst/>
                <a:latin typeface="+mn-lt"/>
                <a:ea typeface="+mn-ea"/>
                <a:cs typeface="+mn-cs"/>
              </a:rPr>
              <a:t>env</a:t>
            </a:r>
            <a:r>
              <a:rPr lang="en-US" sz="1200" kern="1200" dirty="0" smtClean="0">
                <a:solidFill>
                  <a:schemeClr val="tx1"/>
                </a:solidFill>
                <a:effectLst/>
                <a:latin typeface="+mn-lt"/>
                <a:ea typeface="+mn-ea"/>
                <a:cs typeface="+mn-cs"/>
              </a:rPr>
              <a:t> as </a:t>
            </a:r>
            <a:r>
              <a:rPr lang="en-US" sz="1200" b="1" kern="1200" dirty="0" smtClean="0">
                <a:solidFill>
                  <a:schemeClr val="tx1"/>
                </a:solidFill>
                <a:effectLst/>
                <a:latin typeface="+mn-lt"/>
                <a:ea typeface="+mn-ea"/>
                <a:cs typeface="+mn-cs"/>
              </a:rPr>
              <a:t>fast as possible with safety</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GitLab</a:t>
            </a:r>
            <a:r>
              <a:rPr lang="en-US" sz="1200" kern="1200" dirty="0" smtClean="0">
                <a:solidFill>
                  <a:schemeClr val="tx1"/>
                </a:solidFill>
                <a:effectLst/>
                <a:latin typeface="+mn-lt"/>
                <a:ea typeface="+mn-ea"/>
                <a:cs typeface="+mn-cs"/>
              </a:rPr>
              <a:t>, Jenkins and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can also be installed on and managed by Pivotal Cloud Foundry, which makes it even quicker and easier to get these platforms up and running.</a:t>
            </a:r>
          </a:p>
          <a:p>
            <a:pPr lvl="1"/>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Gitab</a:t>
            </a:r>
            <a:r>
              <a:rPr lang="en-US" sz="1200" kern="1200" dirty="0" smtClean="0">
                <a:solidFill>
                  <a:schemeClr val="tx1"/>
                </a:solidFill>
                <a:effectLst/>
                <a:latin typeface="+mn-lt"/>
                <a:ea typeface="+mn-ea"/>
                <a:cs typeface="+mn-cs"/>
              </a:rPr>
              <a:t> - Source control product using GIT that includes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repository management, code reviews, issue tracking, wikis , etc. We provide a managed solution, including automated deployment, configuration, scaling &amp; upgrade (via Ops Manager)  with persisted data and configuration. Not required to be an expert in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Jenkins</a:t>
            </a:r>
            <a:r>
              <a:rPr lang="en-US" sz="1200" kern="1200" dirty="0" smtClean="0">
                <a:solidFill>
                  <a:schemeClr val="tx1"/>
                </a:solidFill>
                <a:effectLst/>
                <a:latin typeface="+mn-lt"/>
                <a:ea typeface="+mn-ea"/>
                <a:cs typeface="+mn-cs"/>
              </a:rPr>
              <a:t> - #1 CI tool, 8 years old. Includes the core open source Jenkins technology with advanced enterprise features developed by </a:t>
            </a:r>
            <a:r>
              <a:rPr lang="en-US" sz="1200" kern="1200" dirty="0" err="1" smtClean="0">
                <a:solidFill>
                  <a:schemeClr val="tx1"/>
                </a:solidFill>
                <a:effectLst/>
                <a:latin typeface="+mn-lt"/>
                <a:ea typeface="+mn-ea"/>
                <a:cs typeface="+mn-cs"/>
              </a:rPr>
              <a:t>CloudBees</a:t>
            </a:r>
            <a:r>
              <a:rPr lang="en-US" sz="1200" kern="1200" dirty="0" smtClean="0">
                <a:solidFill>
                  <a:schemeClr val="tx1"/>
                </a:solidFill>
                <a:effectLst/>
                <a:latin typeface="+mn-lt"/>
                <a:ea typeface="+mn-ea"/>
                <a:cs typeface="+mn-cs"/>
              </a:rPr>
              <a:t>.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r>
              <a:rPr lang="en-US" sz="1200" b="1" kern="1200" dirty="0" err="1" smtClean="0">
                <a:solidFill>
                  <a:schemeClr val="tx1"/>
                </a:solidFill>
                <a:effectLst/>
                <a:latin typeface="+mn-lt"/>
                <a:ea typeface="+mn-ea"/>
                <a:cs typeface="+mn-cs"/>
              </a:rPr>
              <a:t>JFrog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  Automate all aspects of artifact management using REST API. Powerful enterprise features and fine grained permissions. Advanced security and reliability features control access to artifacts, where they’re deployed and supports large load bursts with extremely high </a:t>
            </a:r>
            <a:r>
              <a:rPr lang="en-US" sz="1200" kern="1200" dirty="0" err="1" smtClean="0">
                <a:solidFill>
                  <a:schemeClr val="tx1"/>
                </a:solidFill>
                <a:effectLst/>
                <a:latin typeface="+mn-lt"/>
                <a:ea typeface="+mn-ea"/>
                <a:cs typeface="+mn-cs"/>
              </a:rPr>
              <a:t>concurrency+data</a:t>
            </a:r>
            <a:r>
              <a:rPr lang="en-US" sz="1200" kern="1200" dirty="0" smtClean="0">
                <a:solidFill>
                  <a:schemeClr val="tx1"/>
                </a:solidFill>
                <a:effectLst/>
                <a:latin typeface="+mn-lt"/>
                <a:ea typeface="+mn-ea"/>
                <a:cs typeface="+mn-cs"/>
              </a:rPr>
              <a:t> integrity. Can serve as internal &amp; private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registry access. Push button deployment , automated upgrades via PCF Ops Manager, with persisted data and configuration. Not required to be an expert in </a:t>
            </a:r>
            <a:r>
              <a:rPr lang="en-US" sz="1200" kern="1200" dirty="0" err="1" smtClean="0">
                <a:solidFill>
                  <a:schemeClr val="tx1"/>
                </a:solidFill>
                <a:effectLst/>
                <a:latin typeface="+mn-lt"/>
                <a:ea typeface="+mn-ea"/>
                <a:cs typeface="+mn-cs"/>
              </a:rPr>
              <a:t>JFrog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a:t>
            </a:r>
          </a:p>
          <a:p>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Successful CD requires version control for all application artifacts (i.e. not just source code, but deployment scripts, database schemas, deployment configuration, etc. as well), a culture of daily code submission/integration (CI), a culture of </a:t>
            </a:r>
            <a:r>
              <a:rPr lang="en-US" sz="1200" kern="1200" baseline="0" dirty="0" err="1" smtClean="0">
                <a:solidFill>
                  <a:schemeClr val="tx1"/>
                </a:solidFill>
                <a:latin typeface="+mn-lt"/>
                <a:ea typeface="+mn-ea"/>
                <a:cs typeface="+mn-cs"/>
              </a:rPr>
              <a:t>DevOps</a:t>
            </a:r>
            <a:r>
              <a:rPr lang="en-US" sz="1200" kern="1200" baseline="0" dirty="0" smtClean="0">
                <a:solidFill>
                  <a:schemeClr val="tx1"/>
                </a:solidFill>
                <a:latin typeface="+mn-lt"/>
                <a:ea typeface="+mn-ea"/>
                <a:cs typeface="+mn-cs"/>
              </a:rPr>
              <a:t>, and some form of automation for build, test and deploy to different environments. For example, an enterprise may build a CD pipeline using </a:t>
            </a:r>
            <a:r>
              <a:rPr lang="en-US" sz="1200" kern="1200" baseline="0" dirty="0" err="1" smtClean="0">
                <a:solidFill>
                  <a:schemeClr val="tx1"/>
                </a:solidFill>
                <a:latin typeface="+mn-lt"/>
                <a:ea typeface="+mn-ea"/>
                <a:cs typeface="+mn-cs"/>
              </a:rPr>
              <a:t>Git</a:t>
            </a:r>
            <a:r>
              <a:rPr lang="en-US" sz="1200" kern="1200" baseline="0" dirty="0" smtClean="0">
                <a:solidFill>
                  <a:schemeClr val="tx1"/>
                </a:solidFill>
                <a:latin typeface="+mn-lt"/>
                <a:ea typeface="+mn-ea"/>
                <a:cs typeface="+mn-cs"/>
              </a:rPr>
              <a:t> for source control, Jenkins for continuous integration, and Chef for deployment &amp; configuration. It is possible to do so, but not advisable to do so as we will learn soon.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30</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APPS MANAGER – UNIFIED</a:t>
            </a:r>
            <a:r>
              <a:rPr lang="en-US" sz="1200" b="1" kern="1200" baseline="0" dirty="0" smtClean="0">
                <a:solidFill>
                  <a:schemeClr val="tx1"/>
                </a:solidFill>
                <a:effectLst/>
                <a:latin typeface="+mn-lt"/>
                <a:ea typeface="+mn-ea"/>
                <a:cs typeface="+mn-cs"/>
              </a:rPr>
              <a:t> APPLICATIONS DASHBOARD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PCF provides a unified</a:t>
            </a:r>
            <a:r>
              <a:rPr lang="en-US" sz="1200" kern="1200" baseline="0" dirty="0" smtClean="0">
                <a:solidFill>
                  <a:schemeClr val="tx1"/>
                </a:solidFill>
                <a:effectLst/>
                <a:latin typeface="+mn-lt"/>
                <a:ea typeface="+mn-ea"/>
                <a:cs typeface="+mn-cs"/>
              </a:rPr>
              <a:t> applications monitoring and management dashboard that makes is simple to manage multiple services and applications with minimal overhead. As a result, getting apps to production and maintaining high availability and uptime requires little work. Although a detailed discussion of the dashboard requires a hands-on demo, we focus on a few key elements of functionality that typically have required a lot of manual overhead to get and keep apps in production.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Route Management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Route Services are a type of marketplace service that developers insert into the request path for their application. These services intercept requests at the edge of PCF and help you to consistently deliver more secure, robust applications.</a:t>
            </a:r>
            <a:r>
              <a:rPr lang="en-US" sz="1200" kern="1200" baseline="0" dirty="0" smtClean="0">
                <a:solidFill>
                  <a:schemeClr val="tx1"/>
                </a:solidFill>
                <a:effectLst/>
                <a:latin typeface="+mn-lt"/>
                <a:ea typeface="+mn-ea"/>
                <a:cs typeface="+mn-cs"/>
              </a:rPr>
              <a:t> This helps increase developer velocity. For example, </a:t>
            </a:r>
            <a:r>
              <a:rPr lang="en-US" sz="1200" kern="1200" dirty="0" smtClean="0">
                <a:solidFill>
                  <a:schemeClr val="tx1"/>
                </a:solidFill>
                <a:effectLst/>
                <a:latin typeface="+mn-lt"/>
                <a:ea typeface="+mn-ea"/>
                <a:cs typeface="+mn-cs"/>
              </a:rPr>
              <a:t>instead of finishing API development, opening a ticket, and waiting for the Ops team to register it with the API Gateway, the developer can self-select the corresponding Route Service from the PCF marketplace and automatically include it as part of their app deployment.</a:t>
            </a: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Scale Applications</a:t>
            </a:r>
            <a:r>
              <a:rPr lang="en-US" sz="1200" kern="1200" baseline="0" dirty="0" smtClean="0">
                <a:solidFill>
                  <a:schemeClr val="tx1"/>
                </a:solidFill>
                <a:effectLst/>
                <a:latin typeface="+mn-lt"/>
                <a:ea typeface="+mn-ea"/>
                <a:cs typeface="+mn-cs"/>
              </a:rPr>
              <a:t>: Scaling applications typically requires replicating hardware, software, and configuration across additional nodes – usually a detail oriented, easily fallible workflow. With PCF, this is automated.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Start/stop applications</a:t>
            </a:r>
            <a:r>
              <a:rPr lang="en-US" sz="1200" kern="1200" baseline="0" dirty="0" smtClean="0">
                <a:solidFill>
                  <a:schemeClr val="tx1"/>
                </a:solidFill>
                <a:effectLst/>
                <a:latin typeface="+mn-lt"/>
                <a:ea typeface="+mn-ea"/>
                <a:cs typeface="+mn-cs"/>
              </a:rPr>
              <a:t>: The dashboard makes it simple to start/terminate an application no matter how many instances are deployed, thereby eliminating manual shutdown workflows.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Service Bindings</a:t>
            </a:r>
            <a:r>
              <a:rPr lang="en-US" sz="1200" kern="1200" baseline="0" dirty="0" smtClean="0">
                <a:solidFill>
                  <a:schemeClr val="tx1"/>
                </a:solidFill>
                <a:effectLst/>
                <a:latin typeface="+mn-lt"/>
                <a:ea typeface="+mn-ea"/>
                <a:cs typeface="+mn-cs"/>
              </a:rPr>
              <a:t>: Apps Manager makes it easy to quickly examine which services an application is bound to.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Single Log Stream</a:t>
            </a:r>
            <a:r>
              <a:rPr lang="en-US" sz="1200" kern="1200" baseline="0" dirty="0" smtClean="0">
                <a:solidFill>
                  <a:schemeClr val="tx1"/>
                </a:solidFill>
                <a:effectLst/>
                <a:latin typeface="+mn-lt"/>
                <a:ea typeface="+mn-ea"/>
                <a:cs typeface="+mn-cs"/>
              </a:rPr>
              <a:t>: Keeping track of what is happening in a distributed system (e.g.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with multiple components operating in parallel, each with multiple instances, becomes very hard. PCF provides built in infrastructure to capture and consolidate logs from multiple components and instances to provide a correlated/unified log of current application state that can be easily inspected and searched to debug problems.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Runtime Environment Settings Inspection</a:t>
            </a:r>
            <a:r>
              <a:rPr lang="en-US" sz="1200" kern="1200" baseline="0" dirty="0" smtClean="0">
                <a:solidFill>
                  <a:schemeClr val="tx1"/>
                </a:solidFill>
                <a:effectLst/>
                <a:latin typeface="+mn-lt"/>
                <a:ea typeface="+mn-ea"/>
                <a:cs typeface="+mn-cs"/>
              </a:rPr>
              <a:t>: Apps Manager makes it easy to see what the environment settings are for a particular running applications/</a:t>
            </a:r>
            <a:r>
              <a:rPr lang="en-US" sz="1200" kern="1200" baseline="0" dirty="0" err="1" smtClean="0">
                <a:solidFill>
                  <a:schemeClr val="tx1"/>
                </a:solidFill>
                <a:effectLst/>
                <a:latin typeface="+mn-lt"/>
                <a:ea typeface="+mn-ea"/>
                <a:cs typeface="+mn-cs"/>
              </a:rPr>
              <a:t>microservice</a:t>
            </a:r>
            <a:r>
              <a:rPr lang="en-US" sz="1200" kern="1200" baseline="0" dirty="0" smtClean="0">
                <a:solidFill>
                  <a:schemeClr val="tx1"/>
                </a:solidFill>
                <a:effectLst/>
                <a:latin typeface="+mn-lt"/>
                <a:ea typeface="+mn-ea"/>
                <a:cs typeface="+mn-cs"/>
              </a:rPr>
              <a:t>. PCF guarantees that they are the same for all instances of a particular application.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Apps Manager continues to be enhanced with each release to provided a centralized management console of workloads running on PCF.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31</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METRICS</a:t>
            </a:r>
            <a:r>
              <a:rPr lang="en-US" b="1" baseline="0" dirty="0" smtClean="0"/>
              <a:t> – INTEGRATED HEALTH &amp; PERFORMANCE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addition to automation for common application related workflows, e.g. start, stop, scale, Apps Manager surfaces comprehensive, real-time application/platform metrics from PCF, thus providing a </a:t>
            </a:r>
            <a:r>
              <a:rPr lang="en-US" sz="1200" kern="1200" dirty="0" smtClean="0">
                <a:solidFill>
                  <a:schemeClr val="tx1"/>
                </a:solidFill>
                <a:effectLst/>
                <a:latin typeface="+mn-lt"/>
                <a:ea typeface="+mn-ea"/>
                <a:cs typeface="+mn-cs"/>
              </a:rPr>
              <a:t>single source of truth </a:t>
            </a:r>
            <a:r>
              <a:rPr lang="en-US" dirty="0" smtClean="0"/>
              <a:t>for </a:t>
            </a:r>
            <a:r>
              <a:rPr lang="en-US" dirty="0" err="1" smtClean="0"/>
              <a:t>Dev</a:t>
            </a:r>
            <a:r>
              <a:rPr lang="en-US" dirty="0" smtClean="0"/>
              <a:t> &amp; Ops (</a:t>
            </a:r>
            <a:r>
              <a:rPr lang="en-US" sz="1200" kern="1200" dirty="0" smtClean="0">
                <a:solidFill>
                  <a:schemeClr val="tx1"/>
                </a:solidFill>
                <a:effectLst/>
                <a:latin typeface="+mn-lt"/>
                <a:ea typeface="+mn-ea"/>
                <a:cs typeface="+mn-cs"/>
              </a:rPr>
              <a:t>Single source of truth is key since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and Ops generally use different tooling to manage their environments</a:t>
            </a:r>
            <a:r>
              <a:rPr lang="en-US" sz="1200" kern="1200" baseline="0" dirty="0" smtClean="0">
                <a:solidFill>
                  <a:schemeClr val="tx1"/>
                </a:solidFill>
                <a:effectLst/>
                <a:latin typeface="+mn-lt"/>
                <a:ea typeface="+mn-ea"/>
                <a:cs typeface="+mn-cs"/>
              </a:rPr>
              <a:t> – PCF provides a single experience to both communities</a:t>
            </a:r>
            <a:r>
              <a:rPr lang="en-US" dirty="0" smtClean="0"/>
              <a:t>).</a:t>
            </a:r>
            <a:r>
              <a:rPr lang="en-US" baseline="0" dirty="0" smtClean="0"/>
              <a:t> These metrics provide not only </a:t>
            </a:r>
            <a:r>
              <a:rPr lang="en-US" baseline="0" dirty="0" err="1" smtClean="0"/>
              <a:t>cpu</a:t>
            </a:r>
            <a:r>
              <a:rPr lang="en-US" baseline="0" dirty="0" smtClean="0"/>
              <a:t>/memory/disk performance data, but also insights into application level events (e.g., HTTP requests/errors/latency) and platform level events (e.g. application start, update, stop, etc.). Each metric is captured in a time series that allows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Drill Down Capability</a:t>
            </a:r>
            <a:r>
              <a:rPr lang="en-US" dirty="0" smtClean="0"/>
              <a:t>: The</a:t>
            </a:r>
            <a:r>
              <a:rPr lang="en-US" baseline="0" dirty="0" smtClean="0"/>
              <a:t> ability to specify a period of time to zoom into and look at in detail</a:t>
            </a:r>
            <a:endParaRPr lang="en-US" b="1"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Correlated Metrics</a:t>
            </a:r>
            <a:r>
              <a:rPr lang="en-US" dirty="0" smtClean="0"/>
              <a:t>:</a:t>
            </a:r>
            <a:r>
              <a:rPr lang="en-US" baseline="0" dirty="0" smtClean="0"/>
              <a:t> </a:t>
            </a:r>
            <a:r>
              <a:rPr lang="en-US" baseline="0" dirty="0" err="1" smtClean="0"/>
              <a:t>Juxtapositioning</a:t>
            </a:r>
            <a:r>
              <a:rPr lang="en-US" baseline="0" dirty="0" smtClean="0"/>
              <a:t> of different events that happened at the same time</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Application</a:t>
            </a:r>
            <a:r>
              <a:rPr lang="en-US" b="1" baseline="0" dirty="0" smtClean="0"/>
              <a:t> &amp; Platform Insights</a:t>
            </a:r>
            <a:r>
              <a:rPr lang="en-US" baseline="0" dirty="0" smtClean="0"/>
              <a: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baseline="0" dirty="0" smtClean="0"/>
              <a:t>Correlated Logs</a:t>
            </a:r>
            <a:r>
              <a:rPr lang="en-US" baseline="0" dirty="0" smtClean="0"/>
              <a:t>: Unified Logs (see previous slide on Apps Manager).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Apps Manage</a:t>
            </a:r>
            <a:r>
              <a:rPr lang="en-US" baseline="0" dirty="0" smtClean="0"/>
              <a:t>r also enables setting up </a:t>
            </a:r>
            <a:r>
              <a:rPr lang="en-US" dirty="0" smtClean="0"/>
              <a:t>alerting for events of interest or when</a:t>
            </a:r>
            <a:r>
              <a:rPr lang="en-US" baseline="0" dirty="0" smtClean="0"/>
              <a:t> metrics meet certain </a:t>
            </a:r>
            <a:r>
              <a:rPr lang="en-US" dirty="0" smtClean="0"/>
              <a:t>thresholds. </a:t>
            </a:r>
          </a:p>
        </p:txBody>
      </p:sp>
      <p:sp>
        <p:nvSpPr>
          <p:cNvPr id="4" name="Slide Number Placeholder 3"/>
          <p:cNvSpPr>
            <a:spLocks noGrp="1"/>
          </p:cNvSpPr>
          <p:nvPr>
            <p:ph type="sldNum" sz="quarter" idx="10"/>
          </p:nvPr>
        </p:nvSpPr>
        <p:spPr/>
        <p:txBody>
          <a:bodyPr/>
          <a:lstStyle/>
          <a:p>
            <a:fld id="{9BEDBE90-FDBE-A44D-9062-5A5D1585D5B8}" type="slidenum">
              <a:rPr lang="en-US" smtClean="0"/>
              <a:t>32</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Let’s look</a:t>
            </a:r>
            <a:r>
              <a:rPr lang="en-US" sz="1800" baseline="0" dirty="0" smtClean="0"/>
              <a:t> at how Pivotal can help you build code rapidly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Later we will discuss how Pivotal can help you test, deploy and manage applications quickly and reliably. </a:t>
            </a:r>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33</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JAVA/SPRING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Pivotal</a:t>
            </a:r>
            <a:r>
              <a:rPr lang="en-US" sz="1200" kern="1200" baseline="0" dirty="0" smtClean="0">
                <a:solidFill>
                  <a:schemeClr val="tx1"/>
                </a:solidFill>
                <a:effectLst/>
                <a:latin typeface="+mn-lt"/>
                <a:ea typeface="+mn-ea"/>
                <a:cs typeface="+mn-cs"/>
              </a:rPr>
              <a:t> is committed to helping enterprises run all their workloads on Pivotal Cloud Foundry. In particular given the popularity of Java in enterprise computing, Pivotal has made significant investments in ensuring Java technologies receive additional, special support with PCF. More importantly, Pivotal continues to invest in them not only to make the experience first class, but also to ensure that the migration to PCF is streamlined. Pivotal is also the steward of the Spring open source project, and thus has made additional investments to drive a first class experience for Java Spring users.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Below are some of the items that we currently support as well as several roadmap items: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Roadmap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Spring Boot Dashboard [PCF Metrics]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Spring Sleuth/</a:t>
            </a:r>
            <a:r>
              <a:rPr lang="en-US" sz="1200" kern="1200" baseline="0" dirty="0" err="1" smtClean="0">
                <a:solidFill>
                  <a:schemeClr val="tx1"/>
                </a:solidFill>
                <a:effectLst/>
                <a:latin typeface="+mn-lt"/>
                <a:ea typeface="+mn-ea"/>
                <a:cs typeface="+mn-cs"/>
              </a:rPr>
              <a:t>Zipkin</a:t>
            </a:r>
            <a:r>
              <a:rPr lang="en-US" sz="1200" kern="1200" baseline="0" dirty="0" smtClean="0">
                <a:solidFill>
                  <a:schemeClr val="tx1"/>
                </a:solidFill>
                <a:effectLst/>
                <a:latin typeface="+mn-lt"/>
                <a:ea typeface="+mn-ea"/>
                <a:cs typeface="+mn-cs"/>
              </a:rPr>
              <a:t> Integration [PCF Metrics]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Supported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Spring</a:t>
            </a:r>
            <a:r>
              <a:rPr lang="en-US" sz="1200" kern="1200" baseline="0" dirty="0" smtClean="0">
                <a:solidFill>
                  <a:schemeClr val="tx1"/>
                </a:solidFill>
                <a:effectLst/>
                <a:latin typeface="+mn-lt"/>
                <a:ea typeface="+mn-ea"/>
                <a:cs typeface="+mn-cs"/>
              </a:rPr>
              <a:t> Cloud Services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Supported SCDF Runtime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Spring Cloud Connectors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Auto-Reconfiguration for PCF Services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Java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Support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34</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.NET &amp; MICROSOFT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Pivotal</a:t>
            </a:r>
            <a:r>
              <a:rPr lang="en-US" sz="1200" kern="1200" baseline="0" dirty="0" smtClean="0">
                <a:solidFill>
                  <a:schemeClr val="tx1"/>
                </a:solidFill>
                <a:effectLst/>
                <a:latin typeface="+mn-lt"/>
                <a:ea typeface="+mn-ea"/>
                <a:cs typeface="+mn-cs"/>
              </a:rPr>
              <a:t> is committed to helping enterprises run all their workloads on Pivotal Cloud Foundry. In particular given the popularity of </a:t>
            </a:r>
            <a:r>
              <a:rPr lang="en-US" sz="1200" kern="1200" baseline="0" dirty="0" err="1" smtClean="0">
                <a:solidFill>
                  <a:schemeClr val="tx1"/>
                </a:solidFill>
                <a:effectLst/>
                <a:latin typeface="+mn-lt"/>
                <a:ea typeface="+mn-ea"/>
                <a:cs typeface="+mn-cs"/>
              </a:rPr>
              <a:t>.Net</a:t>
            </a:r>
            <a:r>
              <a:rPr lang="en-US" sz="1200" kern="1200" baseline="0" dirty="0" smtClean="0">
                <a:solidFill>
                  <a:schemeClr val="tx1"/>
                </a:solidFill>
                <a:effectLst/>
                <a:latin typeface="+mn-lt"/>
                <a:ea typeface="+mn-ea"/>
                <a:cs typeface="+mn-cs"/>
              </a:rPr>
              <a:t> and Microsoft technologies in enterprise computing, Pivotal has made significant investments in ensuring they receive additional, special support with PCF. More importantly, Pivotal continues to invest in them not only to make the experience first class, but also to ensure that the migration to PCF is streamlined.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Below are some of the items that we currently support as well as several roadmap items: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dirty="0" err="1" smtClean="0">
                <a:solidFill>
                  <a:schemeClr val="tx1"/>
                </a:solidFill>
                <a:effectLst/>
                <a:latin typeface="+mn-lt"/>
                <a:ea typeface="+mn-ea"/>
                <a:cs typeface="+mn-cs"/>
              </a:rPr>
              <a:t>Microservices</a:t>
            </a:r>
            <a:r>
              <a:rPr lang="en-US" sz="1200" b="1" kern="1200" baseline="0" dirty="0" smtClean="0">
                <a:solidFill>
                  <a:schemeClr val="tx1"/>
                </a:solidFill>
                <a:effectLst/>
                <a:latin typeface="+mn-lt"/>
                <a:ea typeface="+mn-ea"/>
                <a:cs typeface="+mn-cs"/>
              </a:rPr>
              <a:t> Infrastructure (</a:t>
            </a:r>
            <a:r>
              <a:rPr lang="en-US" sz="1200" b="1" kern="1200" baseline="0" dirty="0" err="1" smtClean="0">
                <a:solidFill>
                  <a:schemeClr val="tx1"/>
                </a:solidFill>
                <a:effectLst/>
                <a:latin typeface="+mn-lt"/>
                <a:ea typeface="+mn-ea"/>
                <a:cs typeface="+mn-cs"/>
              </a:rPr>
              <a:t>SteelToe</a:t>
            </a:r>
            <a:r>
              <a:rPr lang="en-US" sz="1200" b="1"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As discussed when detailing Spring Cloud Services,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architectures require additional support to support service discovery, configuration dissemination and monitoring/resilience. With the </a:t>
            </a:r>
            <a:r>
              <a:rPr lang="en-US" sz="1200" kern="1200" baseline="0" dirty="0" err="1" smtClean="0">
                <a:solidFill>
                  <a:schemeClr val="tx1"/>
                </a:solidFill>
                <a:effectLst/>
                <a:latin typeface="+mn-lt"/>
                <a:ea typeface="+mn-ea"/>
                <a:cs typeface="+mn-cs"/>
              </a:rPr>
              <a:t>Steeltoe</a:t>
            </a:r>
            <a:r>
              <a:rPr lang="en-US" sz="1200" kern="1200" baseline="0" dirty="0" smtClean="0">
                <a:solidFill>
                  <a:schemeClr val="tx1"/>
                </a:solidFill>
                <a:effectLst/>
                <a:latin typeface="+mn-lt"/>
                <a:ea typeface="+mn-ea"/>
                <a:cs typeface="+mn-cs"/>
              </a:rPr>
              <a:t> open source project, </a:t>
            </a:r>
            <a:r>
              <a:rPr lang="en-US" sz="1200" kern="1200" baseline="0" dirty="0" err="1" smtClean="0">
                <a:solidFill>
                  <a:schemeClr val="tx1"/>
                </a:solidFill>
                <a:effectLst/>
                <a:latin typeface="+mn-lt"/>
                <a:ea typeface="+mn-ea"/>
                <a:cs typeface="+mn-cs"/>
              </a:rPr>
              <a:t>.Net</a:t>
            </a:r>
            <a:r>
              <a:rPr lang="en-US" sz="1200" kern="1200" baseline="0" dirty="0" smtClean="0">
                <a:solidFill>
                  <a:schemeClr val="tx1"/>
                </a:solidFill>
                <a:effectLst/>
                <a:latin typeface="+mn-lt"/>
                <a:ea typeface="+mn-ea"/>
                <a:cs typeface="+mn-cs"/>
              </a:rPr>
              <a:t> developers will get access to many of these capabilities available in Spring Cloud Services. Currently, they will be able to take advantage of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and service discovery via </a:t>
            </a:r>
            <a:r>
              <a:rPr lang="en-US" sz="1200" kern="1200" baseline="0" dirty="0" err="1" smtClean="0">
                <a:solidFill>
                  <a:schemeClr val="tx1"/>
                </a:solidFill>
                <a:effectLst/>
                <a:latin typeface="+mn-lt"/>
                <a:ea typeface="+mn-ea"/>
                <a:cs typeface="+mn-cs"/>
              </a:rPr>
              <a:t>.Net</a:t>
            </a:r>
            <a:r>
              <a:rPr lang="en-US" sz="1200" kern="1200" baseline="0" dirty="0" smtClean="0">
                <a:solidFill>
                  <a:schemeClr val="tx1"/>
                </a:solidFill>
                <a:effectLst/>
                <a:latin typeface="+mn-lt"/>
                <a:ea typeface="+mn-ea"/>
                <a:cs typeface="+mn-cs"/>
              </a:rPr>
              <a:t> bindings. Expect more to come. These are the same battle-tested capabilities that Netflix initially developed that became part of Spring Cloud.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err="1" smtClean="0">
                <a:solidFill>
                  <a:schemeClr val="tx1"/>
                </a:solidFill>
                <a:effectLst/>
                <a:latin typeface="+mn-lt"/>
                <a:ea typeface="+mn-ea"/>
                <a:cs typeface="+mn-cs"/>
              </a:rPr>
              <a:t>.Net</a:t>
            </a:r>
            <a:r>
              <a:rPr lang="en-US" sz="1200" b="1" kern="1200" baseline="0" dirty="0" smtClean="0">
                <a:solidFill>
                  <a:schemeClr val="tx1"/>
                </a:solidFill>
                <a:effectLst/>
                <a:latin typeface="+mn-lt"/>
                <a:ea typeface="+mn-ea"/>
                <a:cs typeface="+mn-cs"/>
              </a:rPr>
              <a:t> Core </a:t>
            </a:r>
            <a:r>
              <a:rPr lang="en-US" sz="1200" b="1"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 Pivotal supports a .</a:t>
            </a:r>
            <a:r>
              <a:rPr lang="en-US" sz="1200" kern="1200" baseline="0" dirty="0" err="1" smtClean="0">
                <a:solidFill>
                  <a:schemeClr val="tx1"/>
                </a:solidFill>
                <a:effectLst/>
                <a:latin typeface="+mn-lt"/>
                <a:ea typeface="+mn-ea"/>
                <a:cs typeface="+mn-cs"/>
              </a:rPr>
              <a:t>NetCore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buildpack</a:t>
            </a:r>
            <a:r>
              <a:rPr lang="en-US" sz="1200" kern="1200" baseline="0" dirty="0" smtClean="0">
                <a:solidFill>
                  <a:schemeClr val="tx1"/>
                </a:solidFill>
                <a:effectLst/>
                <a:latin typeface="+mn-lt"/>
                <a:ea typeface="+mn-ea"/>
                <a:cs typeface="+mn-cs"/>
              </a:rPr>
              <a:t> that, like all other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compiles the app, installs dependencies and packages the </a:t>
            </a:r>
            <a:r>
              <a:rPr lang="en-US" sz="1200" kern="1200" baseline="0" dirty="0" err="1" smtClean="0">
                <a:solidFill>
                  <a:schemeClr val="tx1"/>
                </a:solidFill>
                <a:effectLst/>
                <a:latin typeface="+mn-lt"/>
                <a:ea typeface="+mn-ea"/>
                <a:cs typeface="+mn-cs"/>
              </a:rPr>
              <a:t>.Net</a:t>
            </a:r>
            <a:r>
              <a:rPr lang="en-US" sz="1200" kern="1200" baseline="0" dirty="0" smtClean="0">
                <a:solidFill>
                  <a:schemeClr val="tx1"/>
                </a:solidFill>
                <a:effectLst/>
                <a:latin typeface="+mn-lt"/>
                <a:ea typeface="+mn-ea"/>
                <a:cs typeface="+mn-cs"/>
              </a:rPr>
              <a:t> app so it is runnable as a containerized workload on Diego Linux cells. We take care of the complexities of running a </a:t>
            </a:r>
            <a:r>
              <a:rPr lang="en-US" sz="1200" kern="1200" baseline="0" dirty="0" err="1" smtClean="0">
                <a:solidFill>
                  <a:schemeClr val="tx1"/>
                </a:solidFill>
                <a:effectLst/>
                <a:latin typeface="+mn-lt"/>
                <a:ea typeface="+mn-ea"/>
                <a:cs typeface="+mn-cs"/>
              </a:rPr>
              <a:t>.Net</a:t>
            </a:r>
            <a:r>
              <a:rPr lang="en-US" sz="1200" kern="1200" baseline="0" dirty="0" smtClean="0">
                <a:solidFill>
                  <a:schemeClr val="tx1"/>
                </a:solidFill>
                <a:effectLst/>
                <a:latin typeface="+mn-lt"/>
                <a:ea typeface="+mn-ea"/>
                <a:cs typeface="+mn-cs"/>
              </a:rPr>
              <a:t> app on Linux so you can focus on your application. With PCF, </a:t>
            </a:r>
            <a:r>
              <a:rPr lang="en-US" sz="1200" kern="1200" baseline="0" dirty="0" err="1" smtClean="0">
                <a:solidFill>
                  <a:schemeClr val="tx1"/>
                </a:solidFill>
                <a:effectLst/>
                <a:latin typeface="+mn-lt"/>
                <a:ea typeface="+mn-ea"/>
                <a:cs typeface="+mn-cs"/>
              </a:rPr>
              <a:t>.Net</a:t>
            </a:r>
            <a:r>
              <a:rPr lang="en-US" sz="1200" kern="1200" baseline="0" dirty="0" smtClean="0">
                <a:solidFill>
                  <a:schemeClr val="tx1"/>
                </a:solidFill>
                <a:effectLst/>
                <a:latin typeface="+mn-lt"/>
                <a:ea typeface="+mn-ea"/>
                <a:cs typeface="+mn-cs"/>
              </a:rPr>
              <a:t> applications can be truly cloud agnostic.</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Windows Container Support [Elastic Runtime/Diego]</a:t>
            </a:r>
            <a:r>
              <a:rPr lang="en-US" sz="1200" kern="1200" baseline="0" dirty="0" smtClean="0">
                <a:solidFill>
                  <a:schemeClr val="tx1"/>
                </a:solidFill>
                <a:effectLst/>
                <a:latin typeface="+mn-lt"/>
                <a:ea typeface="+mn-ea"/>
                <a:cs typeface="+mn-cs"/>
              </a:rPr>
              <a:t> – Windows Server 2016 supports native Windows containers. Although Pivotal has been containerizing windows workloads since 2015 (by developing our Garden API on top of windows OS primitives), Pivotal will continues to invest in Windows Server 2016 native containers and will ensure that Pivotal customers always have the most stable, high-performing container runtime powering their Windows-based apps. This is a ROADMAP feature.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Windows Server 2016 Cells [Elastic Runtime/Diego] </a:t>
            </a:r>
            <a:r>
              <a:rPr lang="en-US" sz="1200" kern="1200" baseline="0" dirty="0" smtClean="0">
                <a:solidFill>
                  <a:schemeClr val="tx1"/>
                </a:solidFill>
                <a:effectLst/>
                <a:latin typeface="+mn-lt"/>
                <a:ea typeface="+mn-ea"/>
                <a:cs typeface="+mn-cs"/>
              </a:rPr>
              <a:t>- Pivotal Diego runtime now supports Windows Server 2016 cells in addition to Windows Server 2012.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Microsoft Azure Support</a:t>
            </a:r>
            <a:r>
              <a:rPr lang="en-US" sz="1200" kern="1200" baseline="0" dirty="0" smtClean="0">
                <a:solidFill>
                  <a:schemeClr val="tx1"/>
                </a:solidFill>
                <a:effectLst/>
                <a:latin typeface="+mn-lt"/>
                <a:ea typeface="+mn-ea"/>
                <a:cs typeface="+mn-cs"/>
              </a:rPr>
              <a:t> – Pivotal Cloud Foundry is now fully supported on Microsoft Azure. There are several elements to this:</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Azure Marketplace Support: Azure users interested in trying out Pivotal Cloud Foundry can now spin up a trial version on Azure with the click of a button.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err="1" smtClean="0">
                <a:solidFill>
                  <a:schemeClr val="tx1"/>
                </a:solidFill>
                <a:effectLst/>
                <a:latin typeface="+mn-lt"/>
                <a:ea typeface="+mn-ea"/>
                <a:cs typeface="+mn-cs"/>
              </a:rPr>
              <a:t>OpsManager</a:t>
            </a:r>
            <a:r>
              <a:rPr lang="en-US" sz="1200" kern="1200" baseline="0" dirty="0" smtClean="0">
                <a:solidFill>
                  <a:schemeClr val="tx1"/>
                </a:solidFill>
                <a:effectLst/>
                <a:latin typeface="+mn-lt"/>
                <a:ea typeface="+mn-ea"/>
                <a:cs typeface="+mn-cs"/>
              </a:rPr>
              <a:t> Support: Pivotal now provides full Ops Manager support to deploy and manage PCF on Azure, making the process much simpler and bringing it on par with other infrastructures such as AWS and </a:t>
            </a:r>
            <a:r>
              <a:rPr lang="en-US" sz="1200" kern="1200" baseline="0" dirty="0" err="1" smtClean="0">
                <a:solidFill>
                  <a:schemeClr val="tx1"/>
                </a:solidFill>
                <a:effectLst/>
                <a:latin typeface="+mn-lt"/>
                <a:ea typeface="+mn-ea"/>
                <a:cs typeface="+mn-cs"/>
              </a:rPr>
              <a:t>vSphere</a:t>
            </a:r>
            <a:r>
              <a:rPr lang="en-US" sz="1200" kern="1200" baseline="0" dirty="0" smtClean="0">
                <a:solidFill>
                  <a:schemeClr val="tx1"/>
                </a:solidFill>
                <a:effectLst/>
                <a:latin typeface="+mn-lt"/>
                <a:ea typeface="+mn-ea"/>
                <a:cs typeface="+mn-cs"/>
              </a:rPr>
              <a:t>.</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Azure Service Broker: Brokers are responsible for provisioning and </a:t>
            </a:r>
            <a:r>
              <a:rPr lang="en-US" sz="1200" kern="1200" baseline="0" dirty="0" err="1" smtClean="0">
                <a:solidFill>
                  <a:schemeClr val="tx1"/>
                </a:solidFill>
                <a:effectLst/>
                <a:latin typeface="+mn-lt"/>
                <a:ea typeface="+mn-ea"/>
                <a:cs typeface="+mn-cs"/>
              </a:rPr>
              <a:t>deprovisioning</a:t>
            </a:r>
            <a:r>
              <a:rPr lang="en-US" sz="1200" kern="1200" baseline="0" dirty="0" smtClean="0">
                <a:solidFill>
                  <a:schemeClr val="tx1"/>
                </a:solidFill>
                <a:effectLst/>
                <a:latin typeface="+mn-lt"/>
                <a:ea typeface="+mn-ea"/>
                <a:cs typeface="+mn-cs"/>
              </a:rPr>
              <a:t> application services, as well as providing credentials to your application. Microsoft has developed a service broker that can provide PCF apps access to Azure services such as Blob Storage, </a:t>
            </a:r>
            <a:r>
              <a:rPr lang="en-US" sz="1200" kern="1200" baseline="0" dirty="0" err="1" smtClean="0">
                <a:solidFill>
                  <a:schemeClr val="tx1"/>
                </a:solidFill>
                <a:effectLst/>
                <a:latin typeface="+mn-lt"/>
                <a:ea typeface="+mn-ea"/>
                <a:cs typeface="+mn-cs"/>
              </a:rPr>
              <a:t>DocumentDB</a:t>
            </a:r>
            <a:r>
              <a:rPr lang="en-US" sz="1200" kern="1200" baseline="0" dirty="0" smtClean="0">
                <a:solidFill>
                  <a:schemeClr val="tx1"/>
                </a:solidFill>
                <a:effectLst/>
                <a:latin typeface="+mn-lt"/>
                <a:ea typeface="+mn-ea"/>
                <a:cs typeface="+mn-cs"/>
              </a:rPr>
              <a:t>, Azure SQL Database, Service Bus, and </a:t>
            </a:r>
            <a:r>
              <a:rPr lang="en-US" sz="1200" kern="1200" baseline="0" dirty="0" err="1" smtClean="0">
                <a:solidFill>
                  <a:schemeClr val="tx1"/>
                </a:solidFill>
                <a:effectLst/>
                <a:latin typeface="+mn-lt"/>
                <a:ea typeface="+mn-ea"/>
                <a:cs typeface="+mn-cs"/>
              </a:rPr>
              <a:t>Redis</a:t>
            </a:r>
            <a:r>
              <a:rPr lang="en-US" sz="1200" kern="1200" baseline="0" dirty="0" smtClean="0">
                <a:solidFill>
                  <a:schemeClr val="tx1"/>
                </a:solidFill>
                <a:effectLst/>
                <a:latin typeface="+mn-lt"/>
                <a:ea typeface="+mn-ea"/>
                <a:cs typeface="+mn-cs"/>
              </a:rPr>
              <a:t> Cache.</a:t>
            </a:r>
          </a:p>
        </p:txBody>
      </p:sp>
      <p:sp>
        <p:nvSpPr>
          <p:cNvPr id="4" name="Slide Number Placeholder 3"/>
          <p:cNvSpPr>
            <a:spLocks noGrp="1"/>
          </p:cNvSpPr>
          <p:nvPr>
            <p:ph type="sldNum" sz="quarter" idx="10"/>
          </p:nvPr>
        </p:nvSpPr>
        <p:spPr/>
        <p:txBody>
          <a:bodyPr/>
          <a:lstStyle/>
          <a:p>
            <a:fld id="{9BEDBE90-FDBE-A44D-9062-5A5D1585D5B8}" type="slidenum">
              <a:rPr lang="en-US" smtClean="0"/>
              <a:t>35</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DO IT YOURSELF…?</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Given the low cost of cloud infrastructure</a:t>
            </a:r>
            <a:r>
              <a:rPr lang="en-US" sz="1200" kern="1200" baseline="0" dirty="0" smtClean="0">
                <a:solidFill>
                  <a:schemeClr val="tx1"/>
                </a:solidFill>
                <a:effectLst/>
                <a:latin typeface="+mn-lt"/>
                <a:ea typeface="+mn-ea"/>
                <a:cs typeface="+mn-cs"/>
              </a:rPr>
              <a:t> and the simplicity of getting a </a:t>
            </a:r>
            <a:r>
              <a:rPr lang="en-US" sz="1200" kern="1200" baseline="0" dirty="0" err="1" smtClean="0">
                <a:solidFill>
                  <a:schemeClr val="tx1"/>
                </a:solidFill>
                <a:effectLst/>
                <a:latin typeface="+mn-lt"/>
                <a:ea typeface="+mn-ea"/>
                <a:cs typeface="+mn-cs"/>
              </a:rPr>
              <a:t>Docker</a:t>
            </a:r>
            <a:r>
              <a:rPr lang="en-US" sz="1200" kern="1200" baseline="0" dirty="0" smtClean="0">
                <a:solidFill>
                  <a:schemeClr val="tx1"/>
                </a:solidFill>
                <a:effectLst/>
                <a:latin typeface="+mn-lt"/>
                <a:ea typeface="+mn-ea"/>
                <a:cs typeface="+mn-cs"/>
              </a:rPr>
              <a:t> container running, many enterprises feel that many of the capabilities we’ve talked about are simply a little bit of automation surrounding a container (or even container orchestration) engine. As a result, it should not take a lot of effort to build their own cloud platform. Furthermore, they would have complete freedom to build the platform in a way that makes sense for their enterprise and business. Why invest in PCF?</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difference between </a:t>
            </a:r>
            <a:r>
              <a:rPr lang="en-US" sz="1200" kern="1200" baseline="0" dirty="0" err="1" smtClean="0">
                <a:solidFill>
                  <a:schemeClr val="tx1"/>
                </a:solidFill>
                <a:effectLst/>
                <a:latin typeface="+mn-lt"/>
                <a:ea typeface="+mn-ea"/>
                <a:cs typeface="+mn-cs"/>
              </a:rPr>
              <a:t>Docker</a:t>
            </a:r>
            <a:r>
              <a:rPr lang="en-US" sz="1200" kern="1200" baseline="0" dirty="0" smtClean="0">
                <a:solidFill>
                  <a:schemeClr val="tx1"/>
                </a:solidFill>
                <a:effectLst/>
                <a:latin typeface="+mn-lt"/>
                <a:ea typeface="+mn-ea"/>
                <a:cs typeface="+mn-cs"/>
              </a:rPr>
              <a:t> container running on a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laptop, and PCF is perhaps best understood when those alternatives are considered in a framework juxtaposing speed to market and degree of </a:t>
            </a:r>
            <a:r>
              <a:rPr lang="en-US" sz="1200" kern="1200" baseline="0" dirty="0" err="1" smtClean="0">
                <a:solidFill>
                  <a:schemeClr val="tx1"/>
                </a:solidFill>
                <a:effectLst/>
                <a:latin typeface="+mn-lt"/>
                <a:ea typeface="+mn-ea"/>
                <a:cs typeface="+mn-cs"/>
              </a:rPr>
              <a:t>opinionation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Docker</a:t>
            </a:r>
            <a:r>
              <a:rPr lang="en-US" sz="1200" kern="1200" baseline="0" dirty="0" smtClean="0">
                <a:solidFill>
                  <a:schemeClr val="tx1"/>
                </a:solidFill>
                <a:effectLst/>
                <a:latin typeface="+mn-lt"/>
                <a:ea typeface="+mn-ea"/>
                <a:cs typeface="+mn-cs"/>
              </a:rPr>
              <a:t> provides simply the kernel – the beginning point – of building a platform. It takes a lot of capabilities to build a comprehensive platform such as PCF, some of which are shown here.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It is true, </a:t>
            </a:r>
            <a:r>
              <a:rPr lang="en-US" sz="1200" kern="1200" baseline="0" dirty="0" err="1" smtClean="0">
                <a:solidFill>
                  <a:schemeClr val="tx1"/>
                </a:solidFill>
                <a:effectLst/>
                <a:latin typeface="+mn-lt"/>
                <a:ea typeface="+mn-ea"/>
                <a:cs typeface="+mn-cs"/>
              </a:rPr>
              <a:t>Docker</a:t>
            </a:r>
            <a:r>
              <a:rPr lang="en-US" sz="1200" kern="1200" baseline="0" dirty="0" smtClean="0">
                <a:solidFill>
                  <a:schemeClr val="tx1"/>
                </a:solidFill>
                <a:effectLst/>
                <a:latin typeface="+mn-lt"/>
                <a:ea typeface="+mn-ea"/>
                <a:cs typeface="+mn-cs"/>
              </a:rPr>
              <a:t> provides complete freedom to choose how to build a platform for your applications. However, it would take a significant investment of time and resources to build these capabilities. Alternatively, PCF offers a highly opinionated experience. It provides an impressive array of capabilities and will continue to invest in building a stable, powerful and secure platform. It makes choices and defines contracts, that give fewer degrees of freedom than would otherwise be possible if building a platform from scratch. (Note, even with “fewer” degrees of freedom, PCF provides a remarkable array of extension and integration points, e.g. </a:t>
            </a:r>
            <a:r>
              <a:rPr lang="en-US" sz="1200" kern="1200" baseline="0" dirty="0" err="1" smtClean="0">
                <a:solidFill>
                  <a:schemeClr val="tx1"/>
                </a:solidFill>
                <a:effectLst/>
                <a:latin typeface="+mn-lt"/>
                <a:ea typeface="+mn-ea"/>
                <a:cs typeface="+mn-cs"/>
              </a:rPr>
              <a:t>buildpacks</a:t>
            </a:r>
            <a:r>
              <a:rPr lang="en-US" sz="1200" kern="1200" baseline="0" dirty="0" smtClean="0">
                <a:solidFill>
                  <a:schemeClr val="tx1"/>
                </a:solidFill>
                <a:effectLst/>
                <a:latin typeface="+mn-lt"/>
                <a:ea typeface="+mn-ea"/>
                <a:cs typeface="+mn-cs"/>
              </a:rPr>
              <a:t>, services, CPIs, etc. that should provide most of the flexibility demanded by enterprises. However, the tradeoff benefit is that it allows an enterprise to simply take </a:t>
            </a:r>
            <a:r>
              <a:rPr lang="en-US" sz="1200" kern="1200" baseline="0" smtClean="0">
                <a:solidFill>
                  <a:schemeClr val="tx1"/>
                </a:solidFill>
                <a:effectLst/>
                <a:latin typeface="+mn-lt"/>
                <a:ea typeface="+mn-ea"/>
                <a:cs typeface="+mn-cs"/>
              </a:rPr>
              <a:t>the platform, and </a:t>
            </a:r>
            <a:r>
              <a:rPr lang="en-US" sz="1200" kern="1200" baseline="0" dirty="0" smtClean="0">
                <a:solidFill>
                  <a:schemeClr val="tx1"/>
                </a:solidFill>
                <a:effectLst/>
                <a:latin typeface="+mn-lt"/>
                <a:ea typeface="+mn-ea"/>
                <a:cs typeface="+mn-cs"/>
              </a:rPr>
              <a:t>deliver running software to production very rapidly.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For most enterprises that are simply concerned with improving their business by getting their apps in production on the cloud, PCF will do quite well. Building on top of PCF’s capabilities, enterprises can focus on</a:t>
            </a:r>
            <a:r>
              <a:rPr lang="en-US" sz="1200" b="1" kern="1200" baseline="0" dirty="0" smtClean="0">
                <a:solidFill>
                  <a:schemeClr val="tx1"/>
                </a:solidFill>
                <a:effectLst/>
                <a:latin typeface="+mn-lt"/>
                <a:ea typeface="+mn-ea"/>
                <a:cs typeface="+mn-cs"/>
              </a:rPr>
              <a:t> Business Value Creation</a:t>
            </a:r>
            <a:r>
              <a:rPr lang="en-US" sz="1200" kern="1200" baseline="0" dirty="0" smtClean="0">
                <a:solidFill>
                  <a:schemeClr val="tx1"/>
                </a:solidFill>
                <a:effectLst/>
                <a:latin typeface="+mn-lt"/>
                <a:ea typeface="+mn-ea"/>
                <a:cs typeface="+mn-cs"/>
              </a:rPr>
              <a:t>. Attempting to replicate a platform by building these capabilities listed, actually will only increase the </a:t>
            </a:r>
            <a:r>
              <a:rPr lang="en-US" sz="1200" b="1" kern="1200" baseline="0" dirty="0" smtClean="0">
                <a:solidFill>
                  <a:schemeClr val="tx1"/>
                </a:solidFill>
                <a:effectLst/>
                <a:latin typeface="+mn-lt"/>
                <a:ea typeface="+mn-ea"/>
                <a:cs typeface="+mn-cs"/>
              </a:rPr>
              <a:t>Technical Deb</a:t>
            </a:r>
            <a:r>
              <a:rPr lang="en-US" sz="1200" kern="1200" baseline="0" dirty="0" smtClean="0">
                <a:solidFill>
                  <a:schemeClr val="tx1"/>
                </a:solidFill>
                <a:effectLst/>
                <a:latin typeface="+mn-lt"/>
                <a:ea typeface="+mn-ea"/>
                <a:cs typeface="+mn-cs"/>
              </a:rPr>
              <a:t>t of the organization – more code that needs to be maintained and enhanced going forward.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That might makes sense if you need a platform for a type of workload or use case not considered or supported by PCF? If it is very specialized, and it is important to control every design decision, then perhaps a DIY approach to the platform makes sense. For most other enterprises, interested simply in focusing on their business, investing in a DIY approach has a very low ROI, if not a negative ROI. Investing precious development resources in building a platform implies that those resources are not invested in building business critical software. </a:t>
            </a:r>
          </a:p>
        </p:txBody>
      </p:sp>
      <p:sp>
        <p:nvSpPr>
          <p:cNvPr id="4" name="Slide Number Placeholder 3"/>
          <p:cNvSpPr>
            <a:spLocks noGrp="1"/>
          </p:cNvSpPr>
          <p:nvPr>
            <p:ph type="sldNum" sz="quarter" idx="10"/>
          </p:nvPr>
        </p:nvSpPr>
        <p:spPr/>
        <p:txBody>
          <a:bodyPr/>
          <a:lstStyle/>
          <a:p>
            <a:fld id="{9BEDBE90-FDBE-A44D-9062-5A5D1585D5B8}" type="slidenum">
              <a:rPr lang="en-US" smtClean="0"/>
              <a:t>36</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Let’s look</a:t>
            </a:r>
            <a:r>
              <a:rPr lang="en-US" sz="1800" baseline="0" dirty="0" smtClean="0"/>
              <a:t> at how Pivotal can help you build code rapidly</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Later we will discuss how Pivotal can help you test, deploy and manage applications quickly and reliably. </a:t>
            </a:r>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37</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GE</a:t>
            </a:r>
            <a:r>
              <a:rPr lang="en-US" sz="1200" b="1" kern="1200" baseline="0" dirty="0" smtClean="0">
                <a:solidFill>
                  <a:schemeClr val="tx1"/>
                </a:solidFill>
                <a:effectLst/>
                <a:latin typeface="+mn-lt"/>
                <a:ea typeface="+mn-ea"/>
                <a:cs typeface="+mn-cs"/>
              </a:rPr>
              <a:t>T STARTED TODAY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Your developers can get started today with Pivotal Cloud Foundry. Pivotal packages the cloud foundry distribution in different ways to give customers choice in how to engage. Apart from fully deploying Pivotal Cloud Foundry on premise and using it directly, customers have 2 other choices: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Pivotal Web Services</a:t>
            </a:r>
            <a:r>
              <a:rPr lang="en-US" sz="1200" kern="1200" baseline="0" dirty="0" smtClean="0">
                <a:solidFill>
                  <a:schemeClr val="tx1"/>
                </a:solidFill>
                <a:effectLst/>
                <a:latin typeface="+mn-lt"/>
                <a:ea typeface="+mn-ea"/>
                <a:cs typeface="+mn-cs"/>
              </a:rPr>
              <a:t>: Pivotal offers Cloud Foundry as a hosted instance at a low cost and free initial offer. The public cloud version offers most of the PCF capabilities and the same command line and runtime experience as PCF (albeit with less control for customization since it is hosted and multi-tenanted). It also provides its own services ecosystem (The PCF services ecosystem is not available). Currently, Pivotal runs over 14,000 applications instances with an operations team of only 6 for Pivotal Web Services.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1" kern="1200" baseline="0" dirty="0" smtClean="0">
                <a:solidFill>
                  <a:schemeClr val="tx1"/>
                </a:solidFill>
                <a:effectLst/>
                <a:latin typeface="+mn-lt"/>
                <a:ea typeface="+mn-ea"/>
                <a:cs typeface="+mn-cs"/>
              </a:rPr>
              <a:t>PCF </a:t>
            </a:r>
            <a:r>
              <a:rPr lang="en-US" sz="1200" b="1"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PCF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is a small footprint distribution of Pivotal Cloud Foundry (PCF) intended to be run locally on a developer machine.  It delivers the essential elements of the Pivotal Cloud Foundry experience quickly through a condensed set of components. However, it does not include many of the elements required for a highly available, production PCF deployment. It is packaged as a single virtual appliance that integrates the essential PCF Elastic Runtime components along with </a:t>
            </a:r>
            <a:r>
              <a:rPr lang="en-US" sz="1200" kern="1200" baseline="0" dirty="0" err="1" smtClean="0">
                <a:solidFill>
                  <a:schemeClr val="tx1"/>
                </a:solidFill>
                <a:effectLst/>
                <a:latin typeface="+mn-lt"/>
                <a:ea typeface="+mn-ea"/>
                <a:cs typeface="+mn-cs"/>
              </a:rPr>
              <a:t>Redis</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RabbitMQ</a:t>
            </a:r>
            <a:r>
              <a:rPr lang="en-US" sz="1200" kern="1200" baseline="0" dirty="0" smtClean="0">
                <a:solidFill>
                  <a:schemeClr val="tx1"/>
                </a:solidFill>
                <a:effectLst/>
                <a:latin typeface="+mn-lt"/>
                <a:ea typeface="+mn-ea"/>
                <a:cs typeface="+mn-cs"/>
              </a:rPr>
              <a:t>, MySQL, and Spring Cloud Services. Individual application instances execute as individually managed containers just as they would in PCF. PCF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is ideally suited to developers wanting to explore or evaluate PCF, or those already actively building cloud native applications to be run on PCF.  Applications developed with PCF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should run unchanged on most default PCF deployments.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Please visit https://</a:t>
            </a:r>
            <a:r>
              <a:rPr lang="en-US" sz="1200" kern="1200" baseline="0" dirty="0" err="1" smtClean="0">
                <a:solidFill>
                  <a:schemeClr val="tx1"/>
                </a:solidFill>
                <a:effectLst/>
                <a:latin typeface="+mn-lt"/>
                <a:ea typeface="+mn-ea"/>
                <a:cs typeface="+mn-cs"/>
              </a:rPr>
              <a:t>pivotal.io</a:t>
            </a:r>
            <a:r>
              <a:rPr lang="en-US" sz="1200" kern="1200" baseline="0" dirty="0" smtClean="0">
                <a:solidFill>
                  <a:schemeClr val="tx1"/>
                </a:solidFill>
                <a:effectLst/>
                <a:latin typeface="+mn-lt"/>
                <a:ea typeface="+mn-ea"/>
                <a:cs typeface="+mn-cs"/>
              </a:rPr>
              <a:t>/platform/</a:t>
            </a:r>
            <a:r>
              <a:rPr lang="en-US" sz="1200" kern="1200" baseline="0" dirty="0" err="1" smtClean="0">
                <a:solidFill>
                  <a:schemeClr val="tx1"/>
                </a:solidFill>
                <a:effectLst/>
                <a:latin typeface="+mn-lt"/>
                <a:ea typeface="+mn-ea"/>
                <a:cs typeface="+mn-cs"/>
              </a:rPr>
              <a:t>pcf</a:t>
            </a:r>
            <a:r>
              <a:rPr lang="en-US" sz="1200" kern="1200" baseline="0" dirty="0" smtClean="0">
                <a:solidFill>
                  <a:schemeClr val="tx1"/>
                </a:solidFill>
                <a:effectLst/>
                <a:latin typeface="+mn-lt"/>
                <a:ea typeface="+mn-ea"/>
                <a:cs typeface="+mn-cs"/>
              </a:rPr>
              <a:t>-tutorials/getting-started-with-pivotal-cloud-foundry to get started and play with sample code for either option. </a:t>
            </a:r>
            <a:r>
              <a:rPr lang="en-US" sz="1200" kern="1200" baseline="0" smtClean="0">
                <a:solidFill>
                  <a:schemeClr val="tx1"/>
                </a:solidFill>
                <a:effectLst/>
                <a:latin typeface="+mn-lt"/>
                <a:ea typeface="+mn-ea"/>
                <a:cs typeface="+mn-cs"/>
              </a:rPr>
              <a:t>Full Getting Started Guides Available for both options.</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38</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Shape 16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cap="none" dirty="0" smtClean="0">
                <a:solidFill>
                  <a:schemeClr val="dk2"/>
                </a:solidFill>
                <a:latin typeface="+mn-lt"/>
                <a:ea typeface="Calibri"/>
                <a:cs typeface="Calibri"/>
                <a:sym typeface="Calibri"/>
              </a:rPr>
              <a:t>NEXT STEPS WITH PIVOTAL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cap="none" dirty="0" smtClean="0">
              <a:solidFill>
                <a:schemeClr val="dk2"/>
              </a:solidFill>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dk2"/>
                </a:solidFill>
                <a:latin typeface="+mn-lt"/>
                <a:ea typeface="Calibri"/>
                <a:cs typeface="Calibri"/>
                <a:sym typeface="Calibri"/>
              </a:rPr>
              <a:t>In</a:t>
            </a:r>
            <a:r>
              <a:rPr lang="en-US" sz="1200" b="0" i="0" u="none" strike="noStrike" cap="none" baseline="0" dirty="0" smtClean="0">
                <a:solidFill>
                  <a:schemeClr val="dk2"/>
                </a:solidFill>
                <a:latin typeface="+mn-lt"/>
                <a:ea typeface="Calibri"/>
                <a:cs typeface="Calibri"/>
                <a:sym typeface="Calibri"/>
              </a:rPr>
              <a:t> addition to working directly with the technologies, you can engage with one of several teams at Pivotal to learn and use the platform together. The following possibilities exist: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cap="none" baseline="0" dirty="0" smtClean="0">
              <a:solidFill>
                <a:schemeClr val="dk2"/>
              </a:solidFill>
              <a:latin typeface="+mn-lt"/>
              <a:ea typeface="Calibri"/>
              <a:cs typeface="Calibri"/>
              <a:sym typeface="Calibri"/>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1" i="0" u="none" strike="noStrike" cap="none" baseline="0" dirty="0" smtClean="0">
                <a:solidFill>
                  <a:schemeClr val="dk2"/>
                </a:solidFill>
                <a:latin typeface="+mn-lt"/>
                <a:ea typeface="Calibri"/>
                <a:cs typeface="Calibri"/>
                <a:sym typeface="Calibri"/>
              </a:rPr>
              <a:t>Cloud Native Workshop</a:t>
            </a:r>
            <a:r>
              <a:rPr lang="en-US" sz="1200" b="0" i="0" u="none" strike="noStrike" cap="none" baseline="0" dirty="0" smtClean="0">
                <a:solidFill>
                  <a:schemeClr val="dk2"/>
                </a:solidFill>
                <a:latin typeface="+mn-lt"/>
                <a:ea typeface="Calibri"/>
                <a:cs typeface="Calibri"/>
                <a:sym typeface="Calibri"/>
              </a:rPr>
              <a:t>: </a:t>
            </a:r>
            <a:r>
              <a:rPr lang="en-US" sz="1200" i="0" dirty="0" smtClean="0">
                <a:solidFill>
                  <a:srgbClr val="000000"/>
                </a:solidFill>
                <a:latin typeface="+mn-lt"/>
                <a:ea typeface="Calibri"/>
                <a:cs typeface="Calibri"/>
                <a:sym typeface="Calibri"/>
              </a:rPr>
              <a:t>E</a:t>
            </a:r>
            <a:r>
              <a:rPr lang="en" sz="1200" i="0" dirty="0" smtClean="0">
                <a:solidFill>
                  <a:srgbClr val="000000"/>
                </a:solidFill>
                <a:latin typeface="+mn-lt"/>
                <a:ea typeface="Calibri"/>
                <a:cs typeface="Calibri"/>
                <a:sym typeface="Calibri"/>
              </a:rPr>
              <a:t>ducate and excite your developer community</a:t>
            </a:r>
            <a:r>
              <a:rPr lang="en-US" sz="1200" i="0" dirty="0" smtClean="0">
                <a:solidFill>
                  <a:srgbClr val="000000"/>
                </a:solidFill>
                <a:latin typeface="+mn-lt"/>
                <a:ea typeface="Calibri"/>
                <a:cs typeface="Calibri"/>
                <a:sym typeface="Calibri"/>
              </a:rPr>
              <a:t>. Pivotal Evangelists</a:t>
            </a:r>
            <a:r>
              <a:rPr lang="en-US" sz="1200" i="0" baseline="0" dirty="0" smtClean="0">
                <a:solidFill>
                  <a:srgbClr val="000000"/>
                </a:solidFill>
                <a:latin typeface="+mn-lt"/>
                <a:ea typeface="Calibri"/>
                <a:cs typeface="Calibri"/>
                <a:sym typeface="Calibri"/>
              </a:rPr>
              <a:t> can come onsite to</a:t>
            </a:r>
            <a:r>
              <a:rPr lang="en-US" sz="1200" i="0" dirty="0" smtClean="0">
                <a:solidFill>
                  <a:srgbClr val="000000"/>
                </a:solidFill>
                <a:latin typeface="+mn-lt"/>
                <a:ea typeface="Calibri"/>
                <a:cs typeface="Calibri"/>
                <a:sym typeface="Calibri"/>
              </a:rPr>
              <a:t> </a:t>
            </a:r>
            <a:r>
              <a:rPr lang="en-US" sz="1200" i="0" dirty="0" smtClean="0">
                <a:latin typeface="+mn-lt"/>
                <a:cs typeface="Calibri"/>
              </a:rPr>
              <a:t>show and tell how</a:t>
            </a:r>
            <a:r>
              <a:rPr lang="en-US" sz="1200" b="0" i="0" dirty="0" smtClean="0">
                <a:latin typeface="+mn-lt"/>
                <a:cs typeface="Calibri"/>
              </a:rPr>
              <a:t> </a:t>
            </a:r>
            <a:r>
              <a:rPr lang="en-US" sz="1200" b="0" i="0" dirty="0" err="1" smtClean="0">
                <a:latin typeface="+mn-lt"/>
                <a:cs typeface="Calibri"/>
              </a:rPr>
              <a:t>Pivotal's</a:t>
            </a:r>
            <a:r>
              <a:rPr lang="en-US" sz="1200" b="0" i="0" dirty="0" smtClean="0">
                <a:latin typeface="+mn-lt"/>
                <a:cs typeface="Calibri"/>
              </a:rPr>
              <a:t> technology portfolio transforms software delivery in theory and practice. The</a:t>
            </a:r>
            <a:r>
              <a:rPr lang="en-US" sz="1200" b="0" i="0" baseline="0" dirty="0" smtClean="0">
                <a:latin typeface="+mn-lt"/>
                <a:cs typeface="Calibri"/>
              </a:rPr>
              <a:t> evangelists </a:t>
            </a:r>
            <a:r>
              <a:rPr lang="en-US" sz="1200" dirty="0" smtClean="0">
                <a:latin typeface="+mn-lt"/>
              </a:rPr>
              <a:t>drive topical Cloud Foundry and Spring discussions.</a:t>
            </a:r>
            <a:endParaRPr lang="en-US" sz="1200" b="0" i="0" u="none" strike="noStrike" cap="none" baseline="0" dirty="0" smtClean="0">
              <a:solidFill>
                <a:schemeClr val="dk2"/>
              </a:solidFill>
              <a:latin typeface="+mn-lt"/>
              <a:ea typeface="Calibri"/>
              <a:cs typeface="Calibri"/>
              <a:sym typeface="Calibri"/>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1" i="0" u="none" strike="noStrike" cap="none" baseline="0" dirty="0" smtClean="0">
                <a:solidFill>
                  <a:schemeClr val="dk2"/>
                </a:solidFill>
                <a:latin typeface="+mn-lt"/>
                <a:ea typeface="Calibri"/>
                <a:cs typeface="Calibri"/>
                <a:sym typeface="Calibri"/>
              </a:rPr>
              <a:t>Pivotal Academy</a:t>
            </a:r>
            <a:r>
              <a:rPr lang="en-US" sz="1200" b="0" i="0" u="none" strike="noStrike" cap="none" baseline="0" dirty="0" smtClean="0">
                <a:solidFill>
                  <a:schemeClr val="dk2"/>
                </a:solidFill>
                <a:latin typeface="+mn-lt"/>
                <a:ea typeface="Calibri"/>
                <a:cs typeface="Calibri"/>
                <a:sym typeface="Calibri"/>
              </a:rPr>
              <a:t>: </a:t>
            </a:r>
            <a:r>
              <a:rPr lang="en" sz="1200" i="0" dirty="0" smtClean="0">
                <a:solidFill>
                  <a:srgbClr val="000000"/>
                </a:solidFill>
                <a:latin typeface="+mn-lt"/>
                <a:ea typeface="Calibri"/>
                <a:cs typeface="Calibri"/>
                <a:sym typeface="Calibri"/>
              </a:rPr>
              <a:t>A</a:t>
            </a:r>
            <a:r>
              <a:rPr lang="en" sz="1200" b="0" i="0" dirty="0" smtClean="0">
                <a:solidFill>
                  <a:srgbClr val="000000"/>
                </a:solidFill>
                <a:latin typeface="+mn-lt"/>
                <a:ea typeface="Calibri"/>
                <a:cs typeface="Calibri"/>
                <a:sym typeface="Calibri"/>
              </a:rPr>
              <a:t> tailored</a:t>
            </a:r>
            <a:r>
              <a:rPr lang="en-US" sz="1200" b="0" i="0" dirty="0" smtClean="0">
                <a:solidFill>
                  <a:srgbClr val="000000"/>
                </a:solidFill>
                <a:latin typeface="+mn-lt"/>
                <a:ea typeface="Calibri"/>
                <a:cs typeface="Calibri"/>
                <a:sym typeface="Calibri"/>
              </a:rPr>
              <a:t> instructor-led</a:t>
            </a:r>
            <a:r>
              <a:rPr lang="en" sz="1200" b="0" i="0" dirty="0" smtClean="0">
                <a:solidFill>
                  <a:srgbClr val="000000"/>
                </a:solidFill>
                <a:latin typeface="+mn-lt"/>
                <a:ea typeface="Calibri"/>
                <a:cs typeface="Calibri"/>
                <a:sym typeface="Calibri"/>
              </a:rPr>
              <a:t> education plan</a:t>
            </a:r>
            <a:r>
              <a:rPr lang="en" sz="1200" i="0" dirty="0" smtClean="0">
                <a:solidFill>
                  <a:srgbClr val="000000"/>
                </a:solidFill>
                <a:latin typeface="+mn-lt"/>
                <a:ea typeface="Calibri"/>
                <a:cs typeface="Calibri"/>
                <a:sym typeface="Calibri"/>
              </a:rPr>
              <a:t> delivered on a rolling basis </a:t>
            </a:r>
            <a:r>
              <a:rPr lang="en-US" sz="1200" i="0" dirty="0" smtClean="0">
                <a:solidFill>
                  <a:srgbClr val="000000"/>
                </a:solidFill>
                <a:latin typeface="+mn-lt"/>
                <a:ea typeface="Calibri"/>
                <a:cs typeface="Calibri"/>
                <a:sym typeface="Calibri"/>
              </a:rPr>
              <a:t>equips your</a:t>
            </a:r>
            <a:r>
              <a:rPr lang="en" sz="1200" i="0" dirty="0" smtClean="0">
                <a:solidFill>
                  <a:srgbClr val="000000"/>
                </a:solidFill>
                <a:latin typeface="+mn-lt"/>
                <a:ea typeface="Calibri"/>
                <a:cs typeface="Calibri"/>
                <a:sym typeface="Calibri"/>
              </a:rPr>
              <a:t> people with </a:t>
            </a:r>
            <a:r>
              <a:rPr lang="en-US" sz="1200" i="0" dirty="0" smtClean="0">
                <a:solidFill>
                  <a:srgbClr val="000000"/>
                </a:solidFill>
                <a:latin typeface="+mn-lt"/>
                <a:ea typeface="Calibri"/>
                <a:cs typeface="Calibri"/>
                <a:sym typeface="Calibri"/>
              </a:rPr>
              <a:t>Pivotal product </a:t>
            </a:r>
            <a:r>
              <a:rPr lang="en" sz="1200" i="0" dirty="0" smtClean="0">
                <a:solidFill>
                  <a:srgbClr val="000000"/>
                </a:solidFill>
                <a:latin typeface="+mn-lt"/>
                <a:ea typeface="Calibri"/>
                <a:cs typeface="Calibri"/>
                <a:sym typeface="Calibri"/>
              </a:rPr>
              <a:t>skills</a:t>
            </a:r>
            <a:r>
              <a:rPr lang="en-US" sz="1200" i="0" baseline="0" dirty="0" smtClean="0">
                <a:solidFill>
                  <a:srgbClr val="000000"/>
                </a:solidFill>
                <a:latin typeface="+mn-lt"/>
                <a:ea typeface="Calibri"/>
                <a:cs typeface="Calibri"/>
                <a:sym typeface="Calibri"/>
              </a:rPr>
              <a:t>. This can be delivered in various formats: onsite, live online, self-paced online, or public. Enterprises can select from a catalog of courses, including PCF and Spring. In addition, participants can apply and for and receive Pivotal </a:t>
            </a:r>
            <a:r>
              <a:rPr lang="en-US" sz="1200" i="0" baseline="0" dirty="0" err="1" smtClean="0">
                <a:solidFill>
                  <a:srgbClr val="000000"/>
                </a:solidFill>
                <a:latin typeface="+mn-lt"/>
                <a:ea typeface="Calibri"/>
                <a:cs typeface="Calibri"/>
                <a:sym typeface="Calibri"/>
              </a:rPr>
              <a:t>Certifcation</a:t>
            </a:r>
            <a:r>
              <a:rPr lang="en-US" sz="1200" i="0" baseline="0" dirty="0" smtClean="0">
                <a:solidFill>
                  <a:srgbClr val="000000"/>
                </a:solidFill>
                <a:latin typeface="+mn-lt"/>
                <a:ea typeface="Calibri"/>
                <a:cs typeface="Calibri"/>
                <a:sym typeface="Calibri"/>
              </a:rPr>
              <a:t> on those technologies.</a:t>
            </a:r>
            <a:endParaRPr lang="en-US" sz="1200" b="0" i="0" u="none" strike="noStrike" cap="none" baseline="0" dirty="0" smtClean="0">
              <a:solidFill>
                <a:schemeClr val="dk2"/>
              </a:solidFill>
              <a:latin typeface="+mn-lt"/>
              <a:ea typeface="Calibri"/>
              <a:cs typeface="Calibri"/>
              <a:sym typeface="Calibri"/>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1" i="0" u="none" strike="noStrike" cap="none" baseline="0" dirty="0" smtClean="0">
                <a:solidFill>
                  <a:schemeClr val="dk2"/>
                </a:solidFill>
                <a:latin typeface="+mn-lt"/>
                <a:ea typeface="Calibri"/>
                <a:cs typeface="Calibri"/>
                <a:sym typeface="Calibri"/>
              </a:rPr>
              <a:t>Proof of Concept</a:t>
            </a:r>
            <a:r>
              <a:rPr lang="en-US" sz="1200" b="0" i="0" u="none" strike="noStrike" cap="none" baseline="0" dirty="0" smtClean="0">
                <a:solidFill>
                  <a:schemeClr val="dk2"/>
                </a:solidFill>
                <a:latin typeface="+mn-lt"/>
                <a:ea typeface="Calibri"/>
                <a:cs typeface="Calibri"/>
                <a:sym typeface="Calibri"/>
              </a:rPr>
              <a:t>: Work with our world class Platform Architects to test key assumptions and constraints unique to your enterprise environment to demonstrate that PCF can meet the unique demands of your workloads.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1" i="0" u="none" strike="noStrike" cap="none" baseline="0" dirty="0" smtClean="0">
                <a:solidFill>
                  <a:schemeClr val="dk2"/>
                </a:solidFill>
                <a:latin typeface="+mn-lt"/>
                <a:ea typeface="Calibri"/>
                <a:cs typeface="Calibri"/>
                <a:sym typeface="Calibri"/>
              </a:rPr>
              <a:t>Dojos</a:t>
            </a:r>
            <a:r>
              <a:rPr lang="en-US" sz="1200" b="0" i="0" u="none" strike="noStrike" cap="none" baseline="0" dirty="0" smtClean="0">
                <a:solidFill>
                  <a:schemeClr val="dk2"/>
                </a:solidFill>
                <a:latin typeface="+mn-lt"/>
                <a:ea typeface="Calibri"/>
                <a:cs typeface="Calibri"/>
                <a:sym typeface="Calibri"/>
              </a:rPr>
              <a:t>: Work with our Platform Services team to engage in 4-6 week long joint immersion training with PCF for various personas: developers and IT Operations. This includes the Platform Dojo (infra planning, deployment, migration, CI/CD) and Operations Dojo (logging, monitoring, security, Day 2 </a:t>
            </a:r>
            <a:r>
              <a:rPr lang="en-US" sz="1200" b="0" i="0" u="none" strike="noStrike" cap="none" baseline="0" smtClean="0">
                <a:solidFill>
                  <a:schemeClr val="dk2"/>
                </a:solidFill>
                <a:latin typeface="+mn-lt"/>
                <a:ea typeface="Calibri"/>
                <a:cs typeface="Calibri"/>
                <a:sym typeface="Calibri"/>
              </a:rPr>
              <a:t>operational excellence).</a:t>
            </a:r>
            <a:endParaRPr lang="en-US" sz="1200" b="0" i="0" u="none" strike="noStrike" cap="none" baseline="0" dirty="0" smtClean="0">
              <a:solidFill>
                <a:schemeClr val="dk2"/>
              </a:solidFill>
              <a:latin typeface="+mn-lt"/>
              <a:ea typeface="Calibri"/>
              <a:cs typeface="Calibri"/>
              <a:sym typeface="Calibri"/>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1" i="0" u="none" strike="noStrike" cap="none" baseline="0" dirty="0" smtClean="0">
                <a:solidFill>
                  <a:schemeClr val="dk2"/>
                </a:solidFill>
                <a:latin typeface="+mn-lt"/>
                <a:ea typeface="Calibri"/>
                <a:cs typeface="Calibri"/>
                <a:sym typeface="Calibri"/>
              </a:rPr>
              <a:t>App Migration</a:t>
            </a:r>
            <a:r>
              <a:rPr lang="en-US" sz="1200" b="0" i="0" u="none" strike="noStrike" cap="none" baseline="0" dirty="0" smtClean="0">
                <a:solidFill>
                  <a:schemeClr val="dk2"/>
                </a:solidFill>
                <a:latin typeface="+mn-lt"/>
                <a:ea typeface="Calibri"/>
                <a:cs typeface="Calibri"/>
                <a:sym typeface="Calibri"/>
              </a:rPr>
              <a:t>:</a:t>
            </a:r>
            <a:r>
              <a:rPr lang="en-US" sz="1200" b="0" i="1" u="none" strike="noStrike" cap="none" baseline="0" dirty="0" smtClean="0">
                <a:solidFill>
                  <a:schemeClr val="dk2"/>
                </a:solidFill>
                <a:latin typeface="+mn-lt"/>
                <a:ea typeface="Calibri"/>
                <a:cs typeface="Calibri"/>
                <a:sym typeface="Calibri"/>
              </a:rPr>
              <a:t> </a:t>
            </a:r>
            <a:r>
              <a:rPr lang="en" sz="1200" b="0" i="1" u="none" strike="noStrike" cap="none" dirty="0" smtClean="0">
                <a:solidFill>
                  <a:schemeClr val="dk2"/>
                </a:solidFill>
                <a:latin typeface="+mn-lt"/>
                <a:ea typeface="Calibri"/>
                <a:cs typeface="Calibri"/>
                <a:sym typeface="Calibri"/>
              </a:rPr>
              <a:t>A </a:t>
            </a:r>
            <a:r>
              <a:rPr lang="en-US" sz="1200" b="0" i="1" u="none" strike="noStrike" cap="none" dirty="0" smtClean="0">
                <a:solidFill>
                  <a:schemeClr val="dk2"/>
                </a:solidFill>
                <a:latin typeface="+mn-lt"/>
                <a:ea typeface="Calibri"/>
                <a:cs typeface="Calibri"/>
                <a:sym typeface="Calibri"/>
              </a:rPr>
              <a:t>collection of services designed to help you gain hands on experience with </a:t>
            </a:r>
            <a:r>
              <a:rPr lang="en-US" sz="1200" b="1" i="1" u="none" strike="noStrike" cap="none" dirty="0" smtClean="0">
                <a:solidFill>
                  <a:schemeClr val="dk2"/>
                </a:solidFill>
                <a:latin typeface="+mn-lt"/>
                <a:ea typeface="Calibri"/>
                <a:cs typeface="Calibri"/>
                <a:sym typeface="Calibri"/>
              </a:rPr>
              <a:t>developing and managing </a:t>
            </a:r>
            <a:r>
              <a:rPr lang="en-US" sz="1200" b="1" i="1" dirty="0" smtClean="0">
                <a:solidFill>
                  <a:schemeClr val="dk2"/>
                </a:solidFill>
                <a:latin typeface="+mn-lt"/>
                <a:ea typeface="Calibri"/>
                <a:cs typeface="Calibri"/>
                <a:sym typeface="Calibri"/>
              </a:rPr>
              <a:t>applications</a:t>
            </a:r>
            <a:r>
              <a:rPr lang="en-US" sz="1200" i="1" dirty="0" smtClean="0">
                <a:solidFill>
                  <a:schemeClr val="dk2"/>
                </a:solidFill>
                <a:latin typeface="+mn-lt"/>
                <a:ea typeface="Calibri"/>
                <a:cs typeface="Calibri"/>
                <a:sym typeface="Calibri"/>
              </a:rPr>
              <a:t> with PCF, or </a:t>
            </a:r>
            <a:r>
              <a:rPr lang="en-US" sz="1200" b="0" i="1" u="none" strike="noStrike" cap="none" dirty="0" smtClean="0">
                <a:solidFill>
                  <a:schemeClr val="dk2"/>
                </a:solidFill>
                <a:latin typeface="+mn-lt"/>
                <a:ea typeface="Calibri"/>
                <a:cs typeface="Calibri"/>
                <a:sym typeface="Calibri"/>
              </a:rPr>
              <a:t>help with </a:t>
            </a:r>
            <a:r>
              <a:rPr lang="en-US" sz="1200" b="1" i="1" u="none" strike="noStrike" cap="none" dirty="0" err="1" smtClean="0">
                <a:solidFill>
                  <a:schemeClr val="dk2"/>
                </a:solidFill>
                <a:latin typeface="+mn-lt"/>
                <a:ea typeface="Calibri"/>
                <a:cs typeface="Calibri"/>
                <a:sym typeface="Calibri"/>
              </a:rPr>
              <a:t>replatforming</a:t>
            </a:r>
            <a:r>
              <a:rPr lang="en-US" sz="1200" b="1" i="1" u="none" strike="noStrike" cap="none" dirty="0" smtClean="0">
                <a:solidFill>
                  <a:schemeClr val="dk2"/>
                </a:solidFill>
                <a:latin typeface="+mn-lt"/>
                <a:ea typeface="Calibri"/>
                <a:cs typeface="Calibri"/>
                <a:sym typeface="Calibri"/>
              </a:rPr>
              <a:t> applications</a:t>
            </a:r>
            <a:r>
              <a:rPr lang="en-US" sz="1200" b="0" i="1" u="none" strike="noStrike" cap="none" dirty="0" smtClean="0">
                <a:solidFill>
                  <a:schemeClr val="dk2"/>
                </a:solidFill>
                <a:latin typeface="+mn-lt"/>
                <a:ea typeface="Calibri"/>
                <a:cs typeface="Calibri"/>
                <a:sym typeface="Calibri"/>
              </a:rPr>
              <a:t> to PCF. </a:t>
            </a:r>
            <a:endParaRPr lang="en-US" sz="1200" b="0" i="1" u="none" strike="noStrike" cap="none" baseline="0" dirty="0" smtClean="0">
              <a:solidFill>
                <a:schemeClr val="dk2"/>
              </a:solidFill>
              <a:latin typeface="+mn-lt"/>
              <a:ea typeface="Calibri"/>
              <a:cs typeface="Calibri"/>
              <a:sym typeface="Calibri"/>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1" i="0" u="none" strike="noStrike" cap="none" baseline="0" dirty="0" smtClean="0">
                <a:solidFill>
                  <a:schemeClr val="dk2"/>
                </a:solidFill>
                <a:latin typeface="+mn-lt"/>
                <a:ea typeface="Calibri"/>
                <a:cs typeface="Calibri"/>
                <a:sym typeface="Calibri"/>
              </a:rPr>
              <a:t>Labs Engagement</a:t>
            </a:r>
            <a:r>
              <a:rPr lang="en-US" sz="1200" b="0" i="0" u="none" strike="noStrike" cap="none" baseline="0" dirty="0" smtClean="0">
                <a:solidFill>
                  <a:schemeClr val="dk2"/>
                </a:solidFill>
                <a:latin typeface="+mn-lt"/>
                <a:ea typeface="Calibri"/>
                <a:cs typeface="Calibri"/>
                <a:sym typeface="Calibri"/>
              </a:rPr>
              <a:t>:</a:t>
            </a:r>
            <a:r>
              <a:rPr lang="en-US" sz="1200" b="0" i="1" u="none" strike="noStrike" cap="none" baseline="0" dirty="0" smtClean="0">
                <a:solidFill>
                  <a:schemeClr val="dk2"/>
                </a:solidFill>
                <a:latin typeface="+mn-lt"/>
                <a:ea typeface="Calibri"/>
                <a:cs typeface="Calibri"/>
                <a:sym typeface="Calibri"/>
              </a:rPr>
              <a:t> </a:t>
            </a:r>
            <a:r>
              <a:rPr lang="en-US" sz="1200" i="1" dirty="0" smtClean="0">
                <a:latin typeface="+mn-lt"/>
                <a:cs typeface="Calibri"/>
              </a:rPr>
              <a:t>Build new applications, working side-by-side with Pivotal Labs. Learn </a:t>
            </a:r>
            <a:r>
              <a:rPr lang="en-US" sz="1200" b="1" i="1" dirty="0" smtClean="0">
                <a:latin typeface="+mn-lt"/>
                <a:cs typeface="Calibri"/>
              </a:rPr>
              <a:t>agile best practices, modern architecture </a:t>
            </a:r>
            <a:r>
              <a:rPr lang="en-US" sz="1200" i="1" dirty="0" smtClean="0">
                <a:latin typeface="+mn-lt"/>
                <a:cs typeface="Calibri"/>
              </a:rPr>
              <a:t>and lean operations while rapidly building software that is always ready to ship.</a:t>
            </a: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sz="1200" b="0" i="0" u="none" strike="noStrike" cap="none" baseline="0" dirty="0" smtClean="0">
              <a:solidFill>
                <a:schemeClr val="dk2"/>
              </a:solidFill>
              <a:latin typeface="+mn-lt"/>
              <a:ea typeface="Calibri"/>
              <a:cs typeface="Calibri"/>
              <a:sym typeface="Calibri"/>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sz="1200" b="0" i="0" u="none" strike="noStrike" cap="none" dirty="0" smtClean="0">
              <a:solidFill>
                <a:schemeClr val="dk2"/>
              </a:solidFill>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cap="none" dirty="0" smtClean="0">
              <a:solidFill>
                <a:schemeClr val="dk2"/>
              </a:solidFill>
              <a:latin typeface="+mn-lt"/>
              <a:ea typeface="Calibri"/>
              <a:cs typeface="Calibri"/>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dk2"/>
                </a:solidFill>
                <a:latin typeface="+mn-lt"/>
                <a:ea typeface="Calibri"/>
                <a:cs typeface="Calibri"/>
                <a:sym typeface="Calibri"/>
              </a:rPr>
              <a:t>and </a:t>
            </a:r>
            <a:r>
              <a:rPr lang="en" sz="1200" b="0" i="0" u="none" strike="noStrike" cap="none" dirty="0" smtClean="0">
                <a:solidFill>
                  <a:schemeClr val="dk2"/>
                </a:solidFill>
                <a:latin typeface="+mn-lt"/>
                <a:ea typeface="Calibri"/>
                <a:cs typeface="Calibri"/>
                <a:sym typeface="Calibri"/>
              </a:rPr>
              <a:t>series of workshops, interviews and discovery approaches to inform an initial </a:t>
            </a:r>
            <a:r>
              <a:rPr lang="en" sz="1200" b="1" i="0" u="none" strike="noStrike" cap="none" dirty="0" smtClean="0">
                <a:solidFill>
                  <a:schemeClr val="dk2"/>
                </a:solidFill>
                <a:latin typeface="+mn-lt"/>
                <a:ea typeface="Calibri"/>
                <a:cs typeface="Calibri"/>
                <a:sym typeface="Calibri"/>
              </a:rPr>
              <a:t>migration roadmap including cost and success measure</a:t>
            </a:r>
            <a:r>
              <a:rPr lang="en-US" sz="1200" b="1" dirty="0" smtClean="0">
                <a:solidFill>
                  <a:schemeClr val="dk2"/>
                </a:solidFill>
                <a:latin typeface="+mn-lt"/>
                <a:ea typeface="Calibri"/>
                <a:cs typeface="Calibri"/>
                <a:sym typeface="Calibri"/>
              </a:rPr>
              <a:t>s</a:t>
            </a:r>
            <a:r>
              <a:rPr lang="en" sz="1200" b="0" i="0" u="none" strike="noStrike" cap="none" dirty="0" smtClean="0">
                <a:solidFill>
                  <a:schemeClr val="dk2"/>
                </a:solidFill>
                <a:latin typeface="+mn-lt"/>
                <a:ea typeface="Calibri"/>
                <a:cs typeface="Calibri"/>
                <a:sym typeface="Calibri"/>
              </a:rPr>
              <a:t>.</a:t>
            </a:r>
          </a:p>
          <a:p>
            <a:pPr lvl="0">
              <a:spcBef>
                <a:spcPts val="0"/>
              </a:spcBef>
              <a:buNone/>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cloud native  approach naturally complements agile development methodologies (Labs) that had been adopted by developers. Today, software leaders are using them to achieve unprecedented levels of speed, reliability and developer productivity. </a:t>
            </a:r>
          </a:p>
          <a:p>
            <a:pPr lvl="0">
              <a:spcBef>
                <a:spcPts val="0"/>
              </a:spcBef>
              <a:buNone/>
            </a:pPr>
            <a:r>
              <a:rPr lang="en-US" dirty="0" smtClean="0"/>
              <a:t>Z</a:t>
            </a:r>
          </a:p>
          <a:p>
            <a:pPr lvl="0">
              <a:spcBef>
                <a:spcPts val="0"/>
              </a:spcBef>
              <a:buNone/>
            </a:pPr>
            <a:endParaRPr lang="en-US" dirty="0" smtClean="0"/>
          </a:p>
          <a:p>
            <a:pPr lvl="0">
              <a:spcBef>
                <a:spcPts val="0"/>
              </a:spcBef>
              <a:buNone/>
            </a:pPr>
            <a:r>
              <a:rPr lang="en-US" dirty="0" smtClean="0"/>
              <a:t>Explore</a:t>
            </a:r>
          </a:p>
          <a:p>
            <a:pPr lvl="0">
              <a:spcBef>
                <a:spcPts val="0"/>
              </a:spcBef>
              <a:buNone/>
            </a:pPr>
            <a:r>
              <a:rPr lang="en-US" dirty="0" smtClean="0"/>
              <a:t>Train</a:t>
            </a:r>
          </a:p>
          <a:p>
            <a:pPr lvl="0">
              <a:spcBef>
                <a:spcPts val="0"/>
              </a:spcBef>
              <a:buNone/>
            </a:pPr>
            <a:r>
              <a:rPr lang="en-US" dirty="0" smtClean="0"/>
              <a:t>Try</a:t>
            </a:r>
          </a:p>
          <a:p>
            <a:pPr lvl="0">
              <a:spcBef>
                <a:spcPts val="0"/>
              </a:spcBef>
              <a:buNone/>
            </a:pPr>
            <a:r>
              <a:rPr lang="en-US" dirty="0" smtClean="0"/>
              <a:t>Immersion</a:t>
            </a:r>
          </a:p>
          <a:p>
            <a:pPr lvl="0">
              <a:spcBef>
                <a:spcPts val="0"/>
              </a:spcBef>
              <a:buNone/>
            </a:pPr>
            <a:r>
              <a:rPr lang="en-US" dirty="0" smtClean="0"/>
              <a:t>Migration</a:t>
            </a:r>
          </a:p>
          <a:p>
            <a:pPr lvl="0">
              <a:spcBef>
                <a:spcPts val="0"/>
              </a:spcBef>
              <a:buNone/>
            </a:pPr>
            <a:r>
              <a:rPr lang="en-US" dirty="0" smtClean="0"/>
              <a:t>New</a:t>
            </a:r>
            <a:r>
              <a:rPr lang="en-US" baseline="0" dirty="0" smtClean="0"/>
              <a:t> Apps</a:t>
            </a:r>
          </a:p>
          <a:p>
            <a:pPr lvl="0">
              <a:spcBef>
                <a:spcPts val="0"/>
              </a:spcBef>
              <a:buNone/>
            </a:pPr>
            <a:r>
              <a:rPr lang="en-US" baseline="0" dirty="0" smtClean="0"/>
              <a:t>Extension</a:t>
            </a:r>
          </a:p>
          <a:p>
            <a:pPr lvl="0">
              <a:spcBef>
                <a:spcPts val="0"/>
              </a:spcBef>
              <a:buNone/>
            </a:pPr>
            <a:endParaRPr lang="en-US" dirty="0" smtClean="0"/>
          </a:p>
        </p:txBody>
      </p:sp>
      <p:sp>
        <p:nvSpPr>
          <p:cNvPr id="1660" name="Shape 16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SPEED IS CRITICAL IN MODERN SOFTWARE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Time to Value Is Key Metric to Optimize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Adrian </a:t>
            </a:r>
            <a:r>
              <a:rPr lang="en-US" sz="1200" kern="1200" baseline="0" dirty="0" err="1" smtClean="0">
                <a:solidFill>
                  <a:schemeClr val="tx1"/>
                </a:solidFill>
                <a:effectLst/>
                <a:latin typeface="+mn-lt"/>
                <a:ea typeface="+mn-ea"/>
                <a:cs typeface="+mn-cs"/>
              </a:rPr>
              <a:t>Cockroft</a:t>
            </a:r>
            <a:r>
              <a:rPr lang="en-US" sz="1200" kern="1200" baseline="0" dirty="0" smtClean="0">
                <a:solidFill>
                  <a:schemeClr val="tx1"/>
                </a:solidFill>
                <a:effectLst/>
                <a:latin typeface="+mn-lt"/>
                <a:ea typeface="+mn-ea"/>
                <a:cs typeface="+mn-cs"/>
              </a:rPr>
              <a:t>, the chief software architect for Netflix’s </a:t>
            </a:r>
            <a:r>
              <a:rPr lang="en-US" sz="1200" kern="1200" baseline="0" dirty="0" err="1" smtClean="0">
                <a:solidFill>
                  <a:schemeClr val="tx1"/>
                </a:solidFill>
                <a:effectLst/>
                <a:latin typeface="+mn-lt"/>
                <a:ea typeface="+mn-ea"/>
                <a:cs typeface="+mn-cs"/>
              </a:rPr>
              <a:t>microservices</a:t>
            </a:r>
            <a:r>
              <a:rPr lang="en-US" sz="1200" kern="1200" baseline="0" dirty="0" smtClean="0">
                <a:solidFill>
                  <a:schemeClr val="tx1"/>
                </a:solidFill>
                <a:effectLst/>
                <a:latin typeface="+mn-lt"/>
                <a:ea typeface="+mn-ea"/>
                <a:cs typeface="+mn-cs"/>
              </a:rPr>
              <a:t> based architecture (one of the first software driven disruptors) who recently joined Amazon as VP of Cloud Architecture, has captured the above challenge succinctly in the notion of “Time to Value.” </a:t>
            </a:r>
            <a:r>
              <a:rPr lang="en-US" sz="1200" kern="1200" baseline="0" dirty="0" err="1" smtClean="0">
                <a:solidFill>
                  <a:schemeClr val="tx1"/>
                </a:solidFill>
                <a:effectLst/>
                <a:latin typeface="+mn-lt"/>
                <a:ea typeface="+mn-ea"/>
                <a:cs typeface="+mn-cs"/>
              </a:rPr>
              <a:t>Cockroft</a:t>
            </a:r>
            <a:r>
              <a:rPr lang="en-US" sz="1200" kern="1200" baseline="0" dirty="0" smtClean="0">
                <a:solidFill>
                  <a:schemeClr val="tx1"/>
                </a:solidFill>
                <a:effectLst/>
                <a:latin typeface="+mn-lt"/>
                <a:ea typeface="+mn-ea"/>
                <a:cs typeface="+mn-cs"/>
              </a:rPr>
              <a:t> argues that modern software driven enterprises should focus on optimizing the amount of time it takes to get software in front of users – the time to value. Only after it is in front of users, does it begin to add value to the customer and become a source of valuable feedback to the </a:t>
            </a:r>
            <a:r>
              <a:rPr lang="en-US" sz="1200" kern="1200" baseline="0" dirty="0" err="1" smtClean="0">
                <a:solidFill>
                  <a:schemeClr val="tx1"/>
                </a:solidFill>
                <a:effectLst/>
                <a:latin typeface="+mn-lt"/>
                <a:ea typeface="+mn-ea"/>
                <a:cs typeface="+mn-cs"/>
              </a:rPr>
              <a:t>AppDev</a:t>
            </a:r>
            <a:r>
              <a:rPr lang="en-US" sz="1200" kern="1200" baseline="0" dirty="0" smtClean="0">
                <a:solidFill>
                  <a:schemeClr val="tx1"/>
                </a:solidFill>
                <a:effectLst/>
                <a:latin typeface="+mn-lt"/>
                <a:ea typeface="+mn-ea"/>
                <a:cs typeface="+mn-cs"/>
              </a:rPr>
              <a:t> organization. Thus, speed of software delivery to production becomes critical. </a:t>
            </a:r>
            <a:r>
              <a:rPr lang="en-US" sz="1200" kern="1200" baseline="0" dirty="0" err="1" smtClean="0">
                <a:solidFill>
                  <a:schemeClr val="tx1"/>
                </a:solidFill>
                <a:effectLst/>
                <a:latin typeface="+mn-lt"/>
                <a:ea typeface="+mn-ea"/>
                <a:cs typeface="+mn-cs"/>
              </a:rPr>
              <a:t>AppDev</a:t>
            </a:r>
            <a:r>
              <a:rPr lang="en-US" sz="1200" kern="1200" baseline="0" dirty="0" smtClean="0">
                <a:solidFill>
                  <a:schemeClr val="tx1"/>
                </a:solidFill>
                <a:effectLst/>
                <a:latin typeface="+mn-lt"/>
                <a:ea typeface="+mn-ea"/>
                <a:cs typeface="+mn-cs"/>
              </a:rPr>
              <a:t> organizations should strive to minimize the time to value. See here for more info: https://</a:t>
            </a:r>
            <a:r>
              <a:rPr lang="en-US" sz="1200" kern="1200" baseline="0" dirty="0" err="1" smtClean="0">
                <a:solidFill>
                  <a:schemeClr val="tx1"/>
                </a:solidFill>
                <a:effectLst/>
                <a:latin typeface="+mn-lt"/>
                <a:ea typeface="+mn-ea"/>
                <a:cs typeface="+mn-cs"/>
              </a:rPr>
              <a:t>www.youtube.com</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watch?v</a:t>
            </a:r>
            <a:r>
              <a:rPr lang="en-US" sz="1200" kern="1200" baseline="0" dirty="0" smtClean="0">
                <a:solidFill>
                  <a:schemeClr val="tx1"/>
                </a:solidFill>
                <a:effectLst/>
                <a:latin typeface="+mn-lt"/>
                <a:ea typeface="+mn-ea"/>
                <a:cs typeface="+mn-cs"/>
              </a:rPr>
              <a:t>=DGK6jjamzfY (21:22).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Benefits of Optimizing Time to Value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Speed enables businesses to capture customers through innovative functionality before competitors can. It also enables enables them to gather customer feedback sooner, so they can learn, iterate and better meet customer requirements sooner than the competition. With more businesses being conducted through software driven experiences, developing and shipping software with speed is critical to success in a software driven business. Unfortunately, most enterprises software cycles are too long and fraught with friction, resulting in large gaps between releasing new iterations of software. As a result, it exposes enterprises various types of risk:</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dirty="0" smtClean="0">
                <a:solidFill>
                  <a:schemeClr val="tx1"/>
                </a:solidFill>
                <a:effectLst/>
                <a:latin typeface="+mn-lt"/>
                <a:ea typeface="+mn-ea"/>
                <a:cs typeface="+mn-cs"/>
              </a:rPr>
              <a:t>Customer</a:t>
            </a:r>
            <a:r>
              <a:rPr lang="en-US" sz="1200" b="1" kern="1200" baseline="0" dirty="0" smtClean="0">
                <a:solidFill>
                  <a:schemeClr val="tx1"/>
                </a:solidFill>
                <a:effectLst/>
                <a:latin typeface="+mn-lt"/>
                <a:ea typeface="+mn-ea"/>
                <a:cs typeface="+mn-cs"/>
              </a:rPr>
              <a:t> Flight: </a:t>
            </a:r>
            <a:r>
              <a:rPr lang="en-US" sz="1200" kern="1200" baseline="0" dirty="0" smtClean="0">
                <a:solidFill>
                  <a:schemeClr val="tx1"/>
                </a:solidFill>
                <a:effectLst/>
                <a:latin typeface="+mn-lt"/>
                <a:ea typeface="+mn-ea"/>
                <a:cs typeface="+mn-cs"/>
              </a:rPr>
              <a:t>Customers may leave because the software no longer adds value or no longer provides a new and engaging experience.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Competitive Entry: </a:t>
            </a:r>
            <a:r>
              <a:rPr lang="en-US" sz="1200" kern="1200" baseline="0" dirty="0" smtClean="0">
                <a:solidFill>
                  <a:schemeClr val="tx1"/>
                </a:solidFill>
                <a:effectLst/>
                <a:latin typeface="+mn-lt"/>
                <a:ea typeface="+mn-ea"/>
                <a:cs typeface="+mn-cs"/>
              </a:rPr>
              <a:t>Large gaps between new feature releases enable more nimble competitors to enter with innovative functionality and steal market share, or capture new opportunity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Market Shift:</a:t>
            </a:r>
            <a:r>
              <a:rPr lang="en-US" sz="1200" kern="1200" baseline="0" dirty="0" smtClean="0">
                <a:solidFill>
                  <a:schemeClr val="tx1"/>
                </a:solidFill>
                <a:effectLst/>
                <a:latin typeface="+mn-lt"/>
                <a:ea typeface="+mn-ea"/>
                <a:cs typeface="+mn-cs"/>
              </a:rPr>
              <a:t> Customer/market requirements shift because of changing needs, new trends, competitive entry, etc. Slow software cycles make it difficult for enterprises to pick up on shifting requirements. When software is eventually released, the market does not receive it well since the market changed faster than the software release cycle.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As</a:t>
            </a:r>
            <a:r>
              <a:rPr lang="en-US" sz="1200" kern="1200" baseline="0" dirty="0" smtClean="0">
                <a:solidFill>
                  <a:schemeClr val="tx1"/>
                </a:solidFill>
                <a:effectLst/>
                <a:latin typeface="+mn-lt"/>
                <a:ea typeface="+mn-ea"/>
                <a:cs typeface="+mn-cs"/>
              </a:rPr>
              <a:t> a result, software driven enterprises need to ensure application development and delivery speed in order to remain competitive. </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baseline="0" dirty="0" smtClean="0">
                <a:solidFill>
                  <a:schemeClr val="tx1"/>
                </a:solidFill>
                <a:effectLst/>
                <a:latin typeface="+mn-lt"/>
                <a:ea typeface="+mn-ea"/>
                <a:cs typeface="+mn-cs"/>
              </a:rPr>
              <a:t>Pivotal has helped many customers achieve this speed.</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Shape 2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75" name="Shape 247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p:txBody>
      </p:sp>
      <p:sp>
        <p:nvSpPr>
          <p:cNvPr id="2476" name="Shape 247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40</a:t>
            </a:fld>
            <a:endParaRPr lang="en"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This is how you deliver software with startup speed and enterprise reliability.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41</a:t>
            </a:fld>
            <a:endParaRPr lang="en-US"/>
          </a:p>
        </p:txBody>
      </p:sp>
    </p:spTree>
    <p:extLst>
      <p:ext uri="{BB962C8B-B14F-4D97-AF65-F5344CB8AC3E}">
        <p14:creationId xmlns:p14="http://schemas.microsoft.com/office/powerpoint/2010/main" val="2859576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87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Silicon Valley…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43</a:t>
            </a:fld>
            <a:endParaRPr lang="en-US"/>
          </a:p>
        </p:txBody>
      </p:sp>
    </p:spTree>
    <p:extLst>
      <p:ext uri="{BB962C8B-B14F-4D97-AF65-F5344CB8AC3E}">
        <p14:creationId xmlns:p14="http://schemas.microsoft.com/office/powerpoint/2010/main" val="3082344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Allstate Digital</a:t>
            </a:r>
            <a:r>
              <a:rPr lang="en-US" sz="1200" b="1" kern="1200" baseline="0" dirty="0" smtClean="0">
                <a:solidFill>
                  <a:schemeClr val="tx1"/>
                </a:solidFill>
                <a:effectLst/>
                <a:latin typeface="+mn-lt"/>
                <a:ea typeface="+mn-ea"/>
                <a:cs typeface="+mn-cs"/>
              </a:rPr>
              <a:t> Transformation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Pivotal helped Allstate transition from a company that waited close to 100 days to provision infrastructure for their developers to one that allowed developers to release new features within days of conceptualizing them and could scale applications in minutes. That means, developers are able to rapidly provision infrastructure, develop new code, test the software, and push it to production in a small fraction of the time that it used to before.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a:spcBef>
                <a:spcPts val="600"/>
              </a:spcBef>
            </a:pPr>
            <a:r>
              <a:rPr lang="en-US" sz="1200" b="1" dirty="0" smtClean="0"/>
              <a:t>Vertical: </a:t>
            </a:r>
            <a:r>
              <a:rPr lang="en-US" sz="1200" dirty="0" smtClean="0"/>
              <a:t>Insurance</a:t>
            </a:r>
            <a:r>
              <a:rPr lang="en-US" sz="1200" b="1" dirty="0" smtClean="0"/>
              <a:t> </a:t>
            </a:r>
            <a:r>
              <a:rPr lang="en-US" sz="1200" dirty="0" smtClean="0"/>
              <a:t> </a:t>
            </a:r>
          </a:p>
          <a:p>
            <a:pPr>
              <a:spcBef>
                <a:spcPts val="600"/>
              </a:spcBef>
            </a:pPr>
            <a:r>
              <a:rPr lang="en-US" sz="1200" b="1" dirty="0" smtClean="0"/>
              <a:t>Company: </a:t>
            </a:r>
            <a:r>
              <a:rPr lang="en-US" sz="1200" dirty="0" smtClean="0"/>
              <a:t>2</a:t>
            </a:r>
            <a:r>
              <a:rPr lang="en-US" sz="1200" baseline="30000" dirty="0" smtClean="0"/>
              <a:t>nd</a:t>
            </a:r>
            <a:r>
              <a:rPr lang="en-US" sz="1200" dirty="0" smtClean="0"/>
              <a:t> largest personal lines insurer in USA and largest that is publicly held (2016 Revenue: ~$35B , 40K employees)</a:t>
            </a:r>
            <a:r>
              <a:rPr lang="is-IS" sz="1200" dirty="0" smtClean="0"/>
              <a:t>. </a:t>
            </a:r>
            <a:r>
              <a:rPr lang="en-US" sz="1200" dirty="0" smtClean="0"/>
              <a:t>Awards like Top 10 innovator of the decade (Information Week), “America's Most Admired Companies”, Top 50 Companies for Diversity etc.</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Threat:</a:t>
            </a:r>
            <a:r>
              <a:rPr lang="en-US" sz="1200" b="0" kern="1200" baseline="0" dirty="0" smtClean="0">
                <a:solidFill>
                  <a:schemeClr val="tx1"/>
                </a:solidFill>
                <a:effectLst/>
                <a:latin typeface="+mn-lt"/>
                <a:ea typeface="+mn-ea"/>
                <a:cs typeface="+mn-cs"/>
              </a:rPr>
              <a:t> </a:t>
            </a:r>
            <a:r>
              <a:rPr lang="en-US" sz="1200" dirty="0" smtClean="0"/>
              <a:t>Growth in insurance startups &amp; autonomous car could possibly disrupt their currently very healthy business</a:t>
            </a: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Challenge:</a:t>
            </a:r>
            <a:r>
              <a:rPr lang="en-US" sz="1200" b="0" kern="1200" baseline="0" dirty="0" smtClean="0">
                <a:solidFill>
                  <a:schemeClr val="tx1"/>
                </a:solidFill>
                <a:effectLst/>
                <a:latin typeface="+mn-lt"/>
                <a:ea typeface="+mn-ea"/>
                <a:cs typeface="+mn-cs"/>
              </a:rPr>
              <a:t> </a:t>
            </a:r>
            <a:r>
              <a:rPr lang="en-US" sz="1200" dirty="0" smtClean="0"/>
              <a:t>Technology/process update needed to avoid non-value added work, increase agility, and system resilience </a:t>
            </a: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Action:</a:t>
            </a:r>
            <a:r>
              <a:rPr lang="en-US" sz="1200" b="0" kern="1200" baseline="0" dirty="0" smtClean="0">
                <a:solidFill>
                  <a:schemeClr val="tx1"/>
                </a:solidFill>
                <a:effectLst/>
                <a:latin typeface="+mn-lt"/>
                <a:ea typeface="+mn-ea"/>
                <a:cs typeface="+mn-cs"/>
              </a:rPr>
              <a:t> Worked with Pivotal to train their staff on new methodologies and PCF. Deployed Pivotal Cloud Foundry to run existing and new applications.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Results:</a:t>
            </a:r>
            <a:r>
              <a:rPr lang="en-US" sz="1200" b="0" kern="1200" baseline="0" dirty="0" smtClean="0">
                <a:solidFill>
                  <a:schemeClr val="tx1"/>
                </a:solidFill>
                <a:effectLst/>
                <a:latin typeface="+mn-lt"/>
                <a:ea typeface="+mn-ea"/>
                <a:cs typeface="+mn-cs"/>
              </a:rPr>
              <a:t> </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dirty="0" smtClean="0"/>
              <a:t>Developers went from working on code only 20% of time to 80-90% of their time.</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dirty="0" smtClean="0"/>
              <a:t>New environment provisioning went from 60hrs to 30 </a:t>
            </a:r>
            <a:r>
              <a:rPr lang="en-US" sz="1200" dirty="0" err="1" smtClean="0"/>
              <a:t>mins</a:t>
            </a:r>
            <a:endParaRPr lang="en-US" sz="1200" dirty="0" smtClean="0"/>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dirty="0" smtClean="0"/>
              <a:t>Innovation capacity went from 5% to 80%</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dirty="0" smtClean="0"/>
              <a:t>Enhanced consistency</a:t>
            </a:r>
            <a:r>
              <a:rPr lang="en-US" sz="1200" baseline="0" dirty="0" smtClean="0"/>
              <a:t> and speed of IT workflows</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smtClean="0"/>
              <a:t>Videos: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Cloud Foundry Summit 2015: https://</a:t>
            </a:r>
            <a:r>
              <a:rPr lang="en-US" sz="1200" dirty="0" err="1" smtClean="0"/>
              <a:t>www.youtube.com</a:t>
            </a:r>
            <a:r>
              <a:rPr lang="en-US" sz="1200" dirty="0" smtClean="0"/>
              <a:t>/</a:t>
            </a:r>
            <a:r>
              <a:rPr lang="en-US" sz="1200" dirty="0" err="1" smtClean="0"/>
              <a:t>watch?v</a:t>
            </a:r>
            <a:r>
              <a:rPr lang="en-US" sz="1200" dirty="0" smtClean="0"/>
              <a:t>=04QFKBt6LCI&amp;list=PLhuMOCWn4P9g-UMN5nzDiw78zgf5rJ4gR&amp;index=15</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endParaRPr lang="en-US" sz="1200" dirty="0" smtClean="0"/>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indent="0">
              <a:spcBef>
                <a:spcPts val="400"/>
              </a:spcBef>
              <a:buFont typeface="Arial"/>
              <a:buNone/>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Comcast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Pivotal has helped Comcast drive business agility by allowing them to deliver new features in days, that used to take weeks (at least). And it has allowed them to optimize resource consumption and respond to fluctuating demand in real-time by simplifying capacity scaling through PCF’s </a:t>
            </a:r>
            <a:r>
              <a:rPr lang="en-US" sz="1200" kern="1200" baseline="0" dirty="0" err="1" smtClean="0">
                <a:solidFill>
                  <a:schemeClr val="tx1"/>
                </a:solidFill>
                <a:effectLst/>
                <a:latin typeface="+mn-lt"/>
                <a:ea typeface="+mn-ea"/>
                <a:cs typeface="+mn-cs"/>
              </a:rPr>
              <a:t>autoscaling</a:t>
            </a:r>
            <a:r>
              <a:rPr lang="en-US" sz="1200" kern="1200" baseline="0" dirty="0" smtClean="0">
                <a:solidFill>
                  <a:schemeClr val="tx1"/>
                </a:solidFill>
                <a:effectLst/>
                <a:latin typeface="+mn-lt"/>
                <a:ea typeface="+mn-ea"/>
                <a:cs typeface="+mn-cs"/>
              </a:rPr>
              <a:t> feature. PCF has enabled such an incredible shift in developer productivity that its usage has soared in 1 year and gone from 40 apps to 900 apps. Over 900 developers are actively working with PCF at Comcast.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a:spcBef>
                <a:spcPts val="600"/>
              </a:spcBef>
            </a:pPr>
            <a:r>
              <a:rPr lang="en-US" sz="1200" b="1" dirty="0" smtClean="0"/>
              <a:t>Vertical: </a:t>
            </a:r>
            <a:r>
              <a:rPr lang="en-US" sz="1200" dirty="0" smtClean="0"/>
              <a:t>American global mass </a:t>
            </a:r>
            <a:r>
              <a:rPr lang="en-US" sz="1200" b="1" dirty="0" smtClean="0"/>
              <a:t>media</a:t>
            </a:r>
            <a:r>
              <a:rPr lang="en-US" sz="1200" dirty="0" smtClean="0"/>
              <a:t> </a:t>
            </a:r>
            <a:r>
              <a:rPr lang="en-US" sz="1200" b="1" dirty="0" smtClean="0"/>
              <a:t>conglomerate. </a:t>
            </a:r>
            <a:r>
              <a:rPr lang="en-US" sz="1200" dirty="0" smtClean="0"/>
              <a:t> </a:t>
            </a:r>
          </a:p>
          <a:p>
            <a:pPr>
              <a:spcBef>
                <a:spcPts val="600"/>
              </a:spcBef>
            </a:pPr>
            <a:r>
              <a:rPr lang="en-US" sz="1200" b="1" dirty="0" smtClean="0"/>
              <a:t>Company: </a:t>
            </a:r>
            <a:r>
              <a:rPr lang="en-US" sz="1200" dirty="0" smtClean="0"/>
              <a:t>Largest broadcasting and cable television company in the world by revenue. It’s also the largest home internet service provider, 2</a:t>
            </a:r>
            <a:r>
              <a:rPr lang="en-US" sz="1200" baseline="30000" dirty="0" smtClean="0"/>
              <a:t>nd</a:t>
            </a:r>
            <a:r>
              <a:rPr lang="en-US" sz="1200" dirty="0" smtClean="0"/>
              <a:t> largest </a:t>
            </a:r>
            <a:r>
              <a:rPr lang="en-US" sz="1200" dirty="0" err="1" smtClean="0"/>
              <a:t>pay-TV</a:t>
            </a:r>
            <a:r>
              <a:rPr lang="en-US" sz="1200" dirty="0" smtClean="0"/>
              <a:t> company, and 3</a:t>
            </a:r>
            <a:r>
              <a:rPr lang="en-US" sz="1200" baseline="30000" dirty="0" smtClean="0"/>
              <a:t>rd</a:t>
            </a:r>
            <a:r>
              <a:rPr lang="en-US" sz="1200" dirty="0" smtClean="0"/>
              <a:t> largest home telephone service provider in USA. Has 27 million customers in 2016.</a:t>
            </a:r>
          </a:p>
          <a:p>
            <a:pPr>
              <a:spcBef>
                <a:spcPts val="600"/>
              </a:spcBef>
            </a:pPr>
            <a:r>
              <a:rPr lang="en-US" sz="1200" b="1" dirty="0" smtClean="0"/>
              <a:t>Challenge:</a:t>
            </a:r>
            <a:endParaRPr lang="en-US" sz="1200" dirty="0" smtClean="0"/>
          </a:p>
          <a:p>
            <a:pPr marL="228600" indent="-228600">
              <a:spcBef>
                <a:spcPts val="600"/>
              </a:spcBef>
              <a:buAutoNum type="arabicParenR"/>
            </a:pPr>
            <a:r>
              <a:rPr lang="en-US" sz="1200" dirty="0" smtClean="0"/>
              <a:t>Improve </a:t>
            </a:r>
            <a:r>
              <a:rPr lang="en-US" sz="1200" dirty="0" smtClean="0">
                <a:hlinkClick r:id="rId3"/>
              </a:rPr>
              <a:t>MTTR</a:t>
            </a:r>
            <a:r>
              <a:rPr lang="en-US" sz="1200" dirty="0" smtClean="0"/>
              <a:t>, reduce incidents and associated costs</a:t>
            </a:r>
          </a:p>
          <a:p>
            <a:pPr marL="228600" indent="-228600">
              <a:spcBef>
                <a:spcPts val="600"/>
              </a:spcBef>
              <a:buAutoNum type="arabicParenR"/>
            </a:pPr>
            <a:r>
              <a:rPr lang="en-US" sz="1200" dirty="0" smtClean="0"/>
              <a:t>New services for customers lead to rapid growth in app portfolio. Fulfillment center needs to activate services quickly for better customer sat &amp; shorter time to revenue</a:t>
            </a:r>
          </a:p>
          <a:p>
            <a:pPr>
              <a:spcBef>
                <a:spcPts val="600"/>
              </a:spcBef>
            </a:pPr>
            <a:endParaRPr lang="en-US" sz="1200" dirty="0" smtClean="0"/>
          </a:p>
          <a:p>
            <a:pPr>
              <a:spcBef>
                <a:spcPts val="600"/>
              </a:spcBef>
            </a:pPr>
            <a:r>
              <a:rPr lang="en-US" sz="1200" b="1" dirty="0" smtClean="0"/>
              <a:t>Action:</a:t>
            </a:r>
            <a:endParaRPr lang="en-US" sz="1200" dirty="0" smtClean="0"/>
          </a:p>
          <a:p>
            <a:pPr marL="228600" indent="-228600">
              <a:spcBef>
                <a:spcPts val="600"/>
              </a:spcBef>
              <a:buFont typeface="Arial"/>
              <a:buAutoNum type="arabicParenR"/>
            </a:pPr>
            <a:r>
              <a:rPr lang="en-US" sz="1200" dirty="0" smtClean="0"/>
              <a:t>New app architecture compliance model (</a:t>
            </a:r>
            <a:r>
              <a:rPr lang="en-US" sz="1200" dirty="0" err="1" smtClean="0"/>
              <a:t>Xfinity</a:t>
            </a:r>
            <a:r>
              <a:rPr lang="en-US" sz="1200" dirty="0" smtClean="0"/>
              <a:t> Service Platform), best practice design patterns provided to </a:t>
            </a:r>
            <a:r>
              <a:rPr lang="en-US" sz="1200" dirty="0" err="1" smtClean="0"/>
              <a:t>Devs</a:t>
            </a:r>
            <a:endParaRPr lang="en-US" sz="1200" dirty="0" smtClean="0"/>
          </a:p>
          <a:p>
            <a:pPr marL="228600" indent="-228600">
              <a:spcBef>
                <a:spcPts val="600"/>
              </a:spcBef>
              <a:buFont typeface="Arial"/>
              <a:buAutoNum type="arabicParenR"/>
            </a:pPr>
            <a:r>
              <a:rPr lang="en-US" sz="1200" dirty="0" smtClean="0"/>
              <a:t>Focused on changing culture, re-training talent, and explaining the value of transformation via workshops</a:t>
            </a:r>
          </a:p>
          <a:p>
            <a:pPr marL="228600" indent="-228600">
              <a:spcBef>
                <a:spcPts val="600"/>
              </a:spcBef>
              <a:buFont typeface="Arial"/>
              <a:buAutoNum type="arabicParenR"/>
            </a:pPr>
            <a:r>
              <a:rPr lang="en-US" sz="1200" dirty="0" smtClean="0"/>
              <a:t>Deployed PCF. Evaluated and migrated legacy apps that benefit from resiliency features of PCF via Cloud native maturity model e.g. removed J2EE or </a:t>
            </a:r>
            <a:r>
              <a:rPr lang="en-US" sz="1200" dirty="0" err="1" smtClean="0"/>
              <a:t>Weblogic</a:t>
            </a:r>
            <a:r>
              <a:rPr lang="en-US" sz="1200" dirty="0" smtClean="0"/>
              <a:t> dependencies</a:t>
            </a:r>
          </a:p>
          <a:p>
            <a:pPr marL="0" indent="0">
              <a:spcBef>
                <a:spcPts val="600"/>
              </a:spcBef>
              <a:buFont typeface="Arial"/>
              <a:buNone/>
            </a:pPr>
            <a:endParaRPr lang="en-US" sz="1200" dirty="0" smtClean="0"/>
          </a:p>
          <a:p>
            <a:pPr>
              <a:spcBef>
                <a:spcPts val="600"/>
              </a:spcBef>
            </a:pPr>
            <a:r>
              <a:rPr lang="en-US" sz="1200" b="1" dirty="0" smtClean="0"/>
              <a:t>Result:</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75% increase in development/delivery velocity</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90% reduction in technical debt</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90% reduction in middleware licensing overhead</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900 developers working with PCF</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Videos: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Cloud</a:t>
            </a:r>
            <a:r>
              <a:rPr lang="en-US" sz="1200" kern="1200" baseline="0" dirty="0" smtClean="0">
                <a:solidFill>
                  <a:schemeClr val="tx1"/>
                </a:solidFill>
                <a:effectLst/>
                <a:latin typeface="+mn-lt"/>
                <a:ea typeface="+mn-ea"/>
                <a:cs typeface="+mn-cs"/>
              </a:rPr>
              <a:t> Foundry Summit 2016: https://</a:t>
            </a:r>
            <a:r>
              <a:rPr lang="en-US" sz="1200" kern="1200" baseline="0" dirty="0" err="1" smtClean="0">
                <a:solidFill>
                  <a:schemeClr val="tx1"/>
                </a:solidFill>
                <a:effectLst/>
                <a:latin typeface="+mn-lt"/>
                <a:ea typeface="+mn-ea"/>
                <a:cs typeface="+mn-cs"/>
              </a:rPr>
              <a:t>www.youtube.com</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watch?v</a:t>
            </a:r>
            <a:r>
              <a:rPr lang="en-US" sz="1200" kern="1200" baseline="0" dirty="0" smtClean="0">
                <a:solidFill>
                  <a:schemeClr val="tx1"/>
                </a:solidFill>
                <a:effectLst/>
                <a:latin typeface="+mn-lt"/>
                <a:ea typeface="+mn-ea"/>
                <a:cs typeface="+mn-cs"/>
              </a:rPr>
              <a:t>=L8MPzyNbb2k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Spring One Platform 2016: https://</a:t>
            </a:r>
            <a:r>
              <a:rPr lang="en-US" sz="1200" kern="1200" baseline="0" dirty="0" err="1" smtClean="0">
                <a:solidFill>
                  <a:schemeClr val="tx1"/>
                </a:solidFill>
                <a:effectLst/>
                <a:latin typeface="+mn-lt"/>
                <a:ea typeface="+mn-ea"/>
                <a:cs typeface="+mn-cs"/>
              </a:rPr>
              <a:t>www.youtube.com</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watch?v</a:t>
            </a:r>
            <a:r>
              <a:rPr lang="en-US" sz="1200" kern="1200" baseline="0" dirty="0" smtClean="0">
                <a:solidFill>
                  <a:schemeClr val="tx1"/>
                </a:solidFill>
                <a:effectLst/>
                <a:latin typeface="+mn-lt"/>
                <a:ea typeface="+mn-ea"/>
                <a:cs typeface="+mn-cs"/>
              </a:rPr>
              <a:t>=b2pZRnjreHQ&amp;index=4&amp;list=PLAdzTan_eSPQ1fuLSBhyB4eEZF7JQM0Mx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Humana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Pivotal has helped Humana transform from a project-based, waterfall oriented software practice to a lean, agile development lab. Through partnership with Pivotal Labs Humana learned and instituted agile principles in its newly established Digital Experience Center software lab. Applying these principles with Pivotal Cloud Foundry, the company saw radical shifts in agility and ability to develop and deploy high-quality, consumer facing software rapidly into production.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a:spcBef>
                <a:spcPts val="600"/>
              </a:spcBef>
            </a:pPr>
            <a:r>
              <a:rPr lang="en-US" sz="1200" b="1" dirty="0" smtClean="0"/>
              <a:t>Vertical: </a:t>
            </a:r>
            <a:r>
              <a:rPr lang="en-US" sz="1200" dirty="0" smtClean="0"/>
              <a:t>Health Services</a:t>
            </a:r>
            <a:r>
              <a:rPr lang="en-US" sz="1200" b="1" dirty="0" smtClean="0"/>
              <a:t> </a:t>
            </a:r>
            <a:r>
              <a:rPr lang="en-US" sz="1200" dirty="0" smtClean="0"/>
              <a:t> </a:t>
            </a:r>
          </a:p>
          <a:p>
            <a:pPr>
              <a:spcBef>
                <a:spcPts val="600"/>
              </a:spcBef>
            </a:pPr>
            <a:r>
              <a:rPr lang="en-US" sz="1200" b="1" dirty="0" smtClean="0"/>
              <a:t>Company: </a:t>
            </a:r>
            <a:r>
              <a:rPr lang="en-US" sz="1200" dirty="0" smtClean="0"/>
              <a:t>Large health insurance provider</a:t>
            </a:r>
            <a:r>
              <a:rPr lang="en-US" sz="1200" baseline="0" dirty="0" smtClean="0"/>
              <a:t> with over 14M customers in benefits plans and 7M+ customers for specialty products. With 54B in revenue in 2015, the company is currently (2016) valued at close to 30B. </a:t>
            </a:r>
            <a:endParaRPr lang="en-US" sz="1200" b="1" dirty="0" smtClean="0"/>
          </a:p>
          <a:p>
            <a:pPr>
              <a:spcBef>
                <a:spcPts val="600"/>
              </a:spcBef>
            </a:pPr>
            <a:r>
              <a:rPr lang="en-US" sz="1200" b="1" dirty="0" smtClean="0"/>
              <a:t>Challenge: </a:t>
            </a:r>
            <a:r>
              <a:rPr lang="en-US" sz="1200" b="0" dirty="0" smtClean="0"/>
              <a:t>High</a:t>
            </a:r>
            <a:r>
              <a:rPr lang="en-US" sz="1200" b="0" baseline="0" dirty="0" smtClean="0"/>
              <a:t> demand for software driven capabilities with inability to deliver software quickly and reliably. </a:t>
            </a:r>
            <a:endParaRPr lang="en-US" sz="1200" dirty="0" smtClean="0"/>
          </a:p>
          <a:p>
            <a:pPr>
              <a:spcBef>
                <a:spcPts val="600"/>
              </a:spcBef>
            </a:pPr>
            <a:r>
              <a:rPr lang="en-US" sz="1200" b="1" dirty="0" smtClean="0"/>
              <a:t>Action:</a:t>
            </a:r>
            <a:endParaRPr lang="en-US" sz="1200" dirty="0" smtClean="0"/>
          </a:p>
          <a:p>
            <a:pPr marL="228600" indent="-228600">
              <a:spcBef>
                <a:spcPts val="600"/>
              </a:spcBef>
              <a:buFont typeface="Arial"/>
              <a:buAutoNum type="arabicParenR"/>
            </a:pPr>
            <a:r>
              <a:rPr lang="en-US" sz="1200" dirty="0" smtClean="0"/>
              <a:t>Partnered with Pivotal Labs to learn Agile methods</a:t>
            </a:r>
            <a:r>
              <a:rPr lang="en-US" sz="1200" baseline="0" dirty="0" smtClean="0"/>
              <a:t> to develop and deploy software quickly.</a:t>
            </a:r>
          </a:p>
          <a:p>
            <a:pPr marL="228600" indent="-228600">
              <a:spcBef>
                <a:spcPts val="600"/>
              </a:spcBef>
              <a:buFont typeface="Arial"/>
              <a:buAutoNum type="arabicParenR"/>
            </a:pPr>
            <a:r>
              <a:rPr lang="en-US" sz="1200" baseline="0" dirty="0" smtClean="0"/>
              <a:t>Set up dedicated lab to learn and promote agile methods (Digital Experience Center – lean, agile product development practice stood up in partnership with Pivotal Labs)</a:t>
            </a:r>
            <a:endParaRPr lang="en-US" sz="1200" dirty="0" smtClean="0"/>
          </a:p>
          <a:p>
            <a:pPr marL="228600" indent="-228600">
              <a:spcBef>
                <a:spcPts val="600"/>
              </a:spcBef>
              <a:buFont typeface="Arial"/>
              <a:buAutoNum type="arabicParenR"/>
            </a:pPr>
            <a:r>
              <a:rPr lang="en-US" sz="1200" dirty="0" smtClean="0"/>
              <a:t>Developed and deployed applications with Pivotal</a:t>
            </a:r>
            <a:r>
              <a:rPr lang="en-US" sz="1200" baseline="0" dirty="0" smtClean="0"/>
              <a:t> Cloud Foundry </a:t>
            </a:r>
            <a:endParaRPr lang="en-US" sz="1200" dirty="0" smtClean="0"/>
          </a:p>
          <a:p>
            <a:pPr marL="228600" indent="-228600">
              <a:spcBef>
                <a:spcPts val="600"/>
              </a:spcBef>
              <a:buFont typeface="Arial"/>
              <a:buAutoNum type="arabicParenR"/>
            </a:pPr>
            <a:endParaRPr lang="en-US" sz="1200" dirty="0" smtClean="0"/>
          </a:p>
          <a:p>
            <a:pPr>
              <a:spcBef>
                <a:spcPts val="600"/>
              </a:spcBef>
            </a:pPr>
            <a:r>
              <a:rPr lang="en-US" sz="1200" b="1" dirty="0" smtClean="0"/>
              <a:t>Result:</a:t>
            </a:r>
          </a:p>
          <a:p>
            <a:pPr marL="1714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Cue by Humana – iPhone/apple </a:t>
            </a:r>
            <a:r>
              <a:rPr lang="en-US" sz="1200" kern="1200" baseline="0" dirty="0" err="1" smtClean="0">
                <a:solidFill>
                  <a:schemeClr val="tx1"/>
                </a:solidFill>
                <a:effectLst/>
                <a:latin typeface="+mn-lt"/>
                <a:ea typeface="+mn-ea"/>
                <a:cs typeface="+mn-cs"/>
              </a:rPr>
              <a:t>iWatch</a:t>
            </a:r>
            <a:r>
              <a:rPr lang="en-US" sz="1200" kern="1200" baseline="0" dirty="0" smtClean="0">
                <a:solidFill>
                  <a:schemeClr val="tx1"/>
                </a:solidFill>
                <a:effectLst/>
                <a:latin typeface="+mn-lt"/>
                <a:ea typeface="+mn-ea"/>
                <a:cs typeface="+mn-cs"/>
              </a:rPr>
              <a:t> app that provides reminders for healthy activities (e.g., take a walk, drink water, etc.); Developed in 5 weeks by 4 people to get to store approval. At Humana, it usually takes 2 months to provision servers at Humana. So, developing new app in 5 weeks is revolutionary! Received a lot of internal praise. Launched on day of apple watch launch. Featured in </a:t>
            </a:r>
            <a:r>
              <a:rPr lang="en-US" sz="1200" kern="1200" baseline="0" dirty="0" err="1" smtClean="0">
                <a:solidFill>
                  <a:schemeClr val="tx1"/>
                </a:solidFill>
                <a:effectLst/>
                <a:latin typeface="+mn-lt"/>
                <a:ea typeface="+mn-ea"/>
                <a:cs typeface="+mn-cs"/>
              </a:rPr>
              <a:t>MacLife.com</a:t>
            </a:r>
            <a:r>
              <a:rPr lang="en-US" sz="1200" kern="1200" baseline="0" dirty="0" smtClean="0">
                <a:solidFill>
                  <a:schemeClr val="tx1"/>
                </a:solidFill>
                <a:effectLst/>
                <a:latin typeface="+mn-lt"/>
                <a:ea typeface="+mn-ea"/>
                <a:cs typeface="+mn-cs"/>
              </a:rPr>
              <a:t> in 20 best apple </a:t>
            </a:r>
            <a:r>
              <a:rPr lang="en-US" sz="1200" kern="1200" baseline="0" dirty="0" err="1" smtClean="0">
                <a:solidFill>
                  <a:schemeClr val="tx1"/>
                </a:solidFill>
                <a:effectLst/>
                <a:latin typeface="+mn-lt"/>
                <a:ea typeface="+mn-ea"/>
                <a:cs typeface="+mn-cs"/>
              </a:rPr>
              <a:t>iWatch</a:t>
            </a:r>
            <a:r>
              <a:rPr lang="en-US" sz="1200" kern="1200" baseline="0" dirty="0" smtClean="0">
                <a:solidFill>
                  <a:schemeClr val="tx1"/>
                </a:solidFill>
                <a:effectLst/>
                <a:latin typeface="+mn-lt"/>
                <a:ea typeface="+mn-ea"/>
                <a:cs typeface="+mn-cs"/>
              </a:rPr>
              <a:t> apps.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“CF push and we’re done!” – Automation simplified a lot of complexity and time delays.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Led to empowerment of interdisciplinary product teams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Videos: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Cloud</a:t>
            </a:r>
            <a:r>
              <a:rPr lang="en-US" sz="1200" kern="1200" baseline="0" dirty="0" smtClean="0">
                <a:solidFill>
                  <a:schemeClr val="tx1"/>
                </a:solidFill>
                <a:effectLst/>
                <a:latin typeface="+mn-lt"/>
                <a:ea typeface="+mn-ea"/>
                <a:cs typeface="+mn-cs"/>
              </a:rPr>
              <a:t> Foundry Summit 2015: https://</a:t>
            </a:r>
            <a:r>
              <a:rPr lang="en-US" sz="1200" kern="1200" baseline="0" dirty="0" err="1" smtClean="0">
                <a:solidFill>
                  <a:schemeClr val="tx1"/>
                </a:solidFill>
                <a:effectLst/>
                <a:latin typeface="+mn-lt"/>
                <a:ea typeface="+mn-ea"/>
                <a:cs typeface="+mn-cs"/>
              </a:rPr>
              <a:t>www.youtube.com</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watch?v</a:t>
            </a:r>
            <a:r>
              <a:rPr lang="en-US" sz="1200" kern="1200" baseline="0" dirty="0" smtClean="0">
                <a:solidFill>
                  <a:schemeClr val="tx1"/>
                </a:solidFill>
                <a:effectLst/>
                <a:latin typeface="+mn-lt"/>
                <a:ea typeface="+mn-ea"/>
                <a:cs typeface="+mn-cs"/>
              </a:rPr>
              <a:t>=xL-icG1tfcA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162556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smtClean="0"/>
              <a:t>SOFTWARE CYCLES HAVE BEEN GETTING FASTER</a:t>
            </a:r>
          </a:p>
          <a:p>
            <a:endParaRPr lang="en-US" b="1" u="sng" dirty="0" smtClean="0"/>
          </a:p>
          <a:p>
            <a:r>
              <a:rPr lang="en-US" b="1" u="sng" dirty="0" smtClean="0"/>
              <a:t>Focus on Speed is an Accelerating</a:t>
            </a:r>
            <a:r>
              <a:rPr lang="en-US" b="1" u="sng" baseline="0" dirty="0" smtClean="0"/>
              <a:t> Trend</a:t>
            </a:r>
          </a:p>
          <a:p>
            <a:endParaRPr lang="en-US" baseline="0" dirty="0" smtClean="0"/>
          </a:p>
          <a:p>
            <a:r>
              <a:rPr lang="en-US" dirty="0" smtClean="0"/>
              <a:t>The</a:t>
            </a:r>
            <a:r>
              <a:rPr lang="en-US" baseline="0" dirty="0" smtClean="0"/>
              <a:t> focus on speed is not a new one. This trend started a while back, notably with the software driven, consumer facing Internet companies. Whereas the trend in 2005 may have been to update websites every quarter, since then, we’ve seen a flurry of companies that have found that becoming and remaining customer focused is critical to competitive differentiation, commercial success and downright survival. Given that user were consuming their website as services (as opposed to installing their software), it became critical for these firms to add, change and update their sites more frequently than had been required before, in order to experiment and learn from customer behavior, optimize user experience and keep customers engaged and returning to drive profits. Automation played a key role in making this possible and is continuing to see greater adoption and play a larger role (more on this later).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trend of focusing on speed of software delivery has been accelerating over time. We have gone from mostly manual, infrequent deployments to faster and faster deployments, and well on our way to eventually driving continuous, automated delivery of software. A couple of data points along this spectrum can shed some light on the nature of this accelerating trend. For example whereas Flickr was a pioneer in driving speed of delivery in 2009 with 10 deploys a day, by 2013, Netflix was leading this trend with almost 100 deploys per day. </a:t>
            </a:r>
          </a:p>
          <a:p>
            <a:endParaRPr lang="en-US" baseline="0" dirty="0" smtClean="0"/>
          </a:p>
          <a:p>
            <a:endParaRPr lang="en-US" baseline="0" dirty="0" smtClean="0"/>
          </a:p>
          <a:p>
            <a:r>
              <a:rPr lang="en-US" b="1" u="sng" baseline="0" dirty="0" smtClean="0"/>
              <a:t>Speed Requires a Shift in Mindset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order to focus on software delivery speed, many of these enterprises had to undergo a shift in mindset and priority. They had to make the leap from thinking about their deployments as infrequently updated via big-bang  “installs” to “services” that should undergo frequent, small, incremental changes in place (without downtime). As a result, the approach to software development and delivery – both the processes and architectural approaches - had to fundamentally change to support this shift to a service-oriented operational priority. New practices/approaches emerged to enable this shift to a service mindset including </a:t>
            </a:r>
            <a:r>
              <a:rPr lang="en-US" baseline="0" dirty="0" err="1" smtClean="0"/>
              <a:t>DevOps</a:t>
            </a:r>
            <a:r>
              <a:rPr lang="en-US" baseline="0" dirty="0" smtClean="0"/>
              <a:t>, Continuous Delivery and </a:t>
            </a:r>
            <a:r>
              <a:rPr lang="en-US" baseline="0" dirty="0" err="1" smtClean="0"/>
              <a:t>Microservices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call them cloud native practices as they support a service mindset, and cloud, with its elastic scale for handling fluctuating service loads, is the ideal platform for services.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Historically, an install mindset and waterfall software methodology had made sense for software since most of it was installed and maintained on premise by (primarily enterprise) customers.  Customers got a few updates every so often and were primarily enterprise customers who had expertise and resources to install and maintain software. That install mindset initially carried over into early web sites. As a result, there had been a couple of (circularly dependent) reasons to do infrequent big-bang deployments/installs: 1) similar to enterprise installs, the deployment process was manual and time consuming (and therefore an expense to be minimized) and generally involved downtime 2) the deployment process was fraught with risk because of manual deployments and the large number of changes that accumulated (ironically, because of the infrequent deployments) and hence the deployments should be (further) minimized (to minimize potential disruptions in service). This led to a situation where each website update (“deployment”) became a significant anxiety filled event that carried tremendous risk.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However, increasingly, new Internet businesses required direct engagement with customers (who were consuming a service/experience and not installing software), which fostered a new service-oriented mindset to meet consumer requirements, e.g. no downtime, frequent updates, etc. The key shift that occurred that enabled the new mindset to take hold involved the aggressive use of deployment automation in order to reduce deployment time relative to development time (in order to meet the business goal of driving frequent updates). Otherwise, even if new features were developed quickly, they would take a long time to get in front of customers using manual IT processes. In turn, increased automation and lowered cost of deployment led to routinely supporting deploys that encapsulated fewer and fewer code changes – a stark contrast to just a few years before when the priority had been to bundle as many changes as possible since the release process was an expensive, time consuming, risky, manual process.  Ironically, more frequent deployments led to lower deployment risk as smaller number of code changes had a reduced potential to create problems and were exponentially easier to test and validate. As a result – contrary to conventional wisdom at the time - deployments not only got faster, but more reliable. This is what a service oriented business needed.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enabled companies to finally break through the circular dependency that had limited their delivery speed and business agility. A new set of practices emerged to support this shift in mindset that were designed to optimize the key metric: time to value. New cloud native practices such as </a:t>
            </a:r>
            <a:r>
              <a:rPr lang="en-US" baseline="0" dirty="0" err="1" smtClean="0"/>
              <a:t>DevOps</a:t>
            </a:r>
            <a:r>
              <a:rPr lang="en-US" baseline="0" dirty="0" smtClean="0"/>
              <a:t>, Continuous Delivery and </a:t>
            </a:r>
            <a:r>
              <a:rPr lang="en-US" baseline="0" dirty="0" err="1" smtClean="0"/>
              <a:t>Microservices</a:t>
            </a:r>
            <a:r>
              <a:rPr lang="en-US" baseline="0" dirty="0" smtClean="0"/>
              <a:t> emerged that enabled this shift to short software cycles and rapid delivery.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u="sng" baseline="0" dirty="0" smtClean="0"/>
              <a:t>Mainstream Adoption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With the increasing global internet penetration and mobile adoption, there is a need to directly engage with consumers and an increased focus on digital transformation, similar to the early Internet leaders. However, software practices at most traditional enterprises are not set up to prioritize time to value and speed of software delivery.  Thus, establishing “time to value” as a priority and developing the relevant capabilities is quickly becoming the differentiator between yesterday’s enterprise leaders, and tomorrow’s enterprise leaders. Thus, in another example of the ongoing </a:t>
            </a:r>
            <a:r>
              <a:rPr lang="en-US" baseline="0" dirty="0" err="1" smtClean="0"/>
              <a:t>Consumerization</a:t>
            </a:r>
            <a:r>
              <a:rPr lang="en-US" baseline="0" dirty="0" smtClean="0"/>
              <a:t> of IT, these cloud native trends are seeing mainstream adoption by the largest enterprises to rejuvenate their software practices. </a:t>
            </a: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334781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DELAYS</a:t>
            </a:r>
            <a:r>
              <a:rPr lang="en-US" sz="1200" b="1" kern="1200" baseline="0" dirty="0" smtClean="0">
                <a:solidFill>
                  <a:schemeClr val="tx1"/>
                </a:solidFill>
                <a:effectLst/>
                <a:latin typeface="+mn-lt"/>
                <a:ea typeface="+mn-ea"/>
                <a:cs typeface="+mn-cs"/>
              </a:rPr>
              <a:t> IN ENTERPRISE SOFTWRE CYCLES</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Enterprise Challenges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enterprises are beginning to aspire to faster development cycles, it’s important to understand that the time to value for an enterprise is dependent on its software development methodologies and processes. How streamlined they are and how seamless they are eventually determine how quickly software can be built and delivered to customers. Enterprises should look closely at their current software practices and ask:</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How do you develop software? For example, what architectural patterns are used, are productivity and resilience boosting language frameworks used, are developer services used or is everything built from scratch, etc.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How do you test software? For example, is testing an afterthought after development (a la </a:t>
            </a:r>
            <a:r>
              <a:rPr lang="en-US" sz="1200" kern="1200" baseline="0" dirty="0" err="1" smtClean="0">
                <a:solidFill>
                  <a:schemeClr val="tx1"/>
                </a:solidFill>
                <a:effectLst/>
                <a:latin typeface="+mn-lt"/>
                <a:ea typeface="+mn-ea"/>
                <a:cs typeface="+mn-cs"/>
              </a:rPr>
              <a:t>waterfal</a:t>
            </a:r>
            <a:r>
              <a:rPr lang="en-US" sz="1200" kern="1200" baseline="0" dirty="0" smtClean="0">
                <a:solidFill>
                  <a:schemeClr val="tx1"/>
                </a:solidFill>
                <a:effectLst/>
                <a:latin typeface="+mn-lt"/>
                <a:ea typeface="+mn-ea"/>
                <a:cs typeface="+mn-cs"/>
              </a:rPr>
              <a:t> methodologies) or part of the development process, is testing automated, is testing repeatable, etc.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How do you deploy software? For example, how quickly can you provision and configure infrastructure, is the process automated and repeatable, etc.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The Software Cycle: Build &amp; Deliver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Broadly, the software cycle consists of 2 activities: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Build </a:t>
            </a:r>
            <a:r>
              <a:rPr lang="en-US" sz="1200" kern="1200" baseline="0" dirty="0" smtClean="0">
                <a:solidFill>
                  <a:schemeClr val="tx1"/>
                </a:solidFill>
                <a:effectLst/>
                <a:latin typeface="+mn-lt"/>
                <a:ea typeface="+mn-ea"/>
                <a:cs typeface="+mn-cs"/>
              </a:rPr>
              <a:t>– Developers design and code the application or modules according to requirements. Developers provision local or personal environments to deploy and (locally) test their code they are working on.</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Deliver </a:t>
            </a:r>
            <a:r>
              <a:rPr lang="en-US" sz="1200" kern="1200" baseline="0" dirty="0" smtClean="0">
                <a:solidFill>
                  <a:schemeClr val="tx1"/>
                </a:solidFill>
                <a:effectLst/>
                <a:latin typeface="+mn-lt"/>
                <a:ea typeface="+mn-ea"/>
                <a:cs typeface="+mn-cs"/>
              </a:rPr>
              <a:t>– Delivery of code comprises all the activities that happen to convert source code into a production deployment, e.g. integration testing, debugging, infrastructure provisioning and configuration, deployment, rollback/recovery, etc. Eventually, software is deployed to the live production environment such that customers can access it.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Although developers focus on writing code, their advice, input and involvement is required for delivery as well. Thus, developers generally spend all their time in this build-deliver cycle. A high performing software business aspires to go around this cycle as fast as possible. Going around this cycle as fast as possible ensures that new functionality is being developed that is market facing and strategic and allows the business to learn rapidly from the customer/market.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However, traditional enterprise software practices today face numerous sources of delay and friction at each step of the build and deliver cycle, which is what makes it difficult for them to deliver software quickly. For example, many still use some version of a waterfall approach to building software, which has a sequential approach to developing large chunks of software (e.g., requirements gathering, design, develop, test, etc.). Even for organizations adopting some agile methodology and focusing on developing smaller bits of functionality, other aspects of software process and architecture makes it hard to develop high quality software quickly.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Thus, various sources of friction create unnecessary and undesirable complexity, and make the software development process long, slow, complex, manual, error prone and brittle. Let’s look at some of these sources of friction before looking at how modern approaches address them.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effectLst/>
                <a:latin typeface="+mn-lt"/>
                <a:ea typeface="+mn-ea"/>
                <a:cs typeface="+mn-cs"/>
              </a:rPr>
              <a:t>BUILD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Provisioning Delays</a:t>
            </a:r>
            <a:r>
              <a:rPr lang="en-US" sz="1200" kern="1200" baseline="0" dirty="0" smtClean="0">
                <a:solidFill>
                  <a:schemeClr val="tx1"/>
                </a:solidFill>
                <a:effectLst/>
                <a:latin typeface="+mn-lt"/>
                <a:ea typeface="+mn-ea"/>
                <a:cs typeface="+mn-cs"/>
              </a:rPr>
              <a:t> – Rapid prototyping to try new ideas requires fast and easy provisioning of </a:t>
            </a:r>
            <a:r>
              <a:rPr lang="en-US" sz="1200" u="sng" kern="1200" baseline="0" dirty="0" smtClean="0">
                <a:solidFill>
                  <a:schemeClr val="tx1"/>
                </a:solidFill>
                <a:effectLst/>
                <a:latin typeface="+mn-lt"/>
                <a:ea typeface="+mn-ea"/>
                <a:cs typeface="+mn-cs"/>
              </a:rPr>
              <a:t>disposable</a:t>
            </a:r>
            <a:r>
              <a:rPr lang="en-US" sz="1200" kern="1200" baseline="0" dirty="0" smtClean="0">
                <a:solidFill>
                  <a:schemeClr val="tx1"/>
                </a:solidFill>
                <a:effectLst/>
                <a:latin typeface="+mn-lt"/>
                <a:ea typeface="+mn-ea"/>
                <a:cs typeface="+mn-cs"/>
              </a:rPr>
              <a:t> deployment environments by developers. Waiting for Ops to provision and </a:t>
            </a:r>
            <a:r>
              <a:rPr lang="en-US" sz="1200" kern="1200" baseline="0" dirty="0" err="1" smtClean="0">
                <a:solidFill>
                  <a:schemeClr val="tx1"/>
                </a:solidFill>
                <a:effectLst/>
                <a:latin typeface="+mn-lt"/>
                <a:ea typeface="+mn-ea"/>
                <a:cs typeface="+mn-cs"/>
              </a:rPr>
              <a:t>config</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qa</a:t>
            </a:r>
            <a:r>
              <a:rPr lang="en-US" sz="1200" kern="1200" baseline="0" dirty="0" smtClean="0">
                <a:solidFill>
                  <a:schemeClr val="tx1"/>
                </a:solidFill>
                <a:effectLst/>
                <a:latin typeface="+mn-lt"/>
                <a:ea typeface="+mn-ea"/>
                <a:cs typeface="+mn-cs"/>
              </a:rPr>
              <a:t>/prod environments creates significant delays. The alternative is for developers to self provision, e.g. use </a:t>
            </a:r>
            <a:r>
              <a:rPr lang="en-US" sz="1200" kern="1200" baseline="0" dirty="0" err="1" smtClean="0">
                <a:solidFill>
                  <a:schemeClr val="tx1"/>
                </a:solidFill>
                <a:effectLst/>
                <a:latin typeface="+mn-lt"/>
                <a:ea typeface="+mn-ea"/>
                <a:cs typeface="+mn-cs"/>
              </a:rPr>
              <a:t>Docker</a:t>
            </a:r>
            <a:r>
              <a:rPr lang="en-US" sz="1200" kern="1200" baseline="0" dirty="0" smtClean="0">
                <a:solidFill>
                  <a:schemeClr val="tx1"/>
                </a:solidFill>
                <a:effectLst/>
                <a:latin typeface="+mn-lt"/>
                <a:ea typeface="+mn-ea"/>
                <a:cs typeface="+mn-cs"/>
              </a:rPr>
              <a:t> for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which does not carry over to production easily (such as no central control of security patches) or use a credit card on AWS  with all the associated problems of Shadow IT (e.g. no control on spend, compliance, etc.). Even then, developers are still stuck spending time on unproductive configuration and administrative tasks, once they have provisioned raw infrastructure resources.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1"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Build from Scratch</a:t>
            </a:r>
            <a:r>
              <a:rPr lang="en-US" sz="1200" kern="1200" baseline="0" dirty="0" smtClean="0">
                <a:solidFill>
                  <a:schemeClr val="tx1"/>
                </a:solidFill>
                <a:effectLst/>
                <a:latin typeface="+mn-lt"/>
                <a:ea typeface="+mn-ea"/>
                <a:cs typeface="+mn-cs"/>
              </a:rPr>
              <a:t> – Much of the functionality required to implement business logic has been abstracted and made available as reusable frameworks and components (e.g. spring). As new classes of problems are identified (e.g. leader election in distributed systems), new frameworks are developed or existing ones are extended. Not all developers are aware of or use the latest frameworks, resorting many times to reinventing the wheel (“building from scratch”) and trying to solve complex problems that are hard to get right and have already been solved. A rigorous and consistent use of frameworks (esp. OSS) can accelerate development cycles by enabling developers to use highly tested software built by pooling the best ideas from a community of advanced practitioners. As a result, enterprise developers can focus on building </a:t>
            </a:r>
            <a:r>
              <a:rPr lang="en-US" sz="1200" u="sng" kern="1200" baseline="0" dirty="0" smtClean="0">
                <a:solidFill>
                  <a:schemeClr val="tx1"/>
                </a:solidFill>
                <a:effectLst/>
                <a:latin typeface="+mn-lt"/>
                <a:ea typeface="+mn-ea"/>
                <a:cs typeface="+mn-cs"/>
              </a:rPr>
              <a:t>differentiating business logic</a:t>
            </a:r>
            <a:r>
              <a:rPr lang="en-US" sz="1200" kern="1200" baseline="0" dirty="0" smtClean="0">
                <a:solidFill>
                  <a:schemeClr val="tx1"/>
                </a:solidFill>
                <a:effectLst/>
                <a:latin typeface="+mn-lt"/>
                <a:ea typeface="+mn-ea"/>
                <a:cs typeface="+mn-cs"/>
              </a:rPr>
              <a:t>, without the distraction of “building from scratch” and in the process produce less code that needs less test coverage (i.e. less chance of bugs in production). Another way in which this problem of redundancy manifests is monoliths (see below) that limit reusability, thereby promoting similar functionality to be implemented across multiple projects.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Monoliths</a:t>
            </a:r>
            <a:r>
              <a:rPr lang="en-US" sz="1200" kern="1200" baseline="0" dirty="0" smtClean="0">
                <a:solidFill>
                  <a:schemeClr val="tx1"/>
                </a:solidFill>
                <a:effectLst/>
                <a:latin typeface="+mn-lt"/>
                <a:ea typeface="+mn-ea"/>
                <a:cs typeface="+mn-cs"/>
              </a:rPr>
              <a:t> – A lot of applications are comprised of large, complex code bases with co-mingled concerns and significant (yet unclear) interdependencies that are hard to untangle.  As a result, code becomes complex, making it difficult for new developers to quickly understand and become productive as well as making it difficult to debug and reuse. Furthermore, different developers/teams not only have to develop their own functionality but also worry about not breaking others’ dependencies and assumptions thereby making the code fragile (small changes easily introduce bugs) and getting in each others’ way (requiring greater cross-team synchronization). The complexity thus not only requires greater testing (because multiple concerns are co-mingled in the same code base) but also forces the teams to move at the pace of the slowest developer/team during the release cycle because of the tight inter-dependencies.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Overhead Development</a:t>
            </a:r>
            <a:r>
              <a:rPr lang="en-US" sz="1200" kern="1200" baseline="0" dirty="0" smtClean="0">
                <a:solidFill>
                  <a:schemeClr val="tx1"/>
                </a:solidFill>
                <a:effectLst/>
                <a:latin typeface="+mn-lt"/>
                <a:ea typeface="+mn-ea"/>
                <a:cs typeface="+mn-cs"/>
              </a:rPr>
              <a:t> – Many times developers end up having to spend time to develop software that does not add business functionality. This can take various forms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Writing code for APIs to collect real-time analytics or perform rate limiting.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Non-functional code for operational management such as code to monitor and restart services that go down or writing and managing logs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Tooling integration and automation such as aggregating and analyzing metrics, automating testing, etc.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Reading configuration files for service discovery; systems to hot deploy configuration changes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Code to handle failure, scaling and high availability</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baseline="0" dirty="0" smtClean="0">
                <a:solidFill>
                  <a:schemeClr val="tx1"/>
                </a:solidFill>
                <a:effectLst/>
                <a:latin typeface="+mn-lt"/>
                <a:ea typeface="+mn-ea"/>
                <a:cs typeface="+mn-cs"/>
              </a:rPr>
              <a:t>Code to handle other complexities of distributed computing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effectLst/>
                <a:latin typeface="+mn-lt"/>
                <a:ea typeface="+mn-ea"/>
                <a:cs typeface="+mn-cs"/>
              </a:rPr>
              <a:t>DELIVER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Manual Testing </a:t>
            </a:r>
            <a:r>
              <a:rPr lang="en-US" sz="1200" kern="1200" baseline="0" dirty="0" smtClean="0">
                <a:solidFill>
                  <a:schemeClr val="tx1"/>
                </a:solidFill>
                <a:effectLst/>
                <a:latin typeface="+mn-lt"/>
                <a:ea typeface="+mn-ea"/>
                <a:cs typeface="+mn-cs"/>
              </a:rPr>
              <a:t>– Beyond unit tests, few tests are automated requiring significant manual effort to perform repetitively for incremental releases in order to test even small changes. Even when automation is used (e.g. Jenkins), there is a significant level of effort required to either build custom automation or to keep the 3</a:t>
            </a:r>
            <a:r>
              <a:rPr lang="en-US" sz="1200" kern="1200" baseline="30000" dirty="0" smtClean="0">
                <a:solidFill>
                  <a:schemeClr val="tx1"/>
                </a:solidFill>
                <a:effectLst/>
                <a:latin typeface="+mn-lt"/>
                <a:ea typeface="+mn-ea"/>
                <a:cs typeface="+mn-cs"/>
              </a:rPr>
              <a:t>rd</a:t>
            </a:r>
            <a:r>
              <a:rPr lang="en-US" sz="1200" kern="1200" baseline="0" dirty="0" smtClean="0">
                <a:solidFill>
                  <a:schemeClr val="tx1"/>
                </a:solidFill>
                <a:effectLst/>
                <a:latin typeface="+mn-lt"/>
                <a:ea typeface="+mn-ea"/>
                <a:cs typeface="+mn-cs"/>
              </a:rPr>
              <a:t> party (e.g. Jenkins) services running.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Complex Deployments </a:t>
            </a:r>
            <a:r>
              <a:rPr lang="en-US" sz="1200" kern="1200" baseline="0" dirty="0" smtClean="0">
                <a:solidFill>
                  <a:schemeClr val="tx1"/>
                </a:solidFill>
                <a:effectLst/>
                <a:latin typeface="+mn-lt"/>
                <a:ea typeface="+mn-ea"/>
                <a:cs typeface="+mn-cs"/>
              </a:rPr>
              <a:t>– Meaningful testing for modern, distributed applications requires a complex deployment and configuration. A lot of testing environments are set up and maintained manually by QA teams, forcing either lots of changes to be aggregated to justify the manual effort to set up for the test, or taking significant time to set up for each test for incremental functionality (driving up costs). There is no comprehensive, automated means to provision and configure container based test environments that can be replicated on demand to enable not just iterative testing, but also allow allow role based access, e.g. individual developers can set up an environment to run a particular complex test. Thus, developers have to wait for special QA teams who have access to test environments to set up, configure and potentially conduct the tests. This scenario creates an incentive to aggregate functionality into releases, rather than to release functionality incrementally. In addition, it creates a manual workflow, where an automated workflow would be much faster.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Slow Debugging </a:t>
            </a:r>
            <a:r>
              <a:rPr lang="en-US" sz="1200" kern="1200" baseline="0" dirty="0" smtClean="0">
                <a:solidFill>
                  <a:schemeClr val="tx1"/>
                </a:solidFill>
                <a:effectLst/>
                <a:latin typeface="+mn-lt"/>
                <a:ea typeface="+mn-ea"/>
                <a:cs typeface="+mn-cs"/>
              </a:rPr>
              <a:t>– Organizational silos, lack of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QA and Production parity and configuration drift in production make it hard to track down problems while deploying code to production. As a result, significant effort is required for synchronization between teams, and many times leads to lots of inter-team friction and finger pointing between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and ops. This further slows down the ability of an organization to release functionality quickly. This problem is further exacerbated by lack of consistent (or any) tooling for distributed apps in </a:t>
            </a:r>
            <a:r>
              <a:rPr lang="en-US" sz="1200" kern="1200" baseline="0" dirty="0" err="1" smtClean="0">
                <a:solidFill>
                  <a:schemeClr val="tx1"/>
                </a:solidFill>
                <a:effectLst/>
                <a:latin typeface="+mn-lt"/>
                <a:ea typeface="+mn-ea"/>
                <a:cs typeface="+mn-cs"/>
              </a:rPr>
              <a:t>dev</a:t>
            </a:r>
            <a:r>
              <a:rPr lang="en-US" sz="1200" kern="1200" baseline="0" dirty="0" smtClean="0">
                <a:solidFill>
                  <a:schemeClr val="tx1"/>
                </a:solidFill>
                <a:effectLst/>
                <a:latin typeface="+mn-lt"/>
                <a:ea typeface="+mn-ea"/>
                <a:cs typeface="+mn-cs"/>
              </a:rPr>
              <a:t> and production deploys, e.g. tracing, metrics, log analytics, etc. </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Slow &amp; Complex Release</a:t>
            </a:r>
            <a:r>
              <a:rPr lang="en-US" sz="1200" kern="1200" baseline="0" dirty="0" smtClean="0">
                <a:solidFill>
                  <a:schemeClr val="tx1"/>
                </a:solidFill>
                <a:effectLst/>
                <a:latin typeface="+mn-lt"/>
                <a:ea typeface="+mn-ea"/>
                <a:cs typeface="+mn-cs"/>
              </a:rPr>
              <a:t> – The use of custom </a:t>
            </a:r>
            <a:r>
              <a:rPr lang="en-US" sz="1200" kern="1200" baseline="0" dirty="0" err="1" smtClean="0">
                <a:solidFill>
                  <a:schemeClr val="tx1"/>
                </a:solidFill>
                <a:effectLst/>
                <a:latin typeface="+mn-lt"/>
                <a:ea typeface="+mn-ea"/>
                <a:cs typeface="+mn-cs"/>
              </a:rPr>
              <a:t>toolchains</a:t>
            </a:r>
            <a:r>
              <a:rPr lang="en-US" sz="1200" kern="1200" baseline="0" dirty="0" smtClean="0">
                <a:solidFill>
                  <a:schemeClr val="tx1"/>
                </a:solidFill>
                <a:effectLst/>
                <a:latin typeface="+mn-lt"/>
                <a:ea typeface="+mn-ea"/>
                <a:cs typeface="+mn-cs"/>
              </a:rPr>
              <a:t> and scripts leads to ad hoc combinations of automation and manual configuration that results in “snowflakes” – unique release processes for each app per environment (test/</a:t>
            </a:r>
            <a:r>
              <a:rPr lang="en-US" sz="1200" kern="1200" baseline="0" dirty="0" err="1" smtClean="0">
                <a:solidFill>
                  <a:schemeClr val="tx1"/>
                </a:solidFill>
                <a:effectLst/>
                <a:latin typeface="+mn-lt"/>
                <a:ea typeface="+mn-ea"/>
                <a:cs typeface="+mn-cs"/>
              </a:rPr>
              <a:t>qa</a:t>
            </a:r>
            <a:r>
              <a:rPr lang="en-US" sz="1200" kern="1200" baseline="0" dirty="0" smtClean="0">
                <a:solidFill>
                  <a:schemeClr val="tx1"/>
                </a:solidFill>
                <a:effectLst/>
                <a:latin typeface="+mn-lt"/>
                <a:ea typeface="+mn-ea"/>
                <a:cs typeface="+mn-cs"/>
              </a:rPr>
              <a:t>/prod). </a:t>
            </a:r>
            <a:r>
              <a:rPr lang="en-US" sz="1200" kern="1200" dirty="0" smtClean="0">
                <a:solidFill>
                  <a:schemeClr val="tx1"/>
                </a:solidFill>
                <a:effectLst/>
                <a:latin typeface="+mn-lt"/>
                <a:ea typeface="+mn-ea"/>
                <a:cs typeface="+mn-cs"/>
              </a:rPr>
              <a:t>The sheer complexity of a production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deployment results in a highly involved, slow and manual process where developers</a:t>
            </a:r>
            <a:r>
              <a:rPr lang="en-US" sz="1200" kern="1200" baseline="0" dirty="0" smtClean="0">
                <a:solidFill>
                  <a:schemeClr val="tx1"/>
                </a:solidFill>
                <a:effectLst/>
                <a:latin typeface="+mn-lt"/>
                <a:ea typeface="+mn-ea"/>
                <a:cs typeface="+mn-cs"/>
              </a:rPr>
              <a:t> can get pulled in ad hoc to debug and solve problems</a:t>
            </a:r>
            <a:r>
              <a:rPr lang="en-US" sz="1200" kern="1200" dirty="0" smtClean="0">
                <a:solidFill>
                  <a:schemeClr val="tx1"/>
                </a:solidFill>
                <a:effectLst/>
                <a:latin typeface="+mn-lt"/>
                <a:ea typeface="+mn-ea"/>
                <a:cs typeface="+mn-cs"/>
              </a:rPr>
              <a:t>.</a:t>
            </a:r>
            <a:r>
              <a:rPr lang="en-US" dirty="0" smtClean="0">
                <a:effectLst/>
              </a:rPr>
              <a:t> </a:t>
            </a:r>
            <a:r>
              <a:rPr lang="en-US" sz="1200" kern="1200" baseline="0" dirty="0" smtClean="0">
                <a:solidFill>
                  <a:schemeClr val="tx1"/>
                </a:solidFill>
                <a:effectLst/>
                <a:latin typeface="+mn-lt"/>
                <a:ea typeface="+mn-ea"/>
                <a:cs typeface="+mn-cs"/>
              </a:rPr>
              <a:t>For example, sometimes people make mistakes in manual configurations, e.g. linking to different versions of a library for different modules. Or not knowing or using the configuration settings that were used in development environments. </a:t>
            </a:r>
            <a:r>
              <a:rPr lang="en-US" sz="1200" kern="1200" dirty="0" smtClean="0">
                <a:solidFill>
                  <a:schemeClr val="tx1"/>
                </a:solidFill>
                <a:effectLst/>
                <a:latin typeface="+mn-lt"/>
                <a:ea typeface="+mn-ea"/>
                <a:cs typeface="+mn-cs"/>
              </a:rPr>
              <a:t>In order to avoid the overhead of these slow processes, teams try to bundle features and minimize releases,</a:t>
            </a:r>
            <a:r>
              <a:rPr lang="en-US" sz="1200" kern="1200" baseline="0" dirty="0" smtClean="0">
                <a:solidFill>
                  <a:schemeClr val="tx1"/>
                </a:solidFill>
                <a:effectLst/>
                <a:latin typeface="+mn-lt"/>
                <a:ea typeface="+mn-ea"/>
                <a:cs typeface="+mn-cs"/>
              </a:rPr>
              <a:t> thereby </a:t>
            </a:r>
            <a:r>
              <a:rPr lang="en-US" sz="1200" kern="1200" dirty="0" smtClean="0">
                <a:solidFill>
                  <a:schemeClr val="tx1"/>
                </a:solidFill>
                <a:effectLst/>
                <a:latin typeface="+mn-lt"/>
                <a:ea typeface="+mn-ea"/>
                <a:cs typeface="+mn-cs"/>
              </a:rPr>
              <a:t>slowing software delivery by</a:t>
            </a:r>
            <a:r>
              <a:rPr lang="en-US" sz="1200" kern="1200" baseline="0" dirty="0" smtClean="0">
                <a:solidFill>
                  <a:schemeClr val="tx1"/>
                </a:solidFill>
                <a:effectLst/>
                <a:latin typeface="+mn-lt"/>
                <a:ea typeface="+mn-ea"/>
                <a:cs typeface="+mn-cs"/>
              </a:rPr>
              <a:t> doing fewer releases over a long period of time</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baseline="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1" kern="1200" baseline="0" dirty="0" smtClean="0">
                <a:solidFill>
                  <a:schemeClr val="tx1"/>
                </a:solidFill>
                <a:effectLst/>
                <a:latin typeface="+mn-lt"/>
                <a:ea typeface="+mn-ea"/>
                <a:cs typeface="+mn-cs"/>
              </a:rPr>
              <a:t>Production Errors</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Errors in production (after code is live</a:t>
            </a:r>
            <a:r>
              <a:rPr lang="en-US" sz="1200" kern="1200" baseline="0" dirty="0" smtClean="0">
                <a:solidFill>
                  <a:schemeClr val="tx1"/>
                </a:solidFill>
                <a:effectLst/>
                <a:latin typeface="+mn-lt"/>
                <a:ea typeface="+mn-ea"/>
                <a:cs typeface="+mn-cs"/>
              </a:rPr>
              <a:t> in production) </a:t>
            </a:r>
            <a:r>
              <a:rPr lang="en-US" sz="1200" kern="1200" dirty="0" smtClean="0">
                <a:solidFill>
                  <a:schemeClr val="tx1"/>
                </a:solidFill>
                <a:effectLst/>
                <a:latin typeface="+mn-lt"/>
                <a:ea typeface="+mn-ea"/>
                <a:cs typeface="+mn-cs"/>
              </a:rPr>
              <a:t>due to human error,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-prod parity issues, or code bugs</a:t>
            </a:r>
            <a:r>
              <a:rPr lang="en-US" dirty="0" smtClean="0">
                <a:effectLst/>
              </a:rPr>
              <a:t> are hard and time consuming to replicate in </a:t>
            </a:r>
            <a:r>
              <a:rPr lang="en-US" dirty="0" err="1" smtClean="0">
                <a:effectLst/>
              </a:rPr>
              <a:t>dev</a:t>
            </a:r>
            <a:r>
              <a:rPr lang="en-US" dirty="0" smtClean="0">
                <a:effectLst/>
              </a:rPr>
              <a:t> environments,</a:t>
            </a:r>
            <a:r>
              <a:rPr lang="en-US" baseline="0" dirty="0" smtClean="0">
                <a:effectLst/>
              </a:rPr>
              <a:t> which slows down availability of working functionality and is an unproductive use of developer time that should be spent on building new functionality. </a:t>
            </a: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err="1" smtClean="0">
                <a:solidFill>
                  <a:schemeClr val="tx1"/>
                </a:solidFill>
                <a:effectLst/>
                <a:latin typeface="+mn-lt"/>
                <a:ea typeface="+mn-ea"/>
                <a:cs typeface="+mn-cs"/>
              </a:rPr>
              <a:t>AppDev</a:t>
            </a:r>
            <a:r>
              <a:rPr lang="en-US" sz="1200" b="1" u="sng" kern="1200" baseline="0" dirty="0" smtClean="0">
                <a:solidFill>
                  <a:schemeClr val="tx1"/>
                </a:solidFill>
                <a:effectLst/>
                <a:latin typeface="+mn-lt"/>
                <a:ea typeface="+mn-ea"/>
                <a:cs typeface="+mn-cs"/>
              </a:rPr>
              <a:t>/Developer Productivity Suffers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With all these sources of friction, software organizations face many hurdles in trying to go fast. They are navigating a complex process that has little to do with solving business problems, and more to do with being the “integration glue” between disparate tools, teams and processes that make the software release process high risk, slow and brittle, with many sources of potential unanticipated delays.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way many teams solve the problem of risk and developer overhead is to further slow things down and minimize the number of times developers need to be involved, is by releasing infrequently and bundling software into large releases (presumably to help them spend more time coding). </a:t>
            </a:r>
            <a:r>
              <a:rPr lang="en-US" sz="1200" b="0" u="sng" kern="1200" baseline="0" dirty="0" smtClean="0">
                <a:solidFill>
                  <a:schemeClr val="tx1"/>
                </a:solidFill>
                <a:effectLst/>
                <a:latin typeface="+mn-lt"/>
                <a:ea typeface="+mn-ea"/>
                <a:cs typeface="+mn-cs"/>
              </a:rPr>
              <a:t>This only amplifies the problem.</a:t>
            </a:r>
            <a:r>
              <a:rPr lang="en-US" sz="1200" kern="1200" baseline="0" dirty="0" smtClean="0">
                <a:solidFill>
                  <a:schemeClr val="tx1"/>
                </a:solidFill>
                <a:effectLst/>
                <a:latin typeface="+mn-lt"/>
                <a:ea typeface="+mn-ea"/>
                <a:cs typeface="+mn-cs"/>
              </a:rPr>
              <a:t> Fewer releases lead to large releases of monolithic code which requires greater test coverage due to unstructured dependencies and higher code complexity. This implies a greater risk of some failure in production. This is the </a:t>
            </a:r>
            <a:r>
              <a:rPr lang="en-US" sz="1200" b="0" u="sng" kern="1200" baseline="0" dirty="0" smtClean="0">
                <a:solidFill>
                  <a:schemeClr val="tx1"/>
                </a:solidFill>
                <a:effectLst/>
                <a:latin typeface="+mn-lt"/>
                <a:ea typeface="+mn-ea"/>
                <a:cs typeface="+mn-cs"/>
              </a:rPr>
              <a:t>opposite</a:t>
            </a:r>
            <a:r>
              <a:rPr lang="en-US" sz="1200" kern="1200" baseline="0" dirty="0" smtClean="0">
                <a:solidFill>
                  <a:schemeClr val="tx1"/>
                </a:solidFill>
                <a:effectLst/>
                <a:latin typeface="+mn-lt"/>
                <a:ea typeface="+mn-ea"/>
                <a:cs typeface="+mn-cs"/>
              </a:rPr>
              <a:t> of the goal that </a:t>
            </a:r>
            <a:r>
              <a:rPr lang="en-US" sz="1200" kern="1200" baseline="0" dirty="0" err="1" smtClean="0">
                <a:solidFill>
                  <a:schemeClr val="tx1"/>
                </a:solidFill>
                <a:effectLst/>
                <a:latin typeface="+mn-lt"/>
                <a:ea typeface="+mn-ea"/>
                <a:cs typeface="+mn-cs"/>
              </a:rPr>
              <a:t>AppDev</a:t>
            </a:r>
            <a:r>
              <a:rPr lang="en-US" sz="1200" kern="1200" baseline="0" dirty="0" smtClean="0">
                <a:solidFill>
                  <a:schemeClr val="tx1"/>
                </a:solidFill>
                <a:effectLst/>
                <a:latin typeface="+mn-lt"/>
                <a:ea typeface="+mn-ea"/>
                <a:cs typeface="+mn-cs"/>
              </a:rPr>
              <a:t> needs to pursue: SPEED &amp; RELIABILITY.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result is that enterprises think their releases are more reliable, but actually they are just slower in releasing new functionality to the market, and have a higher risk of failure for each release due to bundled up changes.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chemeClr val="tx1"/>
                </a:solidFill>
                <a:effectLst/>
                <a:latin typeface="+mn-lt"/>
                <a:ea typeface="+mn-ea"/>
                <a:cs typeface="+mn-cs"/>
              </a:rPr>
              <a:t>NOT ONLY ARE ENTERPRISES GOING SLOW, THEY ARE DOING SO WITH HIGHER RISK!!!</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Your goal should be the opposite:</a:t>
            </a:r>
            <a:r>
              <a:rPr lang="en-US" sz="1200" kern="1200" baseline="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release software frequently in small chunks that individually carry low risk. </a:t>
            </a:r>
            <a:r>
              <a:rPr lang="en-US" sz="1200" kern="1200" baseline="0" dirty="0" smtClean="0">
                <a:solidFill>
                  <a:schemeClr val="tx1"/>
                </a:solidFill>
                <a:effectLst/>
                <a:latin typeface="+mn-lt"/>
                <a:ea typeface="+mn-ea"/>
                <a:cs typeface="+mn-cs"/>
              </a:rPr>
              <a:t>This increases your speed to market and also reduces your risk for each release. Any problems can be easily detected and reversed. If there are problems with smaller releases, you can identify them faster because the changes are small and there is temporal proximity: the developer did not make the changes months ago…he or she probably made the changes in the past few days or weeks and still remembers the code to be able to fix it quickly.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So, how do you do this?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p>
          <a:p>
            <a:pPr marL="0" lvl="0" indent="0">
              <a:buFont typeface="Arial"/>
              <a:buNone/>
            </a:pPr>
            <a:r>
              <a:rPr lang="en-US" sz="1200" kern="1200" dirty="0" smtClean="0">
                <a:solidFill>
                  <a:schemeClr val="tx1"/>
                </a:solidFill>
                <a:effectLst/>
                <a:latin typeface="+mn-lt"/>
                <a:ea typeface="+mn-ea"/>
                <a:cs typeface="+mn-cs"/>
              </a:rPr>
              <a:t>Check</a:t>
            </a:r>
            <a:r>
              <a:rPr lang="en-US" sz="1200" kern="1200" baseline="0" dirty="0" smtClean="0">
                <a:solidFill>
                  <a:schemeClr val="tx1"/>
                </a:solidFill>
                <a:effectLst/>
                <a:latin typeface="+mn-lt"/>
                <a:ea typeface="+mn-ea"/>
                <a:cs typeface="+mn-cs"/>
              </a:rPr>
              <a:t> on types of testing to see if manual testing point is valid</a:t>
            </a:r>
          </a:p>
          <a:p>
            <a:pPr marL="0" lvl="0" indent="0">
              <a:buFont typeface="Arial"/>
              <a:buNone/>
            </a:pPr>
            <a:r>
              <a:rPr lang="en-US" sz="1200" kern="1200" baseline="0" dirty="0" smtClean="0">
                <a:solidFill>
                  <a:schemeClr val="tx1"/>
                </a:solidFill>
                <a:effectLst/>
                <a:latin typeface="+mn-lt"/>
                <a:ea typeface="+mn-ea"/>
                <a:cs typeface="+mn-cs"/>
              </a:rPr>
              <a:t>Do we mention friction due to change review boards?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9</a:t>
            </a:fld>
            <a:endParaRPr lang="en-US"/>
          </a:p>
        </p:txBody>
      </p:sp>
    </p:spTree>
    <p:extLst>
      <p:ext uri="{BB962C8B-B14F-4D97-AF65-F5344CB8AC3E}">
        <p14:creationId xmlns:p14="http://schemas.microsoft.com/office/powerpoint/2010/main" val="3568505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i="0">
                <a:solidFill>
                  <a:srgbClr val="008774"/>
                </a:solidFill>
                <a:latin typeface="Proxima Nova Semibold"/>
                <a:cs typeface="Proxima Nova Semibold"/>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b="0" i="0">
                <a:solidFill>
                  <a:srgbClr val="7F7F7F"/>
                </a:solidFill>
                <a:latin typeface="Proxima Nova Semibold"/>
                <a:cs typeface="Proxima Nova Semibold"/>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userDrawn="1"/>
        </p:nvSpPr>
        <p:spPr>
          <a:xfrm>
            <a:off x="8636940" y="123312"/>
            <a:ext cx="431540" cy="230832"/>
          </a:xfrm>
          <a:prstGeom prst="rect">
            <a:avLst/>
          </a:prstGeom>
          <a:noFill/>
        </p:spPr>
        <p:txBody>
          <a:bodyPr wrap="square" rtlCol="0">
            <a:spAutoFit/>
          </a:bodyPr>
          <a:lstStyle/>
          <a:p>
            <a:pPr algn="r"/>
            <a:fld id="{ADA07C09-8A41-3B46-A636-3955072BBB4F}" type="slidenum">
              <a:rPr lang="en-US" sz="900" b="0" i="0" smtClean="0">
                <a:solidFill>
                  <a:srgbClr val="B3B3B3"/>
                </a:solidFill>
                <a:latin typeface="Proxima Nova Regular"/>
                <a:cs typeface="Proxima Nova Regular"/>
              </a:rPr>
              <a:pPr algn="r"/>
              <a:t>‹#›</a:t>
            </a:fld>
            <a:endParaRPr lang="en-US" sz="900" b="0" i="0" dirty="0">
              <a:solidFill>
                <a:srgbClr val="B3B3B3"/>
              </a:solidFill>
              <a:latin typeface="Proxima Nova Regular"/>
              <a:cs typeface="Proxima Nova Regular"/>
            </a:endParaRPr>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userDrawn="1"/>
        </p:nvSpPr>
        <p:spPr>
          <a:xfrm>
            <a:off x="8636940" y="123312"/>
            <a:ext cx="431540" cy="230832"/>
          </a:xfrm>
          <a:prstGeom prst="rect">
            <a:avLst/>
          </a:prstGeom>
          <a:noFill/>
        </p:spPr>
        <p:txBody>
          <a:bodyPr wrap="square" rtlCol="0">
            <a:spAutoFit/>
          </a:bodyPr>
          <a:lstStyle/>
          <a:p>
            <a:pPr algn="r"/>
            <a:fld id="{ADA07C09-8A41-3B46-A636-3955072BBB4F}" type="slidenum">
              <a:rPr lang="en-US" sz="900" b="0" i="0" smtClean="0">
                <a:solidFill>
                  <a:srgbClr val="B3B3B3"/>
                </a:solidFill>
                <a:latin typeface="Proxima Nova Regular"/>
                <a:cs typeface="Proxima Nova Regular"/>
              </a:rPr>
              <a:pPr algn="r"/>
              <a:t>‹#›</a:t>
            </a:fld>
            <a:endParaRPr lang="en-US" sz="900" b="0" i="0" dirty="0">
              <a:solidFill>
                <a:srgbClr val="B3B3B3"/>
              </a:solidFill>
              <a:latin typeface="Proxima Nova Regular"/>
              <a:cs typeface="Proxima Nova Regular"/>
            </a:endParaRPr>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29.em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jpeg"/><Relationship Id="rId9" Type="http://schemas.openxmlformats.org/officeDocument/2006/relationships/image" Target="../media/image37.jpeg"/><Relationship Id="rId10"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9" Type="http://schemas.openxmlformats.org/officeDocument/2006/relationships/image" Target="../media/image32.png"/><Relationship Id="rId20" Type="http://schemas.openxmlformats.org/officeDocument/2006/relationships/image" Target="../media/image52.png"/><Relationship Id="rId21" Type="http://schemas.openxmlformats.org/officeDocument/2006/relationships/image" Target="../media/image53.png"/><Relationship Id="rId22" Type="http://schemas.openxmlformats.org/officeDocument/2006/relationships/image" Target="../media/image54.png"/><Relationship Id="rId23" Type="http://schemas.openxmlformats.org/officeDocument/2006/relationships/image" Target="../media/image55.png"/><Relationship Id="rId24" Type="http://schemas.openxmlformats.org/officeDocument/2006/relationships/image" Target="../media/image56.png"/><Relationship Id="rId25" Type="http://schemas.openxmlformats.org/officeDocument/2006/relationships/image" Target="../media/image57.png"/><Relationship Id="rId26" Type="http://schemas.openxmlformats.org/officeDocument/2006/relationships/image" Target="../media/image2.png"/><Relationship Id="rId27" Type="http://schemas.openxmlformats.org/officeDocument/2006/relationships/image" Target="../media/image58.png"/><Relationship Id="rId10" Type="http://schemas.openxmlformats.org/officeDocument/2006/relationships/image" Target="../media/image40.png"/><Relationship Id="rId11" Type="http://schemas.openxmlformats.org/officeDocument/2006/relationships/image" Target="../media/image46.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3.png"/><Relationship Id="rId15" Type="http://schemas.openxmlformats.org/officeDocument/2006/relationships/image" Target="../media/image47.png"/><Relationship Id="rId16" Type="http://schemas.openxmlformats.org/officeDocument/2006/relationships/image" Target="../media/image48.png"/><Relationship Id="rId17" Type="http://schemas.openxmlformats.org/officeDocument/2006/relationships/image" Target="../media/image49.png"/><Relationship Id="rId18" Type="http://schemas.openxmlformats.org/officeDocument/2006/relationships/image" Target="../media/image50.png"/><Relationship Id="rId19"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jpeg"/><Relationship Id="rId8" Type="http://schemas.openxmlformats.org/officeDocument/2006/relationships/image" Target="../media/image3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9.png"/></Relationships>
</file>

<file path=ppt/slides/_rels/slide18.xml.rels><?xml version="1.0" encoding="UTF-8" standalone="yes"?>
<Relationships xmlns="http://schemas.openxmlformats.org/package/2006/relationships"><Relationship Id="rId20" Type="http://schemas.openxmlformats.org/officeDocument/2006/relationships/image" Target="../media/image74.png"/><Relationship Id="rId21" Type="http://schemas.openxmlformats.org/officeDocument/2006/relationships/image" Target="../media/image75.jpg"/><Relationship Id="rId22" Type="http://schemas.openxmlformats.org/officeDocument/2006/relationships/image" Target="../media/image76.png"/><Relationship Id="rId23" Type="http://schemas.openxmlformats.org/officeDocument/2006/relationships/image" Target="../media/image77.png"/><Relationship Id="rId24" Type="http://schemas.openxmlformats.org/officeDocument/2006/relationships/image" Target="../media/image78.png"/><Relationship Id="rId25" Type="http://schemas.openxmlformats.org/officeDocument/2006/relationships/image" Target="../media/image79.png"/><Relationship Id="rId26" Type="http://schemas.openxmlformats.org/officeDocument/2006/relationships/image" Target="../media/image80.png"/><Relationship Id="rId27" Type="http://schemas.openxmlformats.org/officeDocument/2006/relationships/image" Target="../media/image81.png"/><Relationship Id="rId28" Type="http://schemas.openxmlformats.org/officeDocument/2006/relationships/image" Target="../media/image82.png"/><Relationship Id="rId29" Type="http://schemas.openxmlformats.org/officeDocument/2006/relationships/image" Target="../media/image83.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61.png"/><Relationship Id="rId30" Type="http://schemas.openxmlformats.org/officeDocument/2006/relationships/image" Target="../media/image84.png"/><Relationship Id="rId31" Type="http://schemas.openxmlformats.org/officeDocument/2006/relationships/image" Target="../media/image57.png"/><Relationship Id="rId32" Type="http://schemas.openxmlformats.org/officeDocument/2006/relationships/image" Target="../media/image58.png"/><Relationship Id="rId9" Type="http://schemas.openxmlformats.org/officeDocument/2006/relationships/image" Target="../media/image65.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33" Type="http://schemas.openxmlformats.org/officeDocument/2006/relationships/image" Target="../media/image85.png"/><Relationship Id="rId34" Type="http://schemas.openxmlformats.org/officeDocument/2006/relationships/image" Target="../media/image86.png"/><Relationship Id="rId35" Type="http://schemas.openxmlformats.org/officeDocument/2006/relationships/image" Target="../media/image87.png"/><Relationship Id="rId36" Type="http://schemas.openxmlformats.org/officeDocument/2006/relationships/image" Target="../media/image88.png"/><Relationship Id="rId10" Type="http://schemas.openxmlformats.org/officeDocument/2006/relationships/image" Target="../media/image66.png"/><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50.png"/><Relationship Id="rId15" Type="http://schemas.openxmlformats.org/officeDocument/2006/relationships/image" Target="../media/image70.png"/><Relationship Id="rId16" Type="http://schemas.openxmlformats.org/officeDocument/2006/relationships/image" Target="../media/image51.png"/><Relationship Id="rId17" Type="http://schemas.openxmlformats.org/officeDocument/2006/relationships/image" Target="../media/image71.png"/><Relationship Id="rId18" Type="http://schemas.openxmlformats.org/officeDocument/2006/relationships/image" Target="../media/image72.png"/><Relationship Id="rId19" Type="http://schemas.openxmlformats.org/officeDocument/2006/relationships/image" Target="../media/image73.png"/></Relationships>
</file>

<file path=ppt/slides/_rels/slide19.xml.rels><?xml version="1.0" encoding="UTF-8" standalone="yes"?>
<Relationships xmlns="http://schemas.openxmlformats.org/package/2006/relationships"><Relationship Id="rId11" Type="http://schemas.openxmlformats.org/officeDocument/2006/relationships/image" Target="../media/image97.png"/><Relationship Id="rId12" Type="http://schemas.openxmlformats.org/officeDocument/2006/relationships/image" Target="../media/image98.png"/><Relationship Id="rId13" Type="http://schemas.openxmlformats.org/officeDocument/2006/relationships/image" Target="../media/image99.png"/><Relationship Id="rId14" Type="http://schemas.openxmlformats.org/officeDocument/2006/relationships/image" Target="../media/image100.png"/><Relationship Id="rId15" Type="http://schemas.openxmlformats.org/officeDocument/2006/relationships/image" Target="../media/image101.png"/><Relationship Id="rId16" Type="http://schemas.openxmlformats.org/officeDocument/2006/relationships/image" Target="../media/image102.png"/><Relationship Id="rId17" Type="http://schemas.openxmlformats.org/officeDocument/2006/relationships/image" Target="../media/image103.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117.png"/><Relationship Id="rId12" Type="http://schemas.openxmlformats.org/officeDocument/2006/relationships/chart" Target="../charts/chart1.xml"/><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0" Type="http://schemas.openxmlformats.org/officeDocument/2006/relationships/image" Target="../media/image1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38.png"/><Relationship Id="rId9" Type="http://schemas.openxmlformats.org/officeDocument/2006/relationships/image" Target="../media/image122.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00.png"/><Relationship Id="rId6" Type="http://schemas.openxmlformats.org/officeDocument/2006/relationships/image" Target="../media/image32.png"/><Relationship Id="rId7" Type="http://schemas.openxmlformats.org/officeDocument/2006/relationships/image" Target="../media/image125.png"/><Relationship Id="rId8" Type="http://schemas.openxmlformats.org/officeDocument/2006/relationships/image" Target="../media/image126.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5" Type="http://schemas.microsoft.com/office/2007/relationships/hdphoto" Target="../media/hdphoto4.wdp"/><Relationship Id="rId6" Type="http://schemas.openxmlformats.org/officeDocument/2006/relationships/chart" Target="../charts/chart2.xml"/><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29.jpeg"/><Relationship Id="rId4" Type="http://schemas.openxmlformats.org/officeDocument/2006/relationships/image" Target="../media/image130.jpeg"/><Relationship Id="rId5" Type="http://schemas.openxmlformats.org/officeDocument/2006/relationships/image" Target="../media/image131.jpeg"/><Relationship Id="rId6" Type="http://schemas.openxmlformats.org/officeDocument/2006/relationships/image" Target="../media/image38.png"/><Relationship Id="rId7" Type="http://schemas.openxmlformats.org/officeDocument/2006/relationships/image" Target="../media/image132.png"/><Relationship Id="rId8" Type="http://schemas.openxmlformats.org/officeDocument/2006/relationships/image" Target="../media/image133.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1" Type="http://schemas.openxmlformats.org/officeDocument/2006/relationships/image" Target="../media/image135.png"/><Relationship Id="rId12" Type="http://schemas.openxmlformats.org/officeDocument/2006/relationships/image" Target="../media/image136.png"/><Relationship Id="rId13" Type="http://schemas.openxmlformats.org/officeDocument/2006/relationships/image" Target="../media/image137.png"/><Relationship Id="rId14" Type="http://schemas.openxmlformats.org/officeDocument/2006/relationships/image" Target="../media/image138.png"/><Relationship Id="rId15" Type="http://schemas.openxmlformats.org/officeDocument/2006/relationships/image" Target="../media/image139.png"/><Relationship Id="rId16" Type="http://schemas.openxmlformats.org/officeDocument/2006/relationships/image" Target="../media/image140.jpeg"/><Relationship Id="rId17" Type="http://schemas.openxmlformats.org/officeDocument/2006/relationships/image" Target="../media/image141.png"/><Relationship Id="rId18"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4.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jpeg"/><Relationship Id="rId9" Type="http://schemas.openxmlformats.org/officeDocument/2006/relationships/image" Target="../media/image37.jpeg"/><Relationship Id="rId10"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2.jpg"/><Relationship Id="rId5" Type="http://schemas.openxmlformats.org/officeDocument/2006/relationships/image" Target="../media/image13.png"/><Relationship Id="rId6" Type="http://schemas.openxmlformats.org/officeDocument/2006/relationships/image" Target="../media/image14.jpeg"/><Relationship Id="rId7" Type="http://schemas.microsoft.com/office/2007/relationships/hdphoto" Target="../media/hdphoto1.wdp"/><Relationship Id="rId8" Type="http://schemas.openxmlformats.org/officeDocument/2006/relationships/image" Target="../media/image15.png"/><Relationship Id="rId9" Type="http://schemas.openxmlformats.org/officeDocument/2006/relationships/image" Target="../media/image16.jpeg"/><Relationship Id="rId10"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gif"/><Relationship Id="rId5" Type="http://schemas.openxmlformats.org/officeDocument/2006/relationships/image" Target="../media/image144.png"/><Relationship Id="rId6" Type="http://schemas.openxmlformats.org/officeDocument/2006/relationships/image" Target="../media/image145.jpeg"/><Relationship Id="rId7" Type="http://schemas.microsoft.com/office/2007/relationships/hdphoto" Target="../media/hdphoto5.wdp"/><Relationship Id="rId8" Type="http://schemas.openxmlformats.org/officeDocument/2006/relationships/image" Target="../media/image146.png"/><Relationship Id="rId9" Type="http://schemas.openxmlformats.org/officeDocument/2006/relationships/image" Target="../media/image147.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51.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31.png"/><Relationship Id="rId5"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47.png"/><Relationship Id="rId5" Type="http://schemas.openxmlformats.org/officeDocument/2006/relationships/image" Target="../media/image42.png"/><Relationship Id="rId6" Type="http://schemas.openxmlformats.org/officeDocument/2006/relationships/image" Target="../media/image153.png"/><Relationship Id="rId7" Type="http://schemas.openxmlformats.org/officeDocument/2006/relationships/image" Target="../media/image125.png"/><Relationship Id="rId8" Type="http://schemas.openxmlformats.org/officeDocument/2006/relationships/image" Target="../media/image154.png"/><Relationship Id="rId9" Type="http://schemas.openxmlformats.org/officeDocument/2006/relationships/image" Target="../media/image146.png"/><Relationship Id="rId10" Type="http://schemas.openxmlformats.org/officeDocument/2006/relationships/image" Target="../media/image155.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57.png"/></Relationships>
</file>

<file path=ppt/slides/_rels/slide39.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64.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4" Type="http://schemas.microsoft.com/office/2007/relationships/hdphoto" Target="../media/hdphoto3.wdp"/><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www.infoq.com/news/2013/06/netflix" TargetMode="External"/><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a:extLst>
              <a:ext uri="{28A0092B-C50C-407E-A947-70E740481C1C}">
                <a14:useLocalDpi xmlns:a14="http://schemas.microsoft.com/office/drawing/2010/main" val="0"/>
              </a:ext>
            </a:extLst>
          </a:blip>
          <a:srcRect t="9350" b="9350"/>
          <a:stretch/>
        </p:blipFill>
        <p:spPr>
          <a:xfrm>
            <a:off x="0" y="0"/>
            <a:ext cx="9144000" cy="5143500"/>
          </a:xfrm>
          <a:prstGeom prst="rect">
            <a:avLst/>
          </a:prstGeom>
        </p:spPr>
      </p:pic>
      <p:sp>
        <p:nvSpPr>
          <p:cNvPr id="9" name="Shape 251"/>
          <p:cNvSpPr/>
          <p:nvPr/>
        </p:nvSpPr>
        <p:spPr>
          <a:xfrm>
            <a:off x="0" y="0"/>
            <a:ext cx="9144000" cy="5143500"/>
          </a:xfrm>
          <a:prstGeom prst="rect">
            <a:avLst/>
          </a:prstGeom>
          <a:solidFill>
            <a:srgbClr val="17293C">
              <a:alpha val="85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45" y="861303"/>
            <a:ext cx="1588326" cy="390281"/>
          </a:xfrm>
          <a:prstGeom prst="rect">
            <a:avLst/>
          </a:prstGeom>
        </p:spPr>
      </p:pic>
      <p:sp>
        <p:nvSpPr>
          <p:cNvPr id="10" name="TextBox 9"/>
          <p:cNvSpPr txBox="1"/>
          <p:nvPr/>
        </p:nvSpPr>
        <p:spPr>
          <a:xfrm>
            <a:off x="623455" y="1898424"/>
            <a:ext cx="6008767" cy="1322413"/>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4400" spc="-100" dirty="0" smtClean="0">
                <a:solidFill>
                  <a:srgbClr val="58C6B8"/>
                </a:solidFill>
                <a:latin typeface="Proxima Nova Semibold"/>
                <a:cs typeface="Proxima Nova Semibold"/>
              </a:rPr>
              <a:t>Accelerating Digital Transformation</a:t>
            </a:r>
          </a:p>
        </p:txBody>
      </p:sp>
      <p:sp>
        <p:nvSpPr>
          <p:cNvPr id="11" name="TextBox 10"/>
          <p:cNvSpPr txBox="1"/>
          <p:nvPr/>
        </p:nvSpPr>
        <p:spPr>
          <a:xfrm>
            <a:off x="654280" y="3461916"/>
            <a:ext cx="5997478" cy="861774"/>
          </a:xfrm>
          <a:prstGeom prst="rect">
            <a:avLst/>
          </a:prstGeom>
          <a:noFill/>
        </p:spPr>
        <p:txBody>
          <a:bodyPr wrap="square" rtlCol="0">
            <a:spAutoFit/>
          </a:bodyPr>
          <a:lstStyle/>
          <a:p>
            <a:pPr>
              <a:spcAft>
                <a:spcPts val="300"/>
              </a:spcAft>
            </a:pPr>
            <a:r>
              <a:rPr lang="en-US" sz="1500" dirty="0" smtClean="0">
                <a:solidFill>
                  <a:schemeClr val="bg1"/>
                </a:solidFill>
                <a:latin typeface="Proxima Nova Regular"/>
                <a:cs typeface="Proxima Nova Regular"/>
              </a:rPr>
              <a:t>Author</a:t>
            </a:r>
          </a:p>
          <a:p>
            <a:pPr>
              <a:spcAft>
                <a:spcPts val="300"/>
              </a:spcAft>
            </a:pPr>
            <a:r>
              <a:rPr lang="en-US" sz="1500" dirty="0" smtClean="0">
                <a:solidFill>
                  <a:schemeClr val="bg1"/>
                </a:solidFill>
                <a:latin typeface="Proxima Nova Regular"/>
                <a:cs typeface="Proxima Nova Regular"/>
              </a:rPr>
              <a:t>Title</a:t>
            </a:r>
          </a:p>
          <a:p>
            <a:pPr>
              <a:spcAft>
                <a:spcPts val="300"/>
              </a:spcAft>
            </a:pPr>
            <a:r>
              <a:rPr lang="en-US" sz="1500" dirty="0" smtClean="0">
                <a:solidFill>
                  <a:schemeClr val="bg1"/>
                </a:solidFill>
                <a:latin typeface="Proxima Nova Regular"/>
                <a:cs typeface="Proxima Nova Regular"/>
              </a:rPr>
              <a:t>Pivotal Cloud Foundry</a:t>
            </a:r>
          </a:p>
        </p:txBody>
      </p:sp>
      <p:cxnSp>
        <p:nvCxnSpPr>
          <p:cNvPr id="3" name="Straight Connector 2"/>
          <p:cNvCxnSpPr/>
          <p:nvPr/>
        </p:nvCxnSpPr>
        <p:spPr>
          <a:xfrm flipV="1">
            <a:off x="739781" y="1676994"/>
            <a:ext cx="7675227" cy="616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891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2" y="2781216"/>
            <a:ext cx="9143999" cy="2362284"/>
          </a:xfrm>
          <a:prstGeom prst="rect">
            <a:avLst/>
          </a:prstGeom>
          <a:solidFill>
            <a:schemeClr val="accent1"/>
          </a:solidFill>
          <a:ln>
            <a:noFill/>
          </a:ln>
        </p:spPr>
        <p:txBody>
          <a:bodyPr lIns="91423" tIns="45699" rIns="91423" bIns="45699" anchor="ctr" anchorCtr="0">
            <a:noAutofit/>
          </a:bodyPr>
          <a:lstStyle/>
          <a:p>
            <a:pPr algn="ctr"/>
            <a:endParaRPr dirty="0">
              <a:solidFill>
                <a:schemeClr val="lt1"/>
              </a:solidFill>
              <a:latin typeface="Proxima Nova Regular"/>
              <a:ea typeface="Arial"/>
              <a:cs typeface="Proxima Nova Regular"/>
              <a:sym typeface="Arial"/>
            </a:endParaRPr>
          </a:p>
        </p:txBody>
      </p:sp>
      <p:sp>
        <p:nvSpPr>
          <p:cNvPr id="2" name="Rectangle 1"/>
          <p:cNvSpPr/>
          <p:nvPr/>
        </p:nvSpPr>
        <p:spPr>
          <a:xfrm>
            <a:off x="843938" y="3753197"/>
            <a:ext cx="7704672" cy="1631216"/>
          </a:xfrm>
          <a:prstGeom prst="rect">
            <a:avLst/>
          </a:prstGeom>
        </p:spPr>
        <p:txBody>
          <a:bodyPr wrap="none">
            <a:spAutoFit/>
            <a:scene3d>
              <a:camera prst="perspectiveRelaxedModerately"/>
              <a:lightRig rig="threePt" dir="t"/>
            </a:scene3d>
          </a:bodyPr>
          <a:lstStyle/>
          <a:p>
            <a:r>
              <a:rPr lang="en-US" sz="10000" b="1" dirty="0" smtClean="0">
                <a:solidFill>
                  <a:schemeClr val="accent1"/>
                </a:solidFill>
                <a:effectLst>
                  <a:innerShdw blurRad="63500" dist="50800" dir="16200000">
                    <a:prstClr val="black">
                      <a:alpha val="50000"/>
                    </a:prstClr>
                  </a:innerShdw>
                </a:effectLst>
                <a:latin typeface="Proxima Nova Regular"/>
                <a:ea typeface="+mj-ea"/>
                <a:cs typeface="Proxima Nova Regular"/>
              </a:rPr>
              <a:t>Cloud Native</a:t>
            </a:r>
            <a:endParaRPr lang="en-US" sz="10000" b="1" dirty="0">
              <a:solidFill>
                <a:schemeClr val="accent1"/>
              </a:solidFill>
              <a:effectLst>
                <a:innerShdw blurRad="63500" dist="50800" dir="16200000">
                  <a:prstClr val="black">
                    <a:alpha val="50000"/>
                  </a:prstClr>
                </a:innerShdw>
              </a:effectLst>
              <a:latin typeface="Proxima Nova Regular"/>
              <a:cs typeface="Proxima Nova Regular"/>
            </a:endParaRPr>
          </a:p>
        </p:txBody>
      </p:sp>
      <p:grpSp>
        <p:nvGrpSpPr>
          <p:cNvPr id="6" name="Group 5"/>
          <p:cNvGrpSpPr/>
          <p:nvPr/>
        </p:nvGrpSpPr>
        <p:grpSpPr>
          <a:xfrm>
            <a:off x="3192823" y="740892"/>
            <a:ext cx="3067345" cy="4406192"/>
            <a:chOff x="3009462" y="0"/>
            <a:chExt cx="3086539" cy="5143500"/>
          </a:xfrm>
        </p:grpSpPr>
        <p:cxnSp>
          <p:nvCxnSpPr>
            <p:cNvPr id="14" name="Straight Connector 13"/>
            <p:cNvCxnSpPr/>
            <p:nvPr/>
          </p:nvCxnSpPr>
          <p:spPr>
            <a:xfrm flipV="1">
              <a:off x="3009462"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3324146" y="2897749"/>
            <a:ext cx="2926444" cy="311621"/>
          </a:xfrm>
          <a:prstGeom prst="rect">
            <a:avLst/>
          </a:prstGeom>
          <a:noFill/>
          <a:effectLst/>
        </p:spPr>
        <p:txBody>
          <a:bodyPr wrap="square" lIns="91438" tIns="45719" rIns="91438" bIns="45719" rtlCol="0">
            <a:spAutoFit/>
          </a:bodyPr>
          <a:lstStyle/>
          <a:p>
            <a:pPr algn="ctr">
              <a:spcAft>
                <a:spcPts val="300"/>
              </a:spcAft>
            </a:pPr>
            <a:r>
              <a:rPr lang="en-US" sz="1400" b="1" dirty="0">
                <a:solidFill>
                  <a:schemeClr val="bg1"/>
                </a:solidFill>
                <a:latin typeface="Proxima Nova Regular"/>
                <a:cs typeface="Proxima Nova Regular"/>
              </a:rPr>
              <a:t>Continuous Delivery</a:t>
            </a:r>
          </a:p>
        </p:txBody>
      </p:sp>
      <p:sp>
        <p:nvSpPr>
          <p:cNvPr id="19" name="TextBox 18"/>
          <p:cNvSpPr txBox="1"/>
          <p:nvPr/>
        </p:nvSpPr>
        <p:spPr>
          <a:xfrm>
            <a:off x="3675598" y="1034260"/>
            <a:ext cx="2008246" cy="438580"/>
          </a:xfrm>
          <a:prstGeom prst="rect">
            <a:avLst/>
          </a:prstGeom>
          <a:noFill/>
          <a:effectLst/>
        </p:spPr>
        <p:txBody>
          <a:bodyPr wrap="square" lIns="91438" tIns="45719" rIns="91438" bIns="45719" rtlCol="0">
            <a:spAutoFit/>
          </a:bodyPr>
          <a:lstStyle/>
          <a:p>
            <a:pPr algn="ctr">
              <a:spcAft>
                <a:spcPts val="300"/>
              </a:spcAft>
            </a:pPr>
            <a:r>
              <a:rPr lang="en-US" sz="1000" u="sng" dirty="0">
                <a:solidFill>
                  <a:srgbClr val="4C4C4C"/>
                </a:solidFill>
                <a:latin typeface="Proxima Nova Regular"/>
                <a:cs typeface="Proxima Nova Regular"/>
              </a:rPr>
              <a:t>Release once every 6 months</a:t>
            </a:r>
          </a:p>
          <a:p>
            <a:pPr algn="ctr">
              <a:spcAft>
                <a:spcPts val="300"/>
              </a:spcAft>
            </a:pPr>
            <a:r>
              <a:rPr lang="en-US" sz="1000" dirty="0">
                <a:solidFill>
                  <a:srgbClr val="4C4C4C"/>
                </a:solidFill>
                <a:latin typeface="Proxima Nova Regular"/>
                <a:cs typeface="Proxima Nova Regular"/>
              </a:rPr>
              <a:t>More Bugs in production</a:t>
            </a:r>
          </a:p>
        </p:txBody>
      </p:sp>
      <p:sp>
        <p:nvSpPr>
          <p:cNvPr id="20" name="TextBox 19"/>
          <p:cNvSpPr txBox="1"/>
          <p:nvPr/>
        </p:nvSpPr>
        <p:spPr>
          <a:xfrm>
            <a:off x="3300152" y="3238398"/>
            <a:ext cx="2764642" cy="438580"/>
          </a:xfrm>
          <a:prstGeom prst="rect">
            <a:avLst/>
          </a:prstGeom>
          <a:noFill/>
          <a:effectLst/>
        </p:spPr>
        <p:txBody>
          <a:bodyPr wrap="square" lIns="91438" tIns="45719" rIns="91438" bIns="45719" rtlCol="0">
            <a:spAutoFit/>
          </a:bodyPr>
          <a:lstStyle/>
          <a:p>
            <a:pPr algn="ctr">
              <a:spcAft>
                <a:spcPts val="300"/>
              </a:spcAft>
            </a:pPr>
            <a:r>
              <a:rPr lang="en-US" sz="1000" u="sng" dirty="0">
                <a:solidFill>
                  <a:schemeClr val="bg1"/>
                </a:solidFill>
                <a:latin typeface="Proxima Nova Regular"/>
                <a:cs typeface="Proxima Nova Regular"/>
              </a:rPr>
              <a:t>Automate Tests, Release early and often</a:t>
            </a:r>
          </a:p>
          <a:p>
            <a:pPr algn="ctr">
              <a:spcAft>
                <a:spcPts val="300"/>
              </a:spcAft>
            </a:pPr>
            <a:r>
              <a:rPr lang="en-US" sz="1000" dirty="0">
                <a:solidFill>
                  <a:schemeClr val="bg1"/>
                </a:solidFill>
                <a:latin typeface="Proxima Nova Regular"/>
                <a:cs typeface="Proxima Nova Regular"/>
              </a:rPr>
              <a:t>Higher Quality of Code</a:t>
            </a:r>
          </a:p>
        </p:txBody>
      </p:sp>
      <p:sp>
        <p:nvSpPr>
          <p:cNvPr id="5" name="TextBox 4"/>
          <p:cNvSpPr txBox="1"/>
          <p:nvPr/>
        </p:nvSpPr>
        <p:spPr>
          <a:xfrm>
            <a:off x="709266" y="2866039"/>
            <a:ext cx="2240982" cy="311621"/>
          </a:xfrm>
          <a:prstGeom prst="rect">
            <a:avLst/>
          </a:prstGeom>
          <a:noFill/>
          <a:effectLst/>
        </p:spPr>
        <p:txBody>
          <a:bodyPr wrap="square" lIns="91438" tIns="45719" rIns="91438" bIns="45719" rtlCol="0">
            <a:spAutoFit/>
          </a:bodyPr>
          <a:lstStyle/>
          <a:p>
            <a:pPr algn="ctr">
              <a:spcAft>
                <a:spcPts val="300"/>
              </a:spcAft>
            </a:pPr>
            <a:r>
              <a:rPr lang="en-US" sz="1400" b="1" dirty="0" smtClean="0">
                <a:solidFill>
                  <a:schemeClr val="bg1"/>
                </a:solidFill>
                <a:latin typeface="Proxima Nova Regular"/>
                <a:cs typeface="Proxima Nova Regular"/>
              </a:rPr>
              <a:t>DevOps</a:t>
            </a:r>
            <a:endParaRPr lang="en-US" sz="1400" b="1" dirty="0">
              <a:solidFill>
                <a:schemeClr val="bg1"/>
              </a:solidFill>
              <a:latin typeface="Proxima Nova Regular"/>
              <a:cs typeface="Proxima Nova Regular"/>
            </a:endParaRPr>
          </a:p>
        </p:txBody>
      </p:sp>
      <p:sp>
        <p:nvSpPr>
          <p:cNvPr id="25" name="TextBox 24"/>
          <p:cNvSpPr txBox="1"/>
          <p:nvPr/>
        </p:nvSpPr>
        <p:spPr>
          <a:xfrm>
            <a:off x="760482" y="1034260"/>
            <a:ext cx="2254474" cy="592468"/>
          </a:xfrm>
          <a:prstGeom prst="rect">
            <a:avLst/>
          </a:prstGeom>
          <a:noFill/>
          <a:effectLst/>
        </p:spPr>
        <p:txBody>
          <a:bodyPr wrap="square" lIns="91438" tIns="45719" rIns="91438" bIns="45719" rtlCol="0">
            <a:spAutoFit/>
          </a:bodyPr>
          <a:lstStyle/>
          <a:p>
            <a:pPr algn="ctr">
              <a:spcAft>
                <a:spcPts val="300"/>
              </a:spcAft>
            </a:pPr>
            <a:r>
              <a:rPr lang="en-US" sz="1000" u="sng" dirty="0" smtClean="0">
                <a:solidFill>
                  <a:srgbClr val="4C4C4C"/>
                </a:solidFill>
                <a:latin typeface="Proxima Nova Regular"/>
                <a:cs typeface="Proxima Nova Regular"/>
              </a:rPr>
              <a:t>“Not </a:t>
            </a:r>
            <a:r>
              <a:rPr lang="en-US" sz="1000" u="sng" dirty="0">
                <a:solidFill>
                  <a:srgbClr val="4C4C4C"/>
                </a:solidFill>
                <a:latin typeface="Proxima Nova Regular"/>
                <a:cs typeface="Proxima Nova Regular"/>
              </a:rPr>
              <a:t>my </a:t>
            </a:r>
            <a:r>
              <a:rPr lang="en-US" sz="1000" u="sng" dirty="0" smtClean="0">
                <a:solidFill>
                  <a:srgbClr val="4C4C4C"/>
                </a:solidFill>
                <a:latin typeface="Proxima Nova Regular"/>
                <a:cs typeface="Proxima Nova Regular"/>
              </a:rPr>
              <a:t>problem”</a:t>
            </a:r>
            <a:endParaRPr lang="en-US" sz="1000" u="sng" dirty="0">
              <a:solidFill>
                <a:srgbClr val="4C4C4C"/>
              </a:solidFill>
              <a:latin typeface="Proxima Nova Regular"/>
              <a:cs typeface="Proxima Nova Regular"/>
            </a:endParaRPr>
          </a:p>
          <a:p>
            <a:pPr algn="ctr">
              <a:spcAft>
                <a:spcPts val="300"/>
              </a:spcAft>
            </a:pPr>
            <a:r>
              <a:rPr lang="en-US" sz="1000" dirty="0">
                <a:solidFill>
                  <a:srgbClr val="4C4C4C"/>
                </a:solidFill>
                <a:latin typeface="Proxima Nova Regular"/>
                <a:cs typeface="Proxima Nova Regular"/>
              </a:rPr>
              <a:t>Separate tools, varied incentives, opaque process</a:t>
            </a:r>
          </a:p>
        </p:txBody>
      </p:sp>
      <p:sp>
        <p:nvSpPr>
          <p:cNvPr id="26" name="TextBox 25"/>
          <p:cNvSpPr txBox="1"/>
          <p:nvPr/>
        </p:nvSpPr>
        <p:spPr>
          <a:xfrm>
            <a:off x="641817" y="3198592"/>
            <a:ext cx="2392058" cy="592468"/>
          </a:xfrm>
          <a:prstGeom prst="rect">
            <a:avLst/>
          </a:prstGeom>
          <a:noFill/>
          <a:effectLst/>
        </p:spPr>
        <p:txBody>
          <a:bodyPr wrap="square" lIns="91438" tIns="45719" rIns="91438" bIns="45719" rtlCol="0">
            <a:spAutoFit/>
          </a:bodyPr>
          <a:lstStyle/>
          <a:p>
            <a:pPr algn="ctr">
              <a:spcAft>
                <a:spcPts val="300"/>
              </a:spcAft>
            </a:pPr>
            <a:r>
              <a:rPr lang="en-US" sz="1000" u="sng" dirty="0">
                <a:solidFill>
                  <a:schemeClr val="bg1"/>
                </a:solidFill>
                <a:latin typeface="Proxima Nova Regular"/>
                <a:cs typeface="Proxima Nova Regular"/>
              </a:rPr>
              <a:t>Shared responsibility</a:t>
            </a:r>
          </a:p>
          <a:p>
            <a:pPr algn="ctr">
              <a:spcAft>
                <a:spcPts val="300"/>
              </a:spcAft>
            </a:pPr>
            <a:r>
              <a:rPr lang="en-US" sz="1000" dirty="0">
                <a:solidFill>
                  <a:schemeClr val="bg1"/>
                </a:solidFill>
                <a:latin typeface="Proxima Nova Regular"/>
                <a:cs typeface="Proxima Nova Regular"/>
              </a:rPr>
              <a:t>Common incentives, tools, process and culture</a:t>
            </a:r>
          </a:p>
        </p:txBody>
      </p:sp>
      <p:pic>
        <p:nvPicPr>
          <p:cNvPr id="28" name="Picture 27"/>
          <p:cNvPicPr>
            <a:picLocks noChangeAspect="1"/>
          </p:cNvPicPr>
          <p:nvPr/>
        </p:nvPicPr>
        <p:blipFill>
          <a:blip r:embed="rId3"/>
          <a:stretch>
            <a:fillRect/>
          </a:stretch>
        </p:blipFill>
        <p:spPr>
          <a:xfrm>
            <a:off x="1338658" y="1716924"/>
            <a:ext cx="1116554" cy="877846"/>
          </a:xfrm>
          <a:prstGeom prst="rect">
            <a:avLst/>
          </a:prstGeom>
        </p:spPr>
      </p:pic>
      <p:pic>
        <p:nvPicPr>
          <p:cNvPr id="29" name="Picture 28"/>
          <p:cNvPicPr>
            <a:picLocks noChangeAspect="1"/>
          </p:cNvPicPr>
          <p:nvPr/>
        </p:nvPicPr>
        <p:blipFill>
          <a:blip r:embed="rId4"/>
          <a:stretch>
            <a:fillRect/>
          </a:stretch>
        </p:blipFill>
        <p:spPr>
          <a:xfrm>
            <a:off x="1163266" y="3959464"/>
            <a:ext cx="1424196" cy="679863"/>
          </a:xfrm>
          <a:prstGeom prst="rect">
            <a:avLst/>
          </a:prstGeom>
        </p:spPr>
      </p:pic>
      <p:sp>
        <p:nvSpPr>
          <p:cNvPr id="12" name="TextBox 11"/>
          <p:cNvSpPr txBox="1"/>
          <p:nvPr/>
        </p:nvSpPr>
        <p:spPr>
          <a:xfrm>
            <a:off x="6604153" y="2910946"/>
            <a:ext cx="2240982" cy="311621"/>
          </a:xfrm>
          <a:prstGeom prst="rect">
            <a:avLst/>
          </a:prstGeom>
          <a:noFill/>
          <a:effectLst/>
        </p:spPr>
        <p:txBody>
          <a:bodyPr wrap="square" lIns="91438" tIns="45719" rIns="91438" bIns="45719" rtlCol="0">
            <a:spAutoFit/>
          </a:bodyPr>
          <a:lstStyle/>
          <a:p>
            <a:pPr algn="ctr">
              <a:spcAft>
                <a:spcPts val="300"/>
              </a:spcAft>
            </a:pPr>
            <a:r>
              <a:rPr lang="en-US" sz="1400" b="1" dirty="0">
                <a:solidFill>
                  <a:schemeClr val="bg1"/>
                </a:solidFill>
                <a:latin typeface="Proxima Nova Regular"/>
                <a:cs typeface="Proxima Nova Regular"/>
              </a:rPr>
              <a:t>Microservices</a:t>
            </a:r>
          </a:p>
        </p:txBody>
      </p:sp>
      <p:sp>
        <p:nvSpPr>
          <p:cNvPr id="22" name="TextBox 21"/>
          <p:cNvSpPr txBox="1"/>
          <p:nvPr/>
        </p:nvSpPr>
        <p:spPr>
          <a:xfrm>
            <a:off x="6499713" y="1034260"/>
            <a:ext cx="2254474" cy="592468"/>
          </a:xfrm>
          <a:prstGeom prst="rect">
            <a:avLst/>
          </a:prstGeom>
          <a:noFill/>
          <a:effectLst/>
        </p:spPr>
        <p:txBody>
          <a:bodyPr wrap="square" lIns="91438" tIns="45719" rIns="91438" bIns="45719" rtlCol="0">
            <a:spAutoFit/>
          </a:bodyPr>
          <a:lstStyle/>
          <a:p>
            <a:pPr algn="ctr">
              <a:spcAft>
                <a:spcPts val="300"/>
              </a:spcAft>
            </a:pPr>
            <a:r>
              <a:rPr lang="en-US" sz="1000" u="sng" dirty="0">
                <a:solidFill>
                  <a:srgbClr val="4C4C4C"/>
                </a:solidFill>
                <a:latin typeface="Proxima Nova Regular"/>
                <a:cs typeface="Proxima Nova Regular"/>
              </a:rPr>
              <a:t>Tightly coupled components</a:t>
            </a:r>
          </a:p>
          <a:p>
            <a:pPr algn="ctr">
              <a:spcAft>
                <a:spcPts val="300"/>
              </a:spcAft>
            </a:pPr>
            <a:r>
              <a:rPr lang="en-US" sz="1000" dirty="0">
                <a:solidFill>
                  <a:srgbClr val="4C4C4C"/>
                </a:solidFill>
                <a:latin typeface="Proxima Nova Regular"/>
                <a:cs typeface="Proxima Nova Regular"/>
              </a:rPr>
              <a:t>Slow deployment cycles waiting on integrated tests teams</a:t>
            </a:r>
          </a:p>
        </p:txBody>
      </p:sp>
      <p:pic>
        <p:nvPicPr>
          <p:cNvPr id="9" name="Picture 8"/>
          <p:cNvPicPr>
            <a:picLocks noChangeAspect="1"/>
          </p:cNvPicPr>
          <p:nvPr/>
        </p:nvPicPr>
        <p:blipFill>
          <a:blip r:embed="rId5"/>
          <a:stretch>
            <a:fillRect/>
          </a:stretch>
        </p:blipFill>
        <p:spPr>
          <a:xfrm>
            <a:off x="7244998" y="1773386"/>
            <a:ext cx="807547" cy="743737"/>
          </a:xfrm>
          <a:prstGeom prst="rect">
            <a:avLst/>
          </a:prstGeom>
        </p:spPr>
      </p:pic>
      <p:sp>
        <p:nvSpPr>
          <p:cNvPr id="23" name="TextBox 22"/>
          <p:cNvSpPr txBox="1"/>
          <p:nvPr/>
        </p:nvSpPr>
        <p:spPr>
          <a:xfrm>
            <a:off x="6533082" y="3231277"/>
            <a:ext cx="2392058" cy="592468"/>
          </a:xfrm>
          <a:prstGeom prst="rect">
            <a:avLst/>
          </a:prstGeom>
          <a:noFill/>
          <a:effectLst/>
        </p:spPr>
        <p:txBody>
          <a:bodyPr wrap="square" lIns="91438" tIns="45719" rIns="91438" bIns="45719" rtlCol="0">
            <a:spAutoFit/>
          </a:bodyPr>
          <a:lstStyle/>
          <a:p>
            <a:pPr algn="ctr">
              <a:spcAft>
                <a:spcPts val="300"/>
              </a:spcAft>
            </a:pPr>
            <a:r>
              <a:rPr lang="en-US" sz="1000" u="sng" dirty="0">
                <a:solidFill>
                  <a:schemeClr val="bg1"/>
                </a:solidFill>
                <a:latin typeface="Proxima Nova Regular"/>
                <a:cs typeface="Proxima Nova Regular"/>
              </a:rPr>
              <a:t>Loosely coupled components</a:t>
            </a:r>
          </a:p>
          <a:p>
            <a:pPr algn="ctr">
              <a:spcAft>
                <a:spcPts val="300"/>
              </a:spcAft>
            </a:pPr>
            <a:r>
              <a:rPr lang="en-US" sz="1000" dirty="0">
                <a:solidFill>
                  <a:schemeClr val="bg1"/>
                </a:solidFill>
                <a:latin typeface="Proxima Nova Regular"/>
                <a:cs typeface="Proxima Nova Regular"/>
              </a:rPr>
              <a:t>Automated deploy without waiting on individual components</a:t>
            </a:r>
          </a:p>
        </p:txBody>
      </p:sp>
      <p:pic>
        <p:nvPicPr>
          <p:cNvPr id="30" name="Picture 29"/>
          <p:cNvPicPr>
            <a:picLocks noChangeAspect="1"/>
          </p:cNvPicPr>
          <p:nvPr/>
        </p:nvPicPr>
        <p:blipFill>
          <a:blip r:embed="rId6"/>
          <a:stretch>
            <a:fillRect/>
          </a:stretch>
        </p:blipFill>
        <p:spPr>
          <a:xfrm rot="16200000">
            <a:off x="7219054" y="3771347"/>
            <a:ext cx="961244" cy="1060774"/>
          </a:xfrm>
          <a:prstGeom prst="rect">
            <a:avLst/>
          </a:prstGeom>
        </p:spPr>
      </p:pic>
      <p:sp>
        <p:nvSpPr>
          <p:cNvPr id="27" name="Title 2"/>
          <p:cNvSpPr>
            <a:spLocks noGrp="1"/>
          </p:cNvSpPr>
          <p:nvPr>
            <p:ph type="title"/>
          </p:nvPr>
        </p:nvSpPr>
        <p:spPr>
          <a:xfrm>
            <a:off x="113723" y="149919"/>
            <a:ext cx="8796928" cy="474445"/>
          </a:xfrm>
        </p:spPr>
        <p:txBody>
          <a:bodyPr/>
          <a:lstStyle/>
          <a:p>
            <a:r>
              <a:rPr lang="en-US" dirty="0" smtClean="0"/>
              <a:t>Software Practices Are Evolving</a:t>
            </a:r>
            <a:endParaRPr lang="en-US" dirty="0"/>
          </a:p>
        </p:txBody>
      </p:sp>
      <p:sp>
        <p:nvSpPr>
          <p:cNvPr id="4" name="TextBox 3"/>
          <p:cNvSpPr txBox="1"/>
          <p:nvPr/>
        </p:nvSpPr>
        <p:spPr>
          <a:xfrm rot="16200000">
            <a:off x="-153397" y="3683948"/>
            <a:ext cx="941279" cy="523218"/>
          </a:xfrm>
          <a:prstGeom prst="rect">
            <a:avLst/>
          </a:prstGeom>
          <a:noFill/>
        </p:spPr>
        <p:txBody>
          <a:bodyPr wrap="none" lIns="91438" tIns="45719" rIns="91438" bIns="45719" rtlCol="0">
            <a:spAutoFit/>
          </a:bodyPr>
          <a:lstStyle/>
          <a:p>
            <a:r>
              <a:rPr lang="en-US" sz="2800" dirty="0" smtClean="0">
                <a:solidFill>
                  <a:srgbClr val="FFFFFF"/>
                </a:solidFill>
                <a:latin typeface="Proxima Nova Regular"/>
                <a:cs typeface="Proxima Nova Regular"/>
              </a:rPr>
              <a:t>Now</a:t>
            </a:r>
            <a:endParaRPr lang="en-US" sz="2800" dirty="0">
              <a:solidFill>
                <a:srgbClr val="FFFFFF"/>
              </a:solidFill>
              <a:latin typeface="Proxima Nova Regular"/>
              <a:cs typeface="Proxima Nova Regular"/>
            </a:endParaRPr>
          </a:p>
        </p:txBody>
      </p:sp>
      <p:sp>
        <p:nvSpPr>
          <p:cNvPr id="34" name="TextBox 33"/>
          <p:cNvSpPr txBox="1"/>
          <p:nvPr/>
        </p:nvSpPr>
        <p:spPr>
          <a:xfrm rot="16200000">
            <a:off x="-129089" y="1351993"/>
            <a:ext cx="1003095" cy="523218"/>
          </a:xfrm>
          <a:prstGeom prst="rect">
            <a:avLst/>
          </a:prstGeom>
          <a:noFill/>
        </p:spPr>
        <p:txBody>
          <a:bodyPr wrap="none" lIns="91438" tIns="45719" rIns="91438" bIns="45719" rtlCol="0">
            <a:spAutoFit/>
          </a:bodyPr>
          <a:lstStyle/>
          <a:p>
            <a:r>
              <a:rPr lang="en-US" sz="2800" dirty="0" smtClean="0">
                <a:solidFill>
                  <a:schemeClr val="tx2"/>
                </a:solidFill>
                <a:latin typeface="Proxima Nova Regular"/>
                <a:cs typeface="Proxima Nova Regular"/>
              </a:rPr>
              <a:t>Then</a:t>
            </a:r>
            <a:endParaRPr lang="en-US" sz="2800" dirty="0">
              <a:solidFill>
                <a:schemeClr val="tx2"/>
              </a:solidFill>
              <a:latin typeface="Proxima Nova Regular"/>
              <a:cs typeface="Proxima Nova Regular"/>
            </a:endParaRPr>
          </a:p>
        </p:txBody>
      </p:sp>
      <p:sp>
        <p:nvSpPr>
          <p:cNvPr id="35" name="TextBox 34"/>
          <p:cNvSpPr txBox="1"/>
          <p:nvPr/>
        </p:nvSpPr>
        <p:spPr>
          <a:xfrm>
            <a:off x="3211566" y="689392"/>
            <a:ext cx="3147128" cy="311621"/>
          </a:xfrm>
          <a:prstGeom prst="rect">
            <a:avLst/>
          </a:prstGeom>
          <a:noFill/>
          <a:effectLst/>
        </p:spPr>
        <p:txBody>
          <a:bodyPr wrap="square" lIns="91438" tIns="45719" rIns="91438" bIns="45719" rtlCol="0">
            <a:spAutoFit/>
          </a:bodyPr>
          <a:lstStyle/>
          <a:p>
            <a:pPr algn="ctr">
              <a:spcAft>
                <a:spcPts val="300"/>
              </a:spcAft>
            </a:pPr>
            <a:r>
              <a:rPr lang="en-US" sz="1400" b="1" dirty="0">
                <a:solidFill>
                  <a:schemeClr val="tx2"/>
                </a:solidFill>
                <a:latin typeface="Proxima Nova Regular"/>
                <a:cs typeface="Proxima Nova Regular"/>
              </a:rPr>
              <a:t>Manual Testing &amp; Release</a:t>
            </a:r>
          </a:p>
        </p:txBody>
      </p:sp>
      <p:sp>
        <p:nvSpPr>
          <p:cNvPr id="36" name="TextBox 35"/>
          <p:cNvSpPr txBox="1"/>
          <p:nvPr/>
        </p:nvSpPr>
        <p:spPr>
          <a:xfrm>
            <a:off x="639915" y="708482"/>
            <a:ext cx="2409975" cy="311621"/>
          </a:xfrm>
          <a:prstGeom prst="rect">
            <a:avLst/>
          </a:prstGeom>
          <a:noFill/>
          <a:effectLst/>
        </p:spPr>
        <p:txBody>
          <a:bodyPr wrap="square" lIns="91438" tIns="45719" rIns="91438" bIns="45719" rtlCol="0">
            <a:spAutoFit/>
          </a:bodyPr>
          <a:lstStyle/>
          <a:p>
            <a:pPr algn="ctr">
              <a:spcAft>
                <a:spcPts val="300"/>
              </a:spcAft>
            </a:pPr>
            <a:r>
              <a:rPr lang="en-US" sz="1400" b="1" dirty="0">
                <a:solidFill>
                  <a:schemeClr val="tx2"/>
                </a:solidFill>
                <a:latin typeface="Proxima Nova Regular"/>
                <a:cs typeface="Proxima Nova Regular"/>
              </a:rPr>
              <a:t>Lack of Collaboration</a:t>
            </a:r>
          </a:p>
        </p:txBody>
      </p:sp>
      <p:sp>
        <p:nvSpPr>
          <p:cNvPr id="37" name="TextBox 36"/>
          <p:cNvSpPr txBox="1"/>
          <p:nvPr/>
        </p:nvSpPr>
        <p:spPr>
          <a:xfrm>
            <a:off x="6499711" y="702590"/>
            <a:ext cx="2409975" cy="311621"/>
          </a:xfrm>
          <a:prstGeom prst="rect">
            <a:avLst/>
          </a:prstGeom>
          <a:noFill/>
          <a:effectLst/>
        </p:spPr>
        <p:txBody>
          <a:bodyPr wrap="square" lIns="91438" tIns="45719" rIns="91438" bIns="45719" rtlCol="0">
            <a:spAutoFit/>
          </a:bodyPr>
          <a:lstStyle/>
          <a:p>
            <a:pPr algn="ctr">
              <a:spcAft>
                <a:spcPts val="300"/>
              </a:spcAft>
            </a:pPr>
            <a:r>
              <a:rPr lang="en-US" sz="1400" b="1" dirty="0">
                <a:solidFill>
                  <a:schemeClr val="tx2"/>
                </a:solidFill>
                <a:latin typeface="Proxima Nova Regular"/>
                <a:cs typeface="Proxima Nova Regular"/>
              </a:rPr>
              <a:t>Monolithic Architecture</a:t>
            </a:r>
          </a:p>
        </p:txBody>
      </p:sp>
      <p:pic>
        <p:nvPicPr>
          <p:cNvPr id="33" name="Picture 32"/>
          <p:cNvPicPr>
            <a:picLocks noChangeAspect="1"/>
          </p:cNvPicPr>
          <p:nvPr/>
        </p:nvPicPr>
        <p:blipFill>
          <a:blip r:embed="rId7"/>
          <a:stretch>
            <a:fillRect/>
          </a:stretch>
        </p:blipFill>
        <p:spPr>
          <a:xfrm>
            <a:off x="4188346" y="1698837"/>
            <a:ext cx="946446" cy="858814"/>
          </a:xfrm>
          <a:prstGeom prst="rect">
            <a:avLst/>
          </a:prstGeom>
        </p:spPr>
      </p:pic>
      <p:pic>
        <p:nvPicPr>
          <p:cNvPr id="38" name="Picture 37"/>
          <p:cNvPicPr>
            <a:picLocks noChangeAspect="1"/>
          </p:cNvPicPr>
          <p:nvPr/>
        </p:nvPicPr>
        <p:blipFill>
          <a:blip r:embed="rId8"/>
          <a:stretch>
            <a:fillRect/>
          </a:stretch>
        </p:blipFill>
        <p:spPr>
          <a:xfrm>
            <a:off x="4103105" y="3692825"/>
            <a:ext cx="1254142" cy="1052856"/>
          </a:xfrm>
          <a:prstGeom prst="rect">
            <a:avLst/>
          </a:prstGeom>
        </p:spPr>
      </p:pic>
    </p:spTree>
    <p:extLst>
      <p:ext uri="{BB962C8B-B14F-4D97-AF65-F5344CB8AC3E}">
        <p14:creationId xmlns:p14="http://schemas.microsoft.com/office/powerpoint/2010/main" val="4054923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rot="16200000">
            <a:off x="4535910" y="-1471582"/>
            <a:ext cx="86423" cy="8002275"/>
          </a:xfrm>
          <a:prstGeom prst="rect">
            <a:avLst/>
          </a:prstGeom>
          <a:gradFill>
            <a:gsLst>
              <a:gs pos="0">
                <a:schemeClr val="bg1"/>
              </a:gs>
              <a:gs pos="100000">
                <a:schemeClr val="bg1">
                  <a:lumMod val="85000"/>
                </a:schemeClr>
              </a:gs>
              <a:gs pos="53000">
                <a:schemeClr val="bg1">
                  <a:lumMod val="9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smtClean="0"/>
              <a:t>Cloud Native Drives Complexity</a:t>
            </a:r>
            <a:endParaRPr lang="en-US" dirty="0"/>
          </a:p>
        </p:txBody>
      </p:sp>
      <p:sp>
        <p:nvSpPr>
          <p:cNvPr id="28" name="TextBox 27"/>
          <p:cNvSpPr txBox="1"/>
          <p:nvPr/>
        </p:nvSpPr>
        <p:spPr>
          <a:xfrm>
            <a:off x="891854" y="1193096"/>
            <a:ext cx="1339689" cy="400110"/>
          </a:xfrm>
          <a:prstGeom prst="rect">
            <a:avLst/>
          </a:prstGeom>
          <a:noFill/>
          <a:effectLst/>
        </p:spPr>
        <p:txBody>
          <a:bodyPr wrap="square" lIns="91438" tIns="45719" rIns="91438" bIns="45719" rtlCol="0">
            <a:spAutoFit/>
          </a:bodyPr>
          <a:lstStyle/>
          <a:p>
            <a:pPr algn="ctr">
              <a:spcAft>
                <a:spcPts val="300"/>
              </a:spcAft>
            </a:pPr>
            <a:r>
              <a:rPr lang="en-US" sz="2000" b="1" dirty="0" err="1" smtClean="0">
                <a:solidFill>
                  <a:schemeClr val="accent2"/>
                </a:solidFill>
                <a:latin typeface="Proxima Nova Semibold"/>
                <a:cs typeface="Proxima Nova Semibold"/>
              </a:rPr>
              <a:t>DevOps</a:t>
            </a:r>
            <a:endParaRPr lang="en-US" sz="2000" b="1" dirty="0">
              <a:solidFill>
                <a:schemeClr val="accent2"/>
              </a:solidFill>
              <a:latin typeface="Proxima Nova Semibold"/>
              <a:cs typeface="Proxima Nova Semibold"/>
            </a:endParaRPr>
          </a:p>
        </p:txBody>
      </p:sp>
      <p:sp>
        <p:nvSpPr>
          <p:cNvPr id="29" name="TextBox 28"/>
          <p:cNvSpPr txBox="1"/>
          <p:nvPr/>
        </p:nvSpPr>
        <p:spPr>
          <a:xfrm>
            <a:off x="3590035" y="1241948"/>
            <a:ext cx="1684018" cy="633505"/>
          </a:xfrm>
          <a:prstGeom prst="rect">
            <a:avLst/>
          </a:prstGeom>
          <a:noFill/>
          <a:effectLst/>
        </p:spPr>
        <p:txBody>
          <a:bodyPr wrap="square" lIns="91438" tIns="45719" rIns="91438" bIns="45719" rtlCol="0">
            <a:spAutoFit/>
          </a:bodyPr>
          <a:lstStyle/>
          <a:p>
            <a:pPr algn="ctr">
              <a:lnSpc>
                <a:spcPct val="80000"/>
              </a:lnSpc>
              <a:spcAft>
                <a:spcPts val="300"/>
              </a:spcAft>
            </a:pPr>
            <a:r>
              <a:rPr lang="en-US" sz="2000" b="1" dirty="0">
                <a:solidFill>
                  <a:schemeClr val="accent2"/>
                </a:solidFill>
                <a:latin typeface="Proxima Nova Semibold"/>
                <a:cs typeface="Proxima Nova Semibold"/>
              </a:rPr>
              <a:t>Continuous </a:t>
            </a:r>
            <a:endParaRPr lang="en-US" sz="2000" b="1" dirty="0" smtClean="0">
              <a:solidFill>
                <a:schemeClr val="accent2"/>
              </a:solidFill>
              <a:latin typeface="Proxima Nova Semibold"/>
              <a:cs typeface="Proxima Nova Semibold"/>
            </a:endParaRPr>
          </a:p>
          <a:p>
            <a:pPr algn="ctr">
              <a:lnSpc>
                <a:spcPct val="80000"/>
              </a:lnSpc>
              <a:spcAft>
                <a:spcPts val="300"/>
              </a:spcAft>
            </a:pPr>
            <a:r>
              <a:rPr lang="en-US" sz="2000" b="1" dirty="0" smtClean="0">
                <a:solidFill>
                  <a:schemeClr val="accent2"/>
                </a:solidFill>
                <a:latin typeface="Proxima Nova Semibold"/>
                <a:cs typeface="Proxima Nova Semibold"/>
              </a:rPr>
              <a:t>Delivery</a:t>
            </a:r>
            <a:endParaRPr lang="en-US" sz="2000" b="1" dirty="0">
              <a:solidFill>
                <a:schemeClr val="accent2"/>
              </a:solidFill>
              <a:latin typeface="Proxima Nova Semibold"/>
              <a:cs typeface="Proxima Nova Semibold"/>
            </a:endParaRPr>
          </a:p>
        </p:txBody>
      </p:sp>
      <p:sp>
        <p:nvSpPr>
          <p:cNvPr id="30" name="TextBox 29"/>
          <p:cNvSpPr txBox="1"/>
          <p:nvPr/>
        </p:nvSpPr>
        <p:spPr>
          <a:xfrm>
            <a:off x="6556520" y="1193096"/>
            <a:ext cx="2016246" cy="400110"/>
          </a:xfrm>
          <a:prstGeom prst="rect">
            <a:avLst/>
          </a:prstGeom>
          <a:noFill/>
          <a:effectLst/>
        </p:spPr>
        <p:txBody>
          <a:bodyPr wrap="square" lIns="91438" tIns="45719" rIns="91438" bIns="45719" rtlCol="0">
            <a:spAutoFit/>
          </a:bodyPr>
          <a:lstStyle/>
          <a:p>
            <a:pPr algn="ctr">
              <a:spcAft>
                <a:spcPts val="300"/>
              </a:spcAft>
            </a:pPr>
            <a:r>
              <a:rPr lang="en-US" sz="2000" b="1" dirty="0" err="1" smtClean="0">
                <a:solidFill>
                  <a:schemeClr val="accent2"/>
                </a:solidFill>
                <a:latin typeface="Proxima Nova Semibold"/>
                <a:cs typeface="Proxima Nova Semibold"/>
              </a:rPr>
              <a:t>Microservices</a:t>
            </a:r>
            <a:endParaRPr lang="en-US" sz="2000" b="1" dirty="0">
              <a:solidFill>
                <a:schemeClr val="accent2"/>
              </a:solidFill>
              <a:latin typeface="Proxima Nova Semibold"/>
              <a:cs typeface="Proxima Nova Semibold"/>
            </a:endParaRPr>
          </a:p>
        </p:txBody>
      </p:sp>
      <p:sp>
        <p:nvSpPr>
          <p:cNvPr id="36" name="TextBox 35"/>
          <p:cNvSpPr txBox="1"/>
          <p:nvPr/>
        </p:nvSpPr>
        <p:spPr>
          <a:xfrm>
            <a:off x="1264341" y="3442813"/>
            <a:ext cx="6344962" cy="1077216"/>
          </a:xfrm>
          <a:prstGeom prst="rect">
            <a:avLst/>
          </a:prstGeom>
          <a:noFill/>
          <a:effectLst/>
        </p:spPr>
        <p:txBody>
          <a:bodyPr wrap="square" lIns="91438" tIns="45719" rIns="91438" bIns="45719" rtlCol="0">
            <a:spAutoFit/>
          </a:bodyPr>
          <a:lstStyle/>
          <a:p>
            <a:pPr algn="ctr">
              <a:spcAft>
                <a:spcPts val="300"/>
              </a:spcAft>
            </a:pPr>
            <a:r>
              <a:rPr lang="en-US" sz="3200" dirty="0" smtClean="0">
                <a:solidFill>
                  <a:schemeClr val="accent3"/>
                </a:solidFill>
                <a:latin typeface="Proxima Nova Semibold"/>
                <a:cs typeface="Proxima Nova Semibold"/>
              </a:rPr>
              <a:t>Development &amp; Operational </a:t>
            </a:r>
            <a:r>
              <a:rPr lang="en-US" sz="3200" dirty="0">
                <a:solidFill>
                  <a:schemeClr val="accent3"/>
                </a:solidFill>
                <a:latin typeface="Proxima Nova Semibold"/>
                <a:cs typeface="Proxima Nova Semibold"/>
              </a:rPr>
              <a:t>Complexity</a:t>
            </a:r>
          </a:p>
        </p:txBody>
      </p:sp>
      <p:sp>
        <p:nvSpPr>
          <p:cNvPr id="37" name="TextBox 36"/>
          <p:cNvSpPr txBox="1"/>
          <p:nvPr/>
        </p:nvSpPr>
        <p:spPr>
          <a:xfrm>
            <a:off x="747707" y="1591215"/>
            <a:ext cx="1620963" cy="584773"/>
          </a:xfrm>
          <a:prstGeom prst="rect">
            <a:avLst/>
          </a:prstGeom>
          <a:noFill/>
        </p:spPr>
        <p:txBody>
          <a:bodyPr wrap="square" lIns="91438" tIns="45719" rIns="91438" bIns="45719" rtlCol="0">
            <a:spAutoFit/>
          </a:bodyPr>
          <a:lstStyle/>
          <a:p>
            <a:pPr algn="ctr"/>
            <a:r>
              <a:rPr lang="en-US" sz="1600" dirty="0">
                <a:solidFill>
                  <a:schemeClr val="tx2"/>
                </a:solidFill>
                <a:latin typeface="Proxima Nova Regular"/>
                <a:cs typeface="Proxima Nova Regular"/>
              </a:rPr>
              <a:t>Multiple Stakeholders</a:t>
            </a:r>
          </a:p>
        </p:txBody>
      </p:sp>
      <p:sp>
        <p:nvSpPr>
          <p:cNvPr id="38" name="TextBox 37"/>
          <p:cNvSpPr txBox="1"/>
          <p:nvPr/>
        </p:nvSpPr>
        <p:spPr>
          <a:xfrm>
            <a:off x="3825780" y="1838935"/>
            <a:ext cx="1236232" cy="338552"/>
          </a:xfrm>
          <a:prstGeom prst="rect">
            <a:avLst/>
          </a:prstGeom>
          <a:noFill/>
        </p:spPr>
        <p:txBody>
          <a:bodyPr wrap="none" lIns="91438" tIns="45719" rIns="91438" bIns="45719" rtlCol="0">
            <a:spAutoFit/>
          </a:bodyPr>
          <a:lstStyle/>
          <a:p>
            <a:pPr algn="ctr"/>
            <a:r>
              <a:rPr lang="en-US" sz="1600" dirty="0">
                <a:solidFill>
                  <a:schemeClr val="tx2"/>
                </a:solidFill>
                <a:latin typeface="Proxima Nova Regular"/>
                <a:cs typeface="Proxima Nova Regular"/>
              </a:rPr>
              <a:t>Rapid Pace</a:t>
            </a:r>
          </a:p>
        </p:txBody>
      </p:sp>
      <p:sp>
        <p:nvSpPr>
          <p:cNvPr id="39" name="TextBox 38"/>
          <p:cNvSpPr txBox="1"/>
          <p:nvPr/>
        </p:nvSpPr>
        <p:spPr>
          <a:xfrm>
            <a:off x="6854789" y="1630350"/>
            <a:ext cx="1386221" cy="584773"/>
          </a:xfrm>
          <a:prstGeom prst="rect">
            <a:avLst/>
          </a:prstGeom>
          <a:noFill/>
        </p:spPr>
        <p:txBody>
          <a:bodyPr wrap="none" lIns="91438" tIns="45719" rIns="91438" bIns="45719" rtlCol="0">
            <a:spAutoFit/>
          </a:bodyPr>
          <a:lstStyle/>
          <a:p>
            <a:pPr algn="ctr"/>
            <a:r>
              <a:rPr lang="en-US" sz="1600" dirty="0">
                <a:solidFill>
                  <a:schemeClr val="tx2"/>
                </a:solidFill>
                <a:latin typeface="Proxima Nova Regular"/>
                <a:cs typeface="Proxima Nova Regular"/>
              </a:rPr>
              <a:t>Many </a:t>
            </a:r>
            <a:r>
              <a:rPr lang="en-US" sz="1600" dirty="0" smtClean="0">
                <a:solidFill>
                  <a:schemeClr val="tx2"/>
                </a:solidFill>
                <a:latin typeface="Proxima Nova Regular"/>
                <a:cs typeface="Proxima Nova Regular"/>
              </a:rPr>
              <a:t>Moving</a:t>
            </a:r>
            <a:br>
              <a:rPr lang="en-US" sz="1600" dirty="0" smtClean="0">
                <a:solidFill>
                  <a:schemeClr val="tx2"/>
                </a:solidFill>
                <a:latin typeface="Proxima Nova Regular"/>
                <a:cs typeface="Proxima Nova Regular"/>
              </a:rPr>
            </a:br>
            <a:r>
              <a:rPr lang="en-US" sz="1600" dirty="0" smtClean="0">
                <a:solidFill>
                  <a:schemeClr val="tx2"/>
                </a:solidFill>
                <a:latin typeface="Proxima Nova Regular"/>
                <a:cs typeface="Proxima Nova Regular"/>
              </a:rPr>
              <a:t>Parts</a:t>
            </a:r>
            <a:endParaRPr lang="en-US" sz="1600" dirty="0">
              <a:solidFill>
                <a:schemeClr val="tx2"/>
              </a:solidFill>
              <a:latin typeface="Proxima Nova Regular"/>
              <a:cs typeface="Proxima Nova Regular"/>
            </a:endParaRPr>
          </a:p>
        </p:txBody>
      </p:sp>
      <p:sp>
        <p:nvSpPr>
          <p:cNvPr id="5" name="Down Arrow 4"/>
          <p:cNvSpPr/>
          <p:nvPr/>
        </p:nvSpPr>
        <p:spPr>
          <a:xfrm>
            <a:off x="4072696" y="2488850"/>
            <a:ext cx="810049" cy="887445"/>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ross 1"/>
          <p:cNvSpPr/>
          <p:nvPr/>
        </p:nvSpPr>
        <p:spPr>
          <a:xfrm rot="2700000">
            <a:off x="2622147" y="1417485"/>
            <a:ext cx="633272" cy="633272"/>
          </a:xfrm>
          <a:prstGeom prst="plus">
            <a:avLst>
              <a:gd name="adj" fmla="val 466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p:cNvSpPr/>
          <p:nvPr/>
        </p:nvSpPr>
        <p:spPr>
          <a:xfrm rot="2700000">
            <a:off x="5577206" y="1417485"/>
            <a:ext cx="633272" cy="633272"/>
          </a:xfrm>
          <a:prstGeom prst="plus">
            <a:avLst>
              <a:gd name="adj" fmla="val 4669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049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ing-ya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876" y="1039015"/>
            <a:ext cx="3938020" cy="3938018"/>
          </a:xfrm>
          <a:prstGeom prst="rect">
            <a:avLst/>
          </a:prstGeom>
        </p:spPr>
      </p:pic>
      <p:sp>
        <p:nvSpPr>
          <p:cNvPr id="2" name="Title 1"/>
          <p:cNvSpPr>
            <a:spLocks noGrp="1"/>
          </p:cNvSpPr>
          <p:nvPr>
            <p:ph type="title"/>
          </p:nvPr>
        </p:nvSpPr>
        <p:spPr/>
        <p:txBody>
          <a:bodyPr/>
          <a:lstStyle/>
          <a:p>
            <a:r>
              <a:rPr lang="en-US" dirty="0" smtClean="0"/>
              <a:t>Cloud-Native Technology</a:t>
            </a:r>
            <a:endParaRPr lang="en-US" dirty="0"/>
          </a:p>
        </p:txBody>
      </p:sp>
      <p:sp>
        <p:nvSpPr>
          <p:cNvPr id="18" name="Text Placeholder 17"/>
          <p:cNvSpPr>
            <a:spLocks noGrp="1"/>
          </p:cNvSpPr>
          <p:nvPr>
            <p:ph type="body" sz="quarter" idx="13"/>
          </p:nvPr>
        </p:nvSpPr>
        <p:spPr/>
        <p:txBody>
          <a:bodyPr/>
          <a:lstStyle/>
          <a:p>
            <a:r>
              <a:rPr lang="en-US" dirty="0"/>
              <a:t>Software Practices – Technology Synergy</a:t>
            </a:r>
          </a:p>
          <a:p>
            <a:endParaRPr lang="en-US" dirty="0"/>
          </a:p>
        </p:txBody>
      </p:sp>
      <p:sp>
        <p:nvSpPr>
          <p:cNvPr id="4" name="TextBox 3"/>
          <p:cNvSpPr txBox="1"/>
          <p:nvPr/>
        </p:nvSpPr>
        <p:spPr>
          <a:xfrm>
            <a:off x="2997052" y="2929714"/>
            <a:ext cx="1338828" cy="769441"/>
          </a:xfrm>
          <a:prstGeom prst="rect">
            <a:avLst/>
          </a:prstGeom>
          <a:noFill/>
        </p:spPr>
        <p:txBody>
          <a:bodyPr wrap="none" rtlCol="0">
            <a:spAutoFit/>
          </a:bodyPr>
          <a:lstStyle/>
          <a:p>
            <a:pPr algn="ctr"/>
            <a:r>
              <a:rPr lang="en-US" sz="2200" dirty="0" smtClean="0">
                <a:solidFill>
                  <a:schemeClr val="bg1"/>
                </a:solidFill>
                <a:latin typeface="Proxima Nova Semibold"/>
                <a:cs typeface="Proxima Nova Semibold"/>
              </a:rPr>
              <a:t>Software</a:t>
            </a:r>
          </a:p>
          <a:p>
            <a:pPr algn="ctr"/>
            <a:r>
              <a:rPr lang="en-US" sz="2200" dirty="0" smtClean="0">
                <a:solidFill>
                  <a:schemeClr val="bg1"/>
                </a:solidFill>
                <a:latin typeface="Proxima Nova Semibold"/>
                <a:cs typeface="Proxima Nova Semibold"/>
              </a:rPr>
              <a:t>Practice</a:t>
            </a:r>
            <a:endParaRPr lang="en-US" sz="2200" dirty="0">
              <a:solidFill>
                <a:schemeClr val="bg1"/>
              </a:solidFill>
              <a:latin typeface="Proxima Nova Semibold"/>
              <a:cs typeface="Proxima Nova Semibold"/>
            </a:endParaRPr>
          </a:p>
        </p:txBody>
      </p:sp>
      <p:sp>
        <p:nvSpPr>
          <p:cNvPr id="7" name="TextBox 6"/>
          <p:cNvSpPr txBox="1"/>
          <p:nvPr/>
        </p:nvSpPr>
        <p:spPr>
          <a:xfrm>
            <a:off x="282276" y="2986398"/>
            <a:ext cx="2086517" cy="963787"/>
          </a:xfrm>
          <a:prstGeom prst="rect">
            <a:avLst/>
          </a:prstGeom>
          <a:noFill/>
          <a:ln>
            <a:noFill/>
          </a:ln>
        </p:spPr>
        <p:txBody>
          <a:bodyPr wrap="square" rtlCol="0">
            <a:noAutofit/>
          </a:bodyPr>
          <a:lstStyle/>
          <a:p>
            <a:pPr algn="r"/>
            <a:r>
              <a:rPr lang="en-US" sz="1600" b="1" dirty="0" smtClean="0">
                <a:solidFill>
                  <a:schemeClr val="tx2"/>
                </a:solidFill>
                <a:latin typeface="Proxima Nova Regular"/>
                <a:cs typeface="Proxima Nova Regular"/>
              </a:rPr>
              <a:t>Practices Embody</a:t>
            </a:r>
            <a:r>
              <a:rPr lang="en-US" sz="1600" b="1" dirty="0">
                <a:solidFill>
                  <a:schemeClr val="tx2"/>
                </a:solidFill>
                <a:latin typeface="Proxima Nova Regular"/>
                <a:cs typeface="Proxima Nova Regular"/>
              </a:rPr>
              <a:t> </a:t>
            </a:r>
            <a:r>
              <a:rPr lang="en-US" sz="1600" dirty="0" smtClean="0">
                <a:solidFill>
                  <a:schemeClr val="tx2"/>
                </a:solidFill>
                <a:latin typeface="Proxima Nova Regular"/>
                <a:cs typeface="Proxima Nova Regular"/>
              </a:rPr>
              <a:t>the State of the Art</a:t>
            </a:r>
          </a:p>
        </p:txBody>
      </p:sp>
      <p:sp>
        <p:nvSpPr>
          <p:cNvPr id="9" name="TextBox 8"/>
          <p:cNvSpPr txBox="1"/>
          <p:nvPr/>
        </p:nvSpPr>
        <p:spPr>
          <a:xfrm>
            <a:off x="6792499" y="2447599"/>
            <a:ext cx="2379380" cy="963787"/>
          </a:xfrm>
          <a:prstGeom prst="rect">
            <a:avLst/>
          </a:prstGeom>
          <a:noFill/>
          <a:ln>
            <a:noFill/>
          </a:ln>
        </p:spPr>
        <p:txBody>
          <a:bodyPr wrap="square" rtlCol="0">
            <a:noAutofit/>
          </a:bodyPr>
          <a:lstStyle/>
          <a:p>
            <a:r>
              <a:rPr lang="en-US" sz="1600" b="1" dirty="0" smtClean="0">
                <a:solidFill>
                  <a:schemeClr val="tx2"/>
                </a:solidFill>
                <a:latin typeface="Proxima Nova Regular"/>
                <a:cs typeface="Proxima Nova Regular"/>
              </a:rPr>
              <a:t>Technologies Enable </a:t>
            </a:r>
            <a:r>
              <a:rPr lang="en-US" sz="1600" dirty="0" smtClean="0">
                <a:solidFill>
                  <a:schemeClr val="tx2"/>
                </a:solidFill>
                <a:latin typeface="Proxima Nova Regular"/>
                <a:cs typeface="Proxima Nova Regular"/>
              </a:rPr>
              <a:t>the State of the Art</a:t>
            </a:r>
          </a:p>
        </p:txBody>
      </p:sp>
      <p:cxnSp>
        <p:nvCxnSpPr>
          <p:cNvPr id="14" name="Straight Arrow Connector 13"/>
          <p:cNvCxnSpPr/>
          <p:nvPr/>
        </p:nvCxnSpPr>
        <p:spPr>
          <a:xfrm>
            <a:off x="2341861" y="3192529"/>
            <a:ext cx="618690" cy="0"/>
          </a:xfrm>
          <a:prstGeom prst="straightConnector1">
            <a:avLst/>
          </a:prstGeom>
          <a:ln>
            <a:solidFill>
              <a:schemeClr val="bg2"/>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200537" y="2655179"/>
            <a:ext cx="610551" cy="0"/>
          </a:xfrm>
          <a:prstGeom prst="straightConnector1">
            <a:avLst/>
          </a:prstGeom>
          <a:ln>
            <a:solidFill>
              <a:schemeClr val="bg2"/>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53885" y="2614309"/>
            <a:ext cx="1648142" cy="400110"/>
          </a:xfrm>
          <a:prstGeom prst="rect">
            <a:avLst/>
          </a:prstGeom>
        </p:spPr>
        <p:txBody>
          <a:bodyPr wrap="none">
            <a:spAutoFit/>
          </a:bodyPr>
          <a:lstStyle/>
          <a:p>
            <a:r>
              <a:rPr lang="en-US" sz="2000" dirty="0" smtClean="0">
                <a:solidFill>
                  <a:schemeClr val="accent6"/>
                </a:solidFill>
                <a:latin typeface="Proxima Nova Regular"/>
                <a:ea typeface="+mj-ea"/>
                <a:cs typeface="Proxima Nova Regular"/>
              </a:rPr>
              <a:t>Cloud-Native</a:t>
            </a:r>
            <a:endParaRPr lang="en-US" sz="2000" dirty="0">
              <a:solidFill>
                <a:schemeClr val="accent6"/>
              </a:solidFill>
              <a:latin typeface="Proxima Nova Regular"/>
              <a:cs typeface="Proxima Nova Regular"/>
            </a:endParaRPr>
          </a:p>
        </p:txBody>
      </p:sp>
      <p:sp>
        <p:nvSpPr>
          <p:cNvPr id="6" name="TextBox 5"/>
          <p:cNvSpPr txBox="1"/>
          <p:nvPr/>
        </p:nvSpPr>
        <p:spPr>
          <a:xfrm>
            <a:off x="4646264" y="2385800"/>
            <a:ext cx="1697901" cy="769441"/>
          </a:xfrm>
          <a:prstGeom prst="rect">
            <a:avLst/>
          </a:prstGeom>
          <a:noFill/>
        </p:spPr>
        <p:txBody>
          <a:bodyPr wrap="none" rtlCol="0">
            <a:spAutoFit/>
          </a:bodyPr>
          <a:lstStyle/>
          <a:p>
            <a:pPr algn="ctr"/>
            <a:r>
              <a:rPr lang="en-US" sz="2200" dirty="0" smtClean="0">
                <a:solidFill>
                  <a:schemeClr val="bg1"/>
                </a:solidFill>
                <a:latin typeface="Proxima Nova Semibold"/>
                <a:cs typeface="Proxima Nova Semibold"/>
              </a:rPr>
              <a:t>Software</a:t>
            </a:r>
          </a:p>
          <a:p>
            <a:pPr algn="ctr"/>
            <a:r>
              <a:rPr lang="en-US" sz="2200" dirty="0" smtClean="0">
                <a:solidFill>
                  <a:schemeClr val="bg1"/>
                </a:solidFill>
                <a:latin typeface="Proxima Nova Semibold"/>
                <a:cs typeface="Proxima Nova Semibold"/>
              </a:rPr>
              <a:t>Technology</a:t>
            </a:r>
            <a:endParaRPr lang="en-US" sz="2200" dirty="0">
              <a:solidFill>
                <a:schemeClr val="bg1"/>
              </a:solidFill>
              <a:latin typeface="Proxima Nova Semibold"/>
              <a:cs typeface="Proxima Nova Semibold"/>
            </a:endParaRPr>
          </a:p>
        </p:txBody>
      </p:sp>
      <p:sp>
        <p:nvSpPr>
          <p:cNvPr id="16" name="Rectangle 15"/>
          <p:cNvSpPr/>
          <p:nvPr/>
        </p:nvSpPr>
        <p:spPr>
          <a:xfrm>
            <a:off x="4662396" y="2077375"/>
            <a:ext cx="1648142" cy="400110"/>
          </a:xfrm>
          <a:prstGeom prst="rect">
            <a:avLst/>
          </a:prstGeom>
        </p:spPr>
        <p:txBody>
          <a:bodyPr wrap="none">
            <a:spAutoFit/>
          </a:bodyPr>
          <a:lstStyle/>
          <a:p>
            <a:r>
              <a:rPr lang="en-US" sz="2000" dirty="0" smtClean="0">
                <a:solidFill>
                  <a:schemeClr val="accent6"/>
                </a:solidFill>
                <a:latin typeface="Proxima Nova Regular"/>
                <a:ea typeface="+mj-ea"/>
                <a:cs typeface="Proxima Nova Regular"/>
              </a:rPr>
              <a:t>Cloud-Native</a:t>
            </a:r>
            <a:endParaRPr lang="en-US" sz="2000" dirty="0">
              <a:solidFill>
                <a:schemeClr val="accent6"/>
              </a:solidFill>
              <a:latin typeface="Proxima Nova Regular"/>
              <a:cs typeface="Proxima Nova Regular"/>
            </a:endParaRPr>
          </a:p>
        </p:txBody>
      </p:sp>
    </p:spTree>
    <p:extLst>
      <p:ext uri="{BB962C8B-B14F-4D97-AF65-F5344CB8AC3E}">
        <p14:creationId xmlns:p14="http://schemas.microsoft.com/office/powerpoint/2010/main" val="3594570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rot="5400000">
            <a:off x="1317597" y="2152727"/>
            <a:ext cx="1537760" cy="1033506"/>
          </a:xfrm>
          <a:prstGeom prst="triangle">
            <a:avLst/>
          </a:prstGeom>
          <a:gradFill flip="none" rotWithShape="1">
            <a:gsLst>
              <a:gs pos="0">
                <a:schemeClr val="bg1"/>
              </a:gs>
              <a:gs pos="100000">
                <a:schemeClr val="bg2"/>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837545" y="2678545"/>
            <a:ext cx="1512455"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37" name="Shape 3136"/>
          <p:cNvSpPr/>
          <p:nvPr/>
        </p:nvSpPr>
        <p:spPr>
          <a:xfrm rot="5400000">
            <a:off x="4063035" y="2120816"/>
            <a:ext cx="530150" cy="1508714"/>
          </a:xfrm>
          <a:prstGeom prst="bentArrow">
            <a:avLst>
              <a:gd name="adj1" fmla="val 24369"/>
              <a:gd name="adj2" fmla="val 25000"/>
              <a:gd name="adj3" fmla="val 32391"/>
              <a:gd name="adj4" fmla="val 67155"/>
            </a:avLst>
          </a:prstGeom>
          <a:solidFill>
            <a:schemeClr val="accent2"/>
          </a:solidFill>
          <a:ln w="9525" cap="flat" cmpd="sng">
            <a:noFill/>
            <a:prstDash val="solid"/>
            <a:round/>
            <a:headEnd type="none" w="med" len="med"/>
            <a:tailEnd type="none" w="med" len="med"/>
          </a:ln>
          <a:effectLst/>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sp>
        <p:nvSpPr>
          <p:cNvPr id="70" name="Shape 3136"/>
          <p:cNvSpPr/>
          <p:nvPr/>
        </p:nvSpPr>
        <p:spPr>
          <a:xfrm rot="5400000">
            <a:off x="4069959" y="1709618"/>
            <a:ext cx="530150" cy="1522562"/>
          </a:xfrm>
          <a:prstGeom prst="bentArrow">
            <a:avLst>
              <a:gd name="adj1" fmla="val 24369"/>
              <a:gd name="adj2" fmla="val 25000"/>
              <a:gd name="adj3" fmla="val 32391"/>
              <a:gd name="adj4" fmla="val 67155"/>
            </a:avLst>
          </a:prstGeom>
          <a:solidFill>
            <a:schemeClr val="accent1"/>
          </a:solidFill>
          <a:ln w="9525" cap="flat" cmpd="sng">
            <a:noFill/>
            <a:prstDash val="solid"/>
            <a:round/>
            <a:headEnd type="none" w="med" len="med"/>
            <a:tailEnd type="none" w="med" len="med"/>
          </a:ln>
          <a:effectLst/>
          <a:scene3d>
            <a:camera prst="orthographicFront">
              <a:rot lat="10800000" lon="0" rev="0"/>
            </a:camera>
            <a:lightRig rig="threePt" dir="t"/>
          </a:scene3d>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chemeClr val="lt1"/>
              </a:solidFill>
              <a:latin typeface="Arial"/>
              <a:ea typeface="Arial"/>
              <a:cs typeface="Arial"/>
              <a:sym typeface="Arial"/>
            </a:endParaRPr>
          </a:p>
        </p:txBody>
      </p:sp>
      <p:pic>
        <p:nvPicPr>
          <p:cNvPr id="25" name="Picture 24" descr="Jav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3890" y="1315263"/>
            <a:ext cx="943971" cy="943971"/>
          </a:xfrm>
          <a:prstGeom prst="rect">
            <a:avLst/>
          </a:prstGeom>
        </p:spPr>
      </p:pic>
      <p:sp>
        <p:nvSpPr>
          <p:cNvPr id="3" name="Title 2"/>
          <p:cNvSpPr>
            <a:spLocks noGrp="1"/>
          </p:cNvSpPr>
          <p:nvPr>
            <p:ph type="title"/>
          </p:nvPr>
        </p:nvSpPr>
        <p:spPr/>
        <p:txBody>
          <a:bodyPr/>
          <a:lstStyle/>
          <a:p>
            <a:r>
              <a:rPr lang="en-US" dirty="0" smtClean="0"/>
              <a:t>Cloud Native Technologies</a:t>
            </a:r>
            <a:endParaRPr lang="en-US" dirty="0"/>
          </a:p>
        </p:txBody>
      </p:sp>
      <p:sp>
        <p:nvSpPr>
          <p:cNvPr id="2" name="Text Placeholder 1"/>
          <p:cNvSpPr>
            <a:spLocks noGrp="1"/>
          </p:cNvSpPr>
          <p:nvPr>
            <p:ph type="body" sz="quarter" idx="13"/>
          </p:nvPr>
        </p:nvSpPr>
        <p:spPr>
          <a:xfrm>
            <a:off x="122441" y="624363"/>
            <a:ext cx="8796338" cy="288565"/>
          </a:xfrm>
        </p:spPr>
        <p:txBody>
          <a:bodyPr/>
          <a:lstStyle/>
          <a:p>
            <a:r>
              <a:rPr lang="en-US" dirty="0"/>
              <a:t>New &amp; Existing Workloads </a:t>
            </a:r>
          </a:p>
          <a:p>
            <a:endParaRPr lang="en-US" dirty="0"/>
          </a:p>
        </p:txBody>
      </p:sp>
      <p:sp>
        <p:nvSpPr>
          <p:cNvPr id="6" name="TextBox 5"/>
          <p:cNvSpPr txBox="1"/>
          <p:nvPr/>
        </p:nvSpPr>
        <p:spPr>
          <a:xfrm>
            <a:off x="4251103" y="1514069"/>
            <a:ext cx="2237008" cy="646331"/>
          </a:xfrm>
          <a:prstGeom prst="rect">
            <a:avLst/>
          </a:prstGeom>
          <a:noFill/>
        </p:spPr>
        <p:txBody>
          <a:bodyPr wrap="square" rtlCol="0">
            <a:spAutoFit/>
          </a:bodyPr>
          <a:lstStyle/>
          <a:p>
            <a:r>
              <a:rPr lang="en-US" sz="1200" b="1" dirty="0">
                <a:solidFill>
                  <a:schemeClr val="accent1"/>
                </a:solidFill>
                <a:latin typeface="Proxima Nova Regular"/>
                <a:cs typeface="Proxima Nova Regular"/>
              </a:rPr>
              <a:t>Build </a:t>
            </a:r>
            <a:r>
              <a:rPr lang="en-US" sz="1200" b="1" dirty="0" smtClean="0">
                <a:solidFill>
                  <a:schemeClr val="accent1"/>
                </a:solidFill>
                <a:latin typeface="Proxima Nova Regular"/>
                <a:cs typeface="Proxima Nova Regular"/>
              </a:rPr>
              <a:t>Fast</a:t>
            </a:r>
          </a:p>
          <a:p>
            <a:r>
              <a:rPr lang="en-US" sz="1200" dirty="0" smtClean="0">
                <a:solidFill>
                  <a:schemeClr val="tx2"/>
                </a:solidFill>
                <a:latin typeface="Proxima Nova Regular"/>
                <a:cs typeface="Proxima Nova Regular"/>
              </a:rPr>
              <a:t>Framework Support for Accelerated Development</a:t>
            </a:r>
            <a:endParaRPr lang="en-US" sz="1200" dirty="0">
              <a:solidFill>
                <a:schemeClr val="tx2"/>
              </a:solidFill>
              <a:latin typeface="Proxima Nova Regular"/>
              <a:cs typeface="Proxima Nova Regular"/>
            </a:endParaRPr>
          </a:p>
        </p:txBody>
      </p:sp>
      <p:sp>
        <p:nvSpPr>
          <p:cNvPr id="20" name="TextBox 19"/>
          <p:cNvSpPr txBox="1"/>
          <p:nvPr/>
        </p:nvSpPr>
        <p:spPr>
          <a:xfrm>
            <a:off x="4236994" y="3211602"/>
            <a:ext cx="1844081" cy="830997"/>
          </a:xfrm>
          <a:prstGeom prst="rect">
            <a:avLst/>
          </a:prstGeom>
          <a:noFill/>
        </p:spPr>
        <p:txBody>
          <a:bodyPr wrap="square" rtlCol="0">
            <a:spAutoFit/>
          </a:bodyPr>
          <a:lstStyle/>
          <a:p>
            <a:r>
              <a:rPr lang="en-US" sz="1200" b="1" dirty="0">
                <a:solidFill>
                  <a:schemeClr val="accent2"/>
                </a:solidFill>
                <a:latin typeface="Proxima Nova Regular"/>
                <a:cs typeface="Proxima Nova Regular"/>
              </a:rPr>
              <a:t>Deliver </a:t>
            </a:r>
            <a:r>
              <a:rPr lang="en-US" sz="1200" b="1" dirty="0" smtClean="0">
                <a:solidFill>
                  <a:schemeClr val="accent2"/>
                </a:solidFill>
                <a:latin typeface="Proxima Nova Regular"/>
                <a:cs typeface="Proxima Nova Regular"/>
              </a:rPr>
              <a:t>Reliably</a:t>
            </a:r>
          </a:p>
          <a:p>
            <a:r>
              <a:rPr lang="en-US" sz="1200" dirty="0" smtClean="0">
                <a:solidFill>
                  <a:schemeClr val="tx2"/>
                </a:solidFill>
                <a:latin typeface="Proxima Nova Regular"/>
                <a:cs typeface="Proxima Nova Regular"/>
              </a:rPr>
              <a:t>Platform Support for Streamlined Developer and Ops Workflows</a:t>
            </a:r>
            <a:endParaRPr lang="en-US" sz="1200" dirty="0">
              <a:solidFill>
                <a:schemeClr val="tx2"/>
              </a:solidFill>
              <a:latin typeface="Proxima Nova Regular"/>
              <a:cs typeface="Proxima Nova Regular"/>
            </a:endParaRPr>
          </a:p>
        </p:txBody>
      </p:sp>
      <p:pic>
        <p:nvPicPr>
          <p:cNvPr id="26" name="Picture 25" descr="Microsoft_.NET_Framework_v4.5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194" y="1755499"/>
            <a:ext cx="1136073" cy="280555"/>
          </a:xfrm>
          <a:prstGeom prst="rect">
            <a:avLst/>
          </a:prstGeom>
        </p:spPr>
      </p:pic>
      <p:pic>
        <p:nvPicPr>
          <p:cNvPr id="28" name="Picture 27" descr="Pyth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297" y="4245924"/>
            <a:ext cx="738317" cy="249382"/>
          </a:xfrm>
          <a:prstGeom prst="rect">
            <a:avLst/>
          </a:prstGeom>
        </p:spPr>
      </p:pic>
      <p:pic>
        <p:nvPicPr>
          <p:cNvPr id="29" name="Picture 28" descr="Jav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311" y="4107313"/>
            <a:ext cx="402336" cy="402336"/>
          </a:xfrm>
          <a:prstGeom prst="rect">
            <a:avLst/>
          </a:prstGeom>
        </p:spPr>
      </p:pic>
      <p:pic>
        <p:nvPicPr>
          <p:cNvPr id="30" name="Picture 29" descr="Gola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5827" y="3802650"/>
            <a:ext cx="175702" cy="239070"/>
          </a:xfrm>
          <a:prstGeom prst="rect">
            <a:avLst/>
          </a:prstGeom>
        </p:spPr>
      </p:pic>
      <p:pic>
        <p:nvPicPr>
          <p:cNvPr id="31" name="Picture 30" descr="Nod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597" y="3810110"/>
            <a:ext cx="457200" cy="228600"/>
          </a:xfrm>
          <a:prstGeom prst="rect">
            <a:avLst/>
          </a:prstGeom>
        </p:spPr>
      </p:pic>
      <p:pic>
        <p:nvPicPr>
          <p:cNvPr id="39" name="Picture 38" descr="Php.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0994" y="3828602"/>
            <a:ext cx="392430" cy="207010"/>
          </a:xfrm>
          <a:prstGeom prst="rect">
            <a:avLst/>
          </a:prstGeom>
        </p:spPr>
      </p:pic>
      <p:pic>
        <p:nvPicPr>
          <p:cNvPr id="41" name="Picture 40" descr="ruby.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1677" y="3834536"/>
            <a:ext cx="474980" cy="231140"/>
          </a:xfrm>
          <a:prstGeom prst="rect">
            <a:avLst/>
          </a:prstGeom>
        </p:spPr>
      </p:pic>
      <p:pic>
        <p:nvPicPr>
          <p:cNvPr id="42" name="Picture 41" descr="Microsoft_.NET_Framework_v4.5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6625" y="4292909"/>
            <a:ext cx="470275" cy="116135"/>
          </a:xfrm>
          <a:prstGeom prst="rect">
            <a:avLst/>
          </a:prstGeom>
        </p:spPr>
      </p:pic>
      <p:sp>
        <p:nvSpPr>
          <p:cNvPr id="46" name="Shape 3138"/>
          <p:cNvSpPr/>
          <p:nvPr/>
        </p:nvSpPr>
        <p:spPr>
          <a:xfrm>
            <a:off x="3556053" y="3212807"/>
            <a:ext cx="33822" cy="33822"/>
          </a:xfrm>
          <a:custGeom>
            <a:avLst/>
            <a:gdLst/>
            <a:ahLst/>
            <a:cxnLst/>
            <a:rect l="0" t="0" r="0" b="0"/>
            <a:pathLst>
              <a:path w="120000" h="120000" extrusionOk="0">
                <a:moveTo>
                  <a:pt x="0" y="0"/>
                </a:moveTo>
                <a:lnTo>
                  <a:pt x="0" y="0"/>
                </a:lnTo>
              </a:path>
            </a:pathLst>
          </a:custGeom>
          <a:solidFill>
            <a:srgbClr val="808285"/>
          </a:solidFill>
          <a:ln w="410400" cap="flat" cmpd="sng">
            <a:solidFill>
              <a:srgbClr val="F7941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6" name="TextBox 65"/>
          <p:cNvSpPr txBox="1"/>
          <p:nvPr/>
        </p:nvSpPr>
        <p:spPr>
          <a:xfrm rot="1200000">
            <a:off x="510228" y="2875170"/>
            <a:ext cx="1069524" cy="261610"/>
          </a:xfrm>
          <a:prstGeom prst="rect">
            <a:avLst/>
          </a:prstGeom>
          <a:noFill/>
        </p:spPr>
        <p:txBody>
          <a:bodyPr wrap="none" rtlCol="0">
            <a:spAutoFit/>
          </a:bodyPr>
          <a:lstStyle/>
          <a:p>
            <a:pPr algn="ctr"/>
            <a:r>
              <a:rPr lang="en-US" sz="1100" dirty="0" err="1" smtClean="0">
                <a:solidFill>
                  <a:srgbClr val="1F6FB8"/>
                </a:solidFill>
                <a:latin typeface="Proxima Nova Regular"/>
                <a:cs typeface="Proxima Nova Regular"/>
              </a:rPr>
              <a:t>Microservices</a:t>
            </a:r>
            <a:endParaRPr lang="en-US" sz="1100" dirty="0">
              <a:solidFill>
                <a:srgbClr val="1F6FB8"/>
              </a:solidFill>
              <a:latin typeface="Proxima Nova Regular"/>
              <a:cs typeface="Proxima Nova Regular"/>
            </a:endParaRPr>
          </a:p>
        </p:txBody>
      </p:sp>
      <p:sp>
        <p:nvSpPr>
          <p:cNvPr id="67" name="TextBox 66"/>
          <p:cNvSpPr txBox="1"/>
          <p:nvPr/>
        </p:nvSpPr>
        <p:spPr>
          <a:xfrm rot="20400000">
            <a:off x="1096191" y="2382613"/>
            <a:ext cx="915635" cy="430887"/>
          </a:xfrm>
          <a:prstGeom prst="rect">
            <a:avLst/>
          </a:prstGeom>
          <a:noFill/>
        </p:spPr>
        <p:txBody>
          <a:bodyPr wrap="none" rtlCol="0">
            <a:spAutoFit/>
          </a:bodyPr>
          <a:lstStyle/>
          <a:p>
            <a:pPr algn="ctr"/>
            <a:r>
              <a:rPr lang="en-US" sz="1100" dirty="0" smtClean="0">
                <a:solidFill>
                  <a:srgbClr val="1F6FB8"/>
                </a:solidFill>
                <a:latin typeface="Proxima Nova Regular"/>
                <a:cs typeface="Proxima Nova Regular"/>
              </a:rPr>
              <a:t>Continuous</a:t>
            </a:r>
          </a:p>
          <a:p>
            <a:pPr algn="ctr"/>
            <a:r>
              <a:rPr lang="en-US" sz="1100" dirty="0" smtClean="0">
                <a:solidFill>
                  <a:srgbClr val="1F6FB8"/>
                </a:solidFill>
                <a:latin typeface="Proxima Nova Regular"/>
                <a:cs typeface="Proxima Nova Regular"/>
              </a:rPr>
              <a:t>Delivery</a:t>
            </a:r>
            <a:endParaRPr lang="en-US" sz="1100" dirty="0">
              <a:solidFill>
                <a:srgbClr val="1F6FB8"/>
              </a:solidFill>
              <a:latin typeface="Proxima Nova Regular"/>
              <a:cs typeface="Proxima Nova Regular"/>
            </a:endParaRPr>
          </a:p>
        </p:txBody>
      </p:sp>
      <p:sp>
        <p:nvSpPr>
          <p:cNvPr id="68" name="TextBox 67"/>
          <p:cNvSpPr txBox="1"/>
          <p:nvPr/>
        </p:nvSpPr>
        <p:spPr>
          <a:xfrm rot="19449008">
            <a:off x="602777" y="2144523"/>
            <a:ext cx="710451" cy="261610"/>
          </a:xfrm>
          <a:prstGeom prst="rect">
            <a:avLst/>
          </a:prstGeom>
          <a:noFill/>
        </p:spPr>
        <p:txBody>
          <a:bodyPr wrap="none" rtlCol="0">
            <a:spAutoFit/>
          </a:bodyPr>
          <a:lstStyle/>
          <a:p>
            <a:pPr algn="ctr"/>
            <a:r>
              <a:rPr lang="en-US" sz="1100" dirty="0" err="1" smtClean="0">
                <a:solidFill>
                  <a:srgbClr val="1F6FB8"/>
                </a:solidFill>
                <a:latin typeface="Proxima Nova Regular"/>
                <a:cs typeface="Proxima Nova Regular"/>
              </a:rPr>
              <a:t>DevOps</a:t>
            </a:r>
            <a:endParaRPr lang="en-US" sz="1100" dirty="0">
              <a:solidFill>
                <a:srgbClr val="1F6FB8"/>
              </a:solidFill>
              <a:latin typeface="Proxima Nova Regular"/>
              <a:cs typeface="Proxima Nova Regular"/>
            </a:endParaRPr>
          </a:p>
        </p:txBody>
      </p:sp>
      <p:sp>
        <p:nvSpPr>
          <p:cNvPr id="34" name="Cross 33"/>
          <p:cNvSpPr/>
          <p:nvPr/>
        </p:nvSpPr>
        <p:spPr>
          <a:xfrm>
            <a:off x="6426889" y="2456091"/>
            <a:ext cx="446754" cy="446754"/>
          </a:xfrm>
          <a:prstGeom prst="plus">
            <a:avLst>
              <a:gd name="adj" fmla="val 4155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ivotalCloudFoundry Logo Horizontal OnLigh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53972" y="3204249"/>
            <a:ext cx="2080514" cy="439992"/>
          </a:xfrm>
          <a:prstGeom prst="rect">
            <a:avLst/>
          </a:prstGeom>
        </p:spPr>
      </p:pic>
      <p:cxnSp>
        <p:nvCxnSpPr>
          <p:cNvPr id="45" name="Straight Connector 44"/>
          <p:cNvCxnSpPr/>
          <p:nvPr/>
        </p:nvCxnSpPr>
        <p:spPr>
          <a:xfrm>
            <a:off x="6956136" y="2678545"/>
            <a:ext cx="1512455" cy="0"/>
          </a:xfrm>
          <a:prstGeom prst="line">
            <a:avLst/>
          </a:prstGeom>
          <a:ln w="12700"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54675" y="1514069"/>
            <a:ext cx="1312057" cy="276999"/>
          </a:xfrm>
          <a:prstGeom prst="rect">
            <a:avLst/>
          </a:prstGeom>
          <a:noFill/>
        </p:spPr>
        <p:txBody>
          <a:bodyPr wrap="square" rtlCol="0">
            <a:spAutoFit/>
          </a:bodyPr>
          <a:lstStyle/>
          <a:p>
            <a:pPr algn="ctr"/>
            <a:r>
              <a:rPr lang="en-US" sz="1200" b="1" dirty="0" smtClean="0">
                <a:solidFill>
                  <a:srgbClr val="1F6FB8"/>
                </a:solidFill>
                <a:latin typeface="Proxima Nova Regular"/>
                <a:cs typeface="Proxima Nova Regular"/>
              </a:rPr>
              <a:t>Market Trends</a:t>
            </a:r>
          </a:p>
        </p:txBody>
      </p:sp>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15372" y="1762375"/>
            <a:ext cx="1748336" cy="1748336"/>
          </a:xfrm>
          <a:prstGeom prst="rect">
            <a:avLst/>
          </a:prstGeom>
        </p:spPr>
      </p:pic>
      <p:pic>
        <p:nvPicPr>
          <p:cNvPr id="33" name="Picture 32" descr="Pivotal_Whit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20214" y="2505582"/>
            <a:ext cx="989696" cy="241476"/>
          </a:xfrm>
          <a:prstGeom prst="rect">
            <a:avLst/>
          </a:prstGeom>
        </p:spPr>
      </p:pic>
    </p:spTree>
    <p:extLst>
      <p:ext uri="{BB962C8B-B14F-4D97-AF65-F5344CB8AC3E}">
        <p14:creationId xmlns:p14="http://schemas.microsoft.com/office/powerpoint/2010/main" val="34196636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grpSp>
        <p:nvGrpSpPr>
          <p:cNvPr id="11" name="Group 10"/>
          <p:cNvGrpSpPr/>
          <p:nvPr/>
        </p:nvGrpSpPr>
        <p:grpSpPr>
          <a:xfrm>
            <a:off x="165282" y="3549365"/>
            <a:ext cx="8805730" cy="656310"/>
            <a:chOff x="165282" y="3753311"/>
            <a:chExt cx="8805730" cy="656310"/>
          </a:xfrm>
        </p:grpSpPr>
        <p:grpSp>
          <p:nvGrpSpPr>
            <p:cNvPr id="26" name="Group 25"/>
            <p:cNvGrpSpPr/>
            <p:nvPr/>
          </p:nvGrpSpPr>
          <p:grpSpPr>
            <a:xfrm>
              <a:off x="165282" y="3753311"/>
              <a:ext cx="8805730" cy="656310"/>
              <a:chOff x="165282" y="3905711"/>
              <a:chExt cx="8805730" cy="656310"/>
            </a:xfrm>
          </p:grpSpPr>
          <p:sp>
            <p:nvSpPr>
              <p:cNvPr id="109" name="Rectangle 108"/>
              <p:cNvSpPr/>
              <p:nvPr/>
            </p:nvSpPr>
            <p:spPr>
              <a:xfrm>
                <a:off x="165282" y="3905711"/>
                <a:ext cx="8805730" cy="656310"/>
              </a:xfrm>
              <a:prstGeom prst="rect">
                <a:avLst/>
              </a:prstGeom>
              <a:solidFill>
                <a:schemeClr val="accent1">
                  <a:alpha val="1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000" dirty="0">
                  <a:solidFill>
                    <a:schemeClr val="tx1"/>
                  </a:solidFill>
                  <a:latin typeface="Proxima Nova Regular"/>
                  <a:cs typeface="Proxima Nova Regular"/>
                </a:endParaRPr>
              </a:p>
            </p:txBody>
          </p:sp>
          <p:sp>
            <p:nvSpPr>
              <p:cNvPr id="23" name="TextBox 22"/>
              <p:cNvSpPr txBox="1"/>
              <p:nvPr/>
            </p:nvSpPr>
            <p:spPr>
              <a:xfrm>
                <a:off x="2483163" y="4112829"/>
                <a:ext cx="889987" cy="246221"/>
              </a:xfrm>
              <a:prstGeom prst="rect">
                <a:avLst/>
              </a:prstGeom>
              <a:noFill/>
            </p:spPr>
            <p:txBody>
              <a:bodyPr wrap="none" rtlCol="0">
                <a:spAutoFit/>
              </a:bodyPr>
              <a:lstStyle/>
              <a:p>
                <a:r>
                  <a:rPr lang="en-US" sz="1000" dirty="0" smtClean="0">
                    <a:solidFill>
                      <a:schemeClr val="accent1"/>
                    </a:solidFill>
                    <a:latin typeface="Proxima Nova Regular"/>
                    <a:cs typeface="Proxima Nova Regular"/>
                  </a:rPr>
                  <a:t>Auto-scaling</a:t>
                </a:r>
                <a:endParaRPr lang="en-US" sz="1000" dirty="0">
                  <a:solidFill>
                    <a:schemeClr val="accent1"/>
                  </a:solidFill>
                  <a:latin typeface="Proxima Nova Regular"/>
                  <a:cs typeface="Proxima Nova Regular"/>
                </a:endParaRPr>
              </a:p>
            </p:txBody>
          </p:sp>
          <p:sp>
            <p:nvSpPr>
              <p:cNvPr id="122" name="TextBox 121"/>
              <p:cNvSpPr txBox="1"/>
              <p:nvPr/>
            </p:nvSpPr>
            <p:spPr>
              <a:xfrm>
                <a:off x="3500804" y="4112829"/>
                <a:ext cx="1083244" cy="246221"/>
              </a:xfrm>
              <a:prstGeom prst="rect">
                <a:avLst/>
              </a:prstGeom>
              <a:noFill/>
            </p:spPr>
            <p:txBody>
              <a:bodyPr wrap="none" rtlCol="0">
                <a:spAutoFit/>
              </a:bodyPr>
              <a:lstStyle/>
              <a:p>
                <a:r>
                  <a:rPr lang="en-US" sz="1000" dirty="0" smtClean="0">
                    <a:solidFill>
                      <a:schemeClr val="accent1"/>
                    </a:solidFill>
                    <a:latin typeface="Proxima Nova Regular"/>
                    <a:cs typeface="Proxima Nova Regular"/>
                  </a:rPr>
                  <a:t>High Availability</a:t>
                </a:r>
                <a:endParaRPr lang="en-US" sz="1000" dirty="0">
                  <a:solidFill>
                    <a:schemeClr val="accent1"/>
                  </a:solidFill>
                  <a:latin typeface="Proxima Nova Regular"/>
                  <a:cs typeface="Proxima Nova Regular"/>
                </a:endParaRPr>
              </a:p>
            </p:txBody>
          </p:sp>
          <p:sp>
            <p:nvSpPr>
              <p:cNvPr id="123" name="TextBox 122"/>
              <p:cNvSpPr txBox="1"/>
              <p:nvPr/>
            </p:nvSpPr>
            <p:spPr>
              <a:xfrm>
                <a:off x="4717472" y="4112829"/>
                <a:ext cx="1107996" cy="246221"/>
              </a:xfrm>
              <a:prstGeom prst="rect">
                <a:avLst/>
              </a:prstGeom>
              <a:noFill/>
            </p:spPr>
            <p:txBody>
              <a:bodyPr wrap="none" rtlCol="0">
                <a:spAutoFit/>
              </a:bodyPr>
              <a:lstStyle/>
              <a:p>
                <a:r>
                  <a:rPr lang="en-US" sz="1000" dirty="0" smtClean="0">
                    <a:solidFill>
                      <a:schemeClr val="accent1"/>
                    </a:solidFill>
                    <a:latin typeface="Proxima Nova Regular"/>
                    <a:cs typeface="Proxima Nova Regular"/>
                  </a:rPr>
                  <a:t>Logging/Metrics</a:t>
                </a:r>
                <a:endParaRPr lang="en-US" sz="1000" dirty="0">
                  <a:solidFill>
                    <a:schemeClr val="accent1"/>
                  </a:solidFill>
                  <a:latin typeface="Proxima Nova Regular"/>
                  <a:cs typeface="Proxima Nova Regular"/>
                </a:endParaRPr>
              </a:p>
            </p:txBody>
          </p:sp>
          <p:sp>
            <p:nvSpPr>
              <p:cNvPr id="124" name="TextBox 123"/>
              <p:cNvSpPr txBox="1"/>
              <p:nvPr/>
            </p:nvSpPr>
            <p:spPr>
              <a:xfrm>
                <a:off x="6030833" y="4112829"/>
                <a:ext cx="637866" cy="246221"/>
              </a:xfrm>
              <a:prstGeom prst="rect">
                <a:avLst/>
              </a:prstGeom>
              <a:noFill/>
            </p:spPr>
            <p:txBody>
              <a:bodyPr wrap="none" rtlCol="0">
                <a:spAutoFit/>
              </a:bodyPr>
              <a:lstStyle/>
              <a:p>
                <a:r>
                  <a:rPr lang="en-US" sz="1000" dirty="0" smtClean="0">
                    <a:solidFill>
                      <a:schemeClr val="accent1"/>
                    </a:solidFill>
                    <a:latin typeface="Proxima Nova Regular"/>
                    <a:cs typeface="Proxima Nova Regular"/>
                  </a:rPr>
                  <a:t>Security</a:t>
                </a:r>
                <a:endParaRPr lang="en-US" sz="1000" dirty="0">
                  <a:solidFill>
                    <a:schemeClr val="accent1"/>
                  </a:solidFill>
                  <a:latin typeface="Proxima Nova Regular"/>
                  <a:cs typeface="Proxima Nova Regular"/>
                </a:endParaRPr>
              </a:p>
            </p:txBody>
          </p:sp>
          <p:sp>
            <p:nvSpPr>
              <p:cNvPr id="125" name="TextBox 124"/>
              <p:cNvSpPr txBox="1"/>
              <p:nvPr/>
            </p:nvSpPr>
            <p:spPr>
              <a:xfrm>
                <a:off x="6897071" y="4112829"/>
                <a:ext cx="1569660" cy="246221"/>
              </a:xfrm>
              <a:prstGeom prst="rect">
                <a:avLst/>
              </a:prstGeom>
              <a:noFill/>
            </p:spPr>
            <p:txBody>
              <a:bodyPr wrap="none" rtlCol="0">
                <a:spAutoFit/>
              </a:bodyPr>
              <a:lstStyle/>
              <a:p>
                <a:r>
                  <a:rPr lang="en-US" sz="1000" dirty="0" smtClean="0">
                    <a:solidFill>
                      <a:schemeClr val="accent1"/>
                    </a:solidFill>
                    <a:latin typeface="Proxima Nova Regular"/>
                    <a:cs typeface="Proxima Nova Regular"/>
                  </a:rPr>
                  <a:t>Zero Downtime Updates</a:t>
                </a:r>
                <a:endParaRPr lang="en-US" sz="1000" dirty="0">
                  <a:solidFill>
                    <a:schemeClr val="accent1"/>
                  </a:solidFill>
                  <a:latin typeface="Proxima Nova Regular"/>
                  <a:cs typeface="Proxima Nova Regular"/>
                </a:endParaRPr>
              </a:p>
            </p:txBody>
          </p:sp>
          <p:sp>
            <p:nvSpPr>
              <p:cNvPr id="127" name="TextBox 126"/>
              <p:cNvSpPr txBox="1"/>
              <p:nvPr/>
            </p:nvSpPr>
            <p:spPr>
              <a:xfrm>
                <a:off x="8536677" y="3976553"/>
                <a:ext cx="343940" cy="369332"/>
              </a:xfrm>
              <a:prstGeom prst="rect">
                <a:avLst/>
              </a:prstGeom>
              <a:noFill/>
            </p:spPr>
            <p:txBody>
              <a:bodyPr wrap="none" rtlCol="0">
                <a:spAutoFit/>
              </a:bodyPr>
              <a:lstStyle/>
              <a:p>
                <a:r>
                  <a:rPr lang="en-US" dirty="0" smtClean="0">
                    <a:solidFill>
                      <a:schemeClr val="accent1"/>
                    </a:solidFill>
                    <a:latin typeface="Proxima Nova Regular"/>
                    <a:cs typeface="Proxima Nova Regular"/>
                  </a:rPr>
                  <a:t>…</a:t>
                </a:r>
                <a:endParaRPr lang="en-US" dirty="0">
                  <a:solidFill>
                    <a:schemeClr val="accent1"/>
                  </a:solidFill>
                  <a:latin typeface="Proxima Nova Regular"/>
                  <a:cs typeface="Proxima Nova Regular"/>
                </a:endParaRPr>
              </a:p>
            </p:txBody>
          </p:sp>
        </p:grpSp>
        <p:pic>
          <p:nvPicPr>
            <p:cNvPr id="10" name="Picture 9" descr="PivotalCloudFoundry Logo Horizontal 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890" y="3883333"/>
              <a:ext cx="1839790" cy="389085"/>
            </a:xfrm>
            <a:prstGeom prst="rect">
              <a:avLst/>
            </a:prstGeom>
          </p:spPr>
        </p:pic>
      </p:grpSp>
      <p:sp>
        <p:nvSpPr>
          <p:cNvPr id="120" name="Down Arrow 119"/>
          <p:cNvSpPr>
            <a:spLocks/>
          </p:cNvSpPr>
          <p:nvPr/>
        </p:nvSpPr>
        <p:spPr>
          <a:xfrm>
            <a:off x="7672593" y="3239534"/>
            <a:ext cx="387706" cy="41148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egular"/>
              <a:cs typeface="Proxima Nova Regular"/>
            </a:endParaRPr>
          </a:p>
        </p:txBody>
      </p:sp>
      <p:sp>
        <p:nvSpPr>
          <p:cNvPr id="22" name="Down Arrow 21"/>
          <p:cNvSpPr>
            <a:spLocks/>
          </p:cNvSpPr>
          <p:nvPr/>
        </p:nvSpPr>
        <p:spPr>
          <a:xfrm>
            <a:off x="2217103" y="3239534"/>
            <a:ext cx="387706" cy="41148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egular"/>
              <a:cs typeface="Proxima Nova Regular"/>
            </a:endParaRPr>
          </a:p>
        </p:txBody>
      </p:sp>
      <p:sp>
        <p:nvSpPr>
          <p:cNvPr id="3" name="Title 2"/>
          <p:cNvSpPr>
            <a:spLocks noGrp="1"/>
          </p:cNvSpPr>
          <p:nvPr>
            <p:ph type="title"/>
          </p:nvPr>
        </p:nvSpPr>
        <p:spPr/>
        <p:txBody>
          <a:bodyPr/>
          <a:lstStyle/>
          <a:p>
            <a:r>
              <a:rPr lang="en-US" dirty="0"/>
              <a:t>Enterprise Application Portfolio</a:t>
            </a:r>
          </a:p>
        </p:txBody>
      </p:sp>
      <p:grpSp>
        <p:nvGrpSpPr>
          <p:cNvPr id="27" name="Group 26"/>
          <p:cNvGrpSpPr/>
          <p:nvPr/>
        </p:nvGrpSpPr>
        <p:grpSpPr>
          <a:xfrm>
            <a:off x="1903157" y="4244886"/>
            <a:ext cx="5500879" cy="535709"/>
            <a:chOff x="1604915" y="4476750"/>
            <a:chExt cx="6050967" cy="589280"/>
          </a:xfrm>
        </p:grpSpPr>
        <p:pic>
          <p:nvPicPr>
            <p:cNvPr id="111" name="Picture 110"/>
            <p:cNvPicPr>
              <a:picLocks noChangeAspect="1"/>
            </p:cNvPicPr>
            <p:nvPr/>
          </p:nvPicPr>
          <p:blipFill>
            <a:blip r:embed="rId4"/>
            <a:stretch>
              <a:fillRect/>
            </a:stretch>
          </p:blipFill>
          <p:spPr>
            <a:xfrm>
              <a:off x="1604915" y="4584441"/>
              <a:ext cx="747060" cy="298824"/>
            </a:xfrm>
            <a:prstGeom prst="rect">
              <a:avLst/>
            </a:prstGeom>
          </p:spPr>
        </p:pic>
        <p:pic>
          <p:nvPicPr>
            <p:cNvPr id="112" name="Picture 111"/>
            <p:cNvPicPr>
              <a:picLocks noChangeAspect="1"/>
            </p:cNvPicPr>
            <p:nvPr/>
          </p:nvPicPr>
          <p:blipFill>
            <a:blip r:embed="rId5"/>
            <a:stretch>
              <a:fillRect/>
            </a:stretch>
          </p:blipFill>
          <p:spPr>
            <a:xfrm>
              <a:off x="7161850" y="4516120"/>
              <a:ext cx="494032" cy="494030"/>
            </a:xfrm>
            <a:prstGeom prst="rect">
              <a:avLst/>
            </a:prstGeom>
          </p:spPr>
        </p:pic>
        <p:pic>
          <p:nvPicPr>
            <p:cNvPr id="113" name="Picture 112" descr="microsoft-azu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3640" y="4551875"/>
              <a:ext cx="1386840" cy="399288"/>
            </a:xfrm>
            <a:prstGeom prst="rect">
              <a:avLst/>
            </a:prstGeom>
          </p:spPr>
        </p:pic>
        <p:pic>
          <p:nvPicPr>
            <p:cNvPr id="114" name="Picture 113" descr="logo_lockup_cloud_platform_icon_vertica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5509" y="4476750"/>
              <a:ext cx="953770" cy="589280"/>
            </a:xfrm>
            <a:prstGeom prst="rect">
              <a:avLst/>
            </a:prstGeom>
          </p:spPr>
        </p:pic>
        <p:pic>
          <p:nvPicPr>
            <p:cNvPr id="115" name="Picture 114" descr="1000px-Vmware.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5524" y="4683807"/>
              <a:ext cx="858754" cy="139977"/>
            </a:xfrm>
            <a:prstGeom prst="rect">
              <a:avLst/>
            </a:prstGeom>
          </p:spPr>
        </p:pic>
      </p:grpSp>
      <p:sp>
        <p:nvSpPr>
          <p:cNvPr id="24" name="TextBox 23"/>
          <p:cNvSpPr txBox="1"/>
          <p:nvPr/>
        </p:nvSpPr>
        <p:spPr>
          <a:xfrm>
            <a:off x="9981104" y="3912138"/>
            <a:ext cx="184666" cy="369332"/>
          </a:xfrm>
          <a:prstGeom prst="rect">
            <a:avLst/>
          </a:prstGeom>
          <a:noFill/>
        </p:spPr>
        <p:txBody>
          <a:bodyPr wrap="none" rtlCol="0">
            <a:spAutoFit/>
          </a:bodyPr>
          <a:lstStyle/>
          <a:p>
            <a:endParaRPr lang="en-US" dirty="0">
              <a:latin typeface="Proxima Nova Regular"/>
              <a:cs typeface="Proxima Nova Regular"/>
            </a:endParaRPr>
          </a:p>
        </p:txBody>
      </p:sp>
      <p:sp>
        <p:nvSpPr>
          <p:cNvPr id="7" name="Right Arrow 6"/>
          <p:cNvSpPr/>
          <p:nvPr/>
        </p:nvSpPr>
        <p:spPr>
          <a:xfrm>
            <a:off x="4631336" y="2226124"/>
            <a:ext cx="2100993" cy="895086"/>
          </a:xfrm>
          <a:prstGeom prst="rightArrow">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roxima Nova Regular"/>
              <a:cs typeface="Proxima Nova Regular"/>
            </a:endParaRPr>
          </a:p>
        </p:txBody>
      </p:sp>
      <p:sp>
        <p:nvSpPr>
          <p:cNvPr id="57" name="TextBox 56"/>
          <p:cNvSpPr txBox="1"/>
          <p:nvPr/>
        </p:nvSpPr>
        <p:spPr>
          <a:xfrm>
            <a:off x="5097723" y="2373546"/>
            <a:ext cx="1003557" cy="584776"/>
          </a:xfrm>
          <a:prstGeom prst="rect">
            <a:avLst/>
          </a:prstGeom>
          <a:noFill/>
        </p:spPr>
        <p:txBody>
          <a:bodyPr wrap="none" rtlCol="0">
            <a:spAutoFit/>
          </a:bodyPr>
          <a:lstStyle/>
          <a:p>
            <a:r>
              <a:rPr lang="en-US" sz="2000" dirty="0" smtClean="0">
                <a:solidFill>
                  <a:schemeClr val="accent1"/>
                </a:solidFill>
                <a:latin typeface="Proxima Nova Regular"/>
                <a:cs typeface="Proxima Nova Regular"/>
              </a:rPr>
              <a:t>$</a:t>
            </a:r>
            <a:r>
              <a:rPr lang="en-US" sz="2400" dirty="0" smtClean="0">
                <a:solidFill>
                  <a:schemeClr val="accent1"/>
                </a:solidFill>
                <a:latin typeface="Proxima Nova Regular"/>
                <a:cs typeface="Proxima Nova Regular"/>
              </a:rPr>
              <a:t>$</a:t>
            </a:r>
            <a:r>
              <a:rPr lang="en-US" sz="2800" dirty="0" smtClean="0">
                <a:solidFill>
                  <a:schemeClr val="accent1"/>
                </a:solidFill>
                <a:latin typeface="Proxima Nova Regular"/>
                <a:cs typeface="Proxima Nova Regular"/>
              </a:rPr>
              <a:t>$</a:t>
            </a:r>
            <a:r>
              <a:rPr lang="en-US" sz="3200" dirty="0" smtClean="0">
                <a:solidFill>
                  <a:schemeClr val="accent1"/>
                </a:solidFill>
                <a:latin typeface="Proxima Nova Regular"/>
                <a:cs typeface="Proxima Nova Regular"/>
              </a:rPr>
              <a:t>$</a:t>
            </a:r>
            <a:endParaRPr lang="en-US" sz="3200" dirty="0">
              <a:solidFill>
                <a:schemeClr val="accent1"/>
              </a:solidFill>
              <a:latin typeface="Proxima Nova Regular"/>
              <a:cs typeface="Proxima Nova Regular"/>
            </a:endParaRPr>
          </a:p>
        </p:txBody>
      </p:sp>
      <p:sp>
        <p:nvSpPr>
          <p:cNvPr id="17" name="TextBox 16"/>
          <p:cNvSpPr txBox="1"/>
          <p:nvPr/>
        </p:nvSpPr>
        <p:spPr>
          <a:xfrm>
            <a:off x="4845837" y="2016545"/>
            <a:ext cx="1430621" cy="430887"/>
          </a:xfrm>
          <a:prstGeom prst="rect">
            <a:avLst/>
          </a:prstGeom>
          <a:noFill/>
        </p:spPr>
        <p:txBody>
          <a:bodyPr wrap="square" rtlCol="0">
            <a:spAutoFit/>
          </a:bodyPr>
          <a:lstStyle/>
          <a:p>
            <a:pPr algn="ctr"/>
            <a:r>
              <a:rPr lang="en-US" sz="1100" dirty="0" smtClean="0">
                <a:solidFill>
                  <a:schemeClr val="tx2"/>
                </a:solidFill>
                <a:latin typeface="Proxima Nova Regular"/>
                <a:cs typeface="Proxima Nova Regular"/>
              </a:rPr>
              <a:t>ROI Funds Transformation</a:t>
            </a:r>
            <a:endParaRPr lang="en-US" sz="1100" dirty="0">
              <a:solidFill>
                <a:schemeClr val="tx2"/>
              </a:solidFill>
              <a:latin typeface="Proxima Nova Regular"/>
              <a:cs typeface="Proxima Nova Regular"/>
            </a:endParaRPr>
          </a:p>
        </p:txBody>
      </p:sp>
      <p:sp>
        <p:nvSpPr>
          <p:cNvPr id="45" name="Rectangle 44"/>
          <p:cNvSpPr/>
          <p:nvPr/>
        </p:nvSpPr>
        <p:spPr>
          <a:xfrm>
            <a:off x="146729" y="2106960"/>
            <a:ext cx="4485308" cy="1131692"/>
          </a:xfrm>
          <a:prstGeom prst="rect">
            <a:avLst/>
          </a:prstGeom>
          <a:solidFill>
            <a:srgbClr val="C1E2DE"/>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latin typeface="Proxima Nova Regular"/>
              <a:cs typeface="Proxima Nova Regular"/>
            </a:endParaRPr>
          </a:p>
        </p:txBody>
      </p:sp>
      <p:sp>
        <p:nvSpPr>
          <p:cNvPr id="12" name="Rectangle 11"/>
          <p:cNvSpPr/>
          <p:nvPr/>
        </p:nvSpPr>
        <p:spPr>
          <a:xfrm>
            <a:off x="678809" y="2497266"/>
            <a:ext cx="1043876" cy="307777"/>
          </a:xfrm>
          <a:prstGeom prst="rect">
            <a:avLst/>
          </a:prstGeom>
        </p:spPr>
        <p:txBody>
          <a:bodyPr wrap="none">
            <a:spAutoFit/>
          </a:bodyPr>
          <a:lstStyle/>
          <a:p>
            <a:pPr algn="ctr"/>
            <a:r>
              <a:rPr lang="en-US" sz="1400" dirty="0" err="1" smtClean="0">
                <a:solidFill>
                  <a:schemeClr val="accent1"/>
                </a:solidFill>
                <a:latin typeface="Proxima Nova Regular"/>
                <a:cs typeface="Proxima Nova Regular"/>
              </a:rPr>
              <a:t>Replatform</a:t>
            </a:r>
            <a:endParaRPr lang="en-US" sz="1400" dirty="0">
              <a:solidFill>
                <a:schemeClr val="accent1"/>
              </a:solidFill>
              <a:latin typeface="Proxima Nova Regular"/>
              <a:cs typeface="Proxima Nova Regular"/>
            </a:endParaRPr>
          </a:p>
        </p:txBody>
      </p:sp>
      <p:sp>
        <p:nvSpPr>
          <p:cNvPr id="47" name="Rectangle 46"/>
          <p:cNvSpPr/>
          <p:nvPr/>
        </p:nvSpPr>
        <p:spPr>
          <a:xfrm>
            <a:off x="1919340" y="2497266"/>
            <a:ext cx="1021304" cy="307777"/>
          </a:xfrm>
          <a:prstGeom prst="rect">
            <a:avLst/>
          </a:prstGeom>
        </p:spPr>
        <p:txBody>
          <a:bodyPr wrap="none">
            <a:spAutoFit/>
          </a:bodyPr>
          <a:lstStyle/>
          <a:p>
            <a:pPr algn="ctr"/>
            <a:r>
              <a:rPr lang="en-US" sz="1400" dirty="0" smtClean="0">
                <a:solidFill>
                  <a:schemeClr val="accent1"/>
                </a:solidFill>
                <a:latin typeface="Proxima Nova Regular"/>
                <a:cs typeface="Proxima Nova Regular"/>
              </a:rPr>
              <a:t>Modernize</a:t>
            </a:r>
            <a:endParaRPr lang="en-US" sz="1400" dirty="0">
              <a:solidFill>
                <a:schemeClr val="accent1"/>
              </a:solidFill>
              <a:latin typeface="Proxima Nova Regular"/>
              <a:cs typeface="Proxima Nova Regular"/>
            </a:endParaRPr>
          </a:p>
        </p:txBody>
      </p:sp>
      <p:sp>
        <p:nvSpPr>
          <p:cNvPr id="48" name="Rectangle 47"/>
          <p:cNvSpPr/>
          <p:nvPr/>
        </p:nvSpPr>
        <p:spPr>
          <a:xfrm>
            <a:off x="3143426" y="2497266"/>
            <a:ext cx="787395" cy="307777"/>
          </a:xfrm>
          <a:prstGeom prst="rect">
            <a:avLst/>
          </a:prstGeom>
        </p:spPr>
        <p:txBody>
          <a:bodyPr wrap="none">
            <a:spAutoFit/>
          </a:bodyPr>
          <a:lstStyle/>
          <a:p>
            <a:pPr algn="ctr"/>
            <a:r>
              <a:rPr lang="en-US" sz="1400" dirty="0" smtClean="0">
                <a:solidFill>
                  <a:schemeClr val="accent1"/>
                </a:solidFill>
                <a:latin typeface="Proxima Nova Regular"/>
                <a:cs typeface="Proxima Nova Regular"/>
              </a:rPr>
              <a:t>Migrate</a:t>
            </a:r>
            <a:endParaRPr lang="en-US" sz="1400" dirty="0">
              <a:solidFill>
                <a:schemeClr val="accent1"/>
              </a:solidFill>
              <a:latin typeface="Proxima Nova Regular"/>
              <a:cs typeface="Proxima Nova Regular"/>
            </a:endParaRPr>
          </a:p>
        </p:txBody>
      </p:sp>
      <p:sp>
        <p:nvSpPr>
          <p:cNvPr id="49" name="Rectangle 48"/>
          <p:cNvSpPr/>
          <p:nvPr/>
        </p:nvSpPr>
        <p:spPr>
          <a:xfrm>
            <a:off x="1901450" y="2938985"/>
            <a:ext cx="979755" cy="261610"/>
          </a:xfrm>
          <a:prstGeom prst="rect">
            <a:avLst/>
          </a:prstGeom>
        </p:spPr>
        <p:txBody>
          <a:bodyPr wrap="none">
            <a:spAutoFit/>
          </a:bodyPr>
          <a:lstStyle/>
          <a:p>
            <a:pPr algn="ctr"/>
            <a:r>
              <a:rPr lang="en-US" sz="1100" dirty="0" smtClean="0">
                <a:solidFill>
                  <a:schemeClr val="tx2"/>
                </a:solidFill>
                <a:latin typeface="Proxima Nova Regular"/>
                <a:cs typeface="Proxima Nova Regular"/>
              </a:rPr>
              <a:t>Runs on PCF</a:t>
            </a:r>
            <a:endParaRPr lang="en-US" sz="1100" dirty="0">
              <a:solidFill>
                <a:schemeClr val="tx2"/>
              </a:solidFill>
              <a:latin typeface="Proxima Nova Regular"/>
              <a:cs typeface="Proxima Nova Regular"/>
            </a:endParaRPr>
          </a:p>
        </p:txBody>
      </p:sp>
      <p:sp>
        <p:nvSpPr>
          <p:cNvPr id="50" name="Rectangle 49"/>
          <p:cNvSpPr/>
          <p:nvPr/>
        </p:nvSpPr>
        <p:spPr>
          <a:xfrm>
            <a:off x="1196426" y="2141104"/>
            <a:ext cx="2185214" cy="369332"/>
          </a:xfrm>
          <a:prstGeom prst="rect">
            <a:avLst/>
          </a:prstGeom>
        </p:spPr>
        <p:txBody>
          <a:bodyPr wrap="none">
            <a:spAutoFit/>
          </a:bodyPr>
          <a:lstStyle/>
          <a:p>
            <a:r>
              <a:rPr lang="en-US" b="1" dirty="0" smtClean="0">
                <a:latin typeface="Proxima Nova Regular"/>
                <a:cs typeface="Proxima Nova Regular"/>
              </a:rPr>
              <a:t>Existing Workloads</a:t>
            </a:r>
            <a:endParaRPr lang="en-US" b="1" dirty="0">
              <a:latin typeface="Proxima Nova Regular"/>
              <a:cs typeface="Proxima Nova Regular"/>
            </a:endParaRPr>
          </a:p>
        </p:txBody>
      </p:sp>
      <p:sp>
        <p:nvSpPr>
          <p:cNvPr id="54" name="Rectangle 53"/>
          <p:cNvSpPr/>
          <p:nvPr/>
        </p:nvSpPr>
        <p:spPr>
          <a:xfrm>
            <a:off x="6767127" y="2106960"/>
            <a:ext cx="2203887" cy="1131692"/>
          </a:xfrm>
          <a:prstGeom prst="rect">
            <a:avLst/>
          </a:prstGeom>
          <a:solidFill>
            <a:srgbClr val="C1E2DE"/>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latin typeface="Proxima Nova Regular"/>
              <a:cs typeface="Proxima Nova Regular"/>
            </a:endParaRPr>
          </a:p>
        </p:txBody>
      </p:sp>
      <p:sp>
        <p:nvSpPr>
          <p:cNvPr id="56" name="Rectangle 55"/>
          <p:cNvSpPr/>
          <p:nvPr/>
        </p:nvSpPr>
        <p:spPr>
          <a:xfrm>
            <a:off x="7326212" y="2497266"/>
            <a:ext cx="1201558" cy="307777"/>
          </a:xfrm>
          <a:prstGeom prst="rect">
            <a:avLst/>
          </a:prstGeom>
        </p:spPr>
        <p:txBody>
          <a:bodyPr wrap="none">
            <a:spAutoFit/>
          </a:bodyPr>
          <a:lstStyle/>
          <a:p>
            <a:pPr algn="ctr"/>
            <a:r>
              <a:rPr lang="en-US" sz="1400" dirty="0" smtClean="0">
                <a:solidFill>
                  <a:schemeClr val="accent1"/>
                </a:solidFill>
                <a:latin typeface="Proxima Nova Regular"/>
                <a:cs typeface="Proxima Nova Regular"/>
              </a:rPr>
              <a:t>Cloud Native</a:t>
            </a:r>
            <a:endParaRPr lang="en-US" sz="1400" dirty="0">
              <a:solidFill>
                <a:schemeClr val="accent1"/>
              </a:solidFill>
              <a:latin typeface="Proxima Nova Regular"/>
              <a:cs typeface="Proxima Nova Regular"/>
            </a:endParaRPr>
          </a:p>
        </p:txBody>
      </p:sp>
      <p:sp>
        <p:nvSpPr>
          <p:cNvPr id="58" name="Rectangle 57"/>
          <p:cNvSpPr/>
          <p:nvPr/>
        </p:nvSpPr>
        <p:spPr>
          <a:xfrm>
            <a:off x="7369082" y="2938985"/>
            <a:ext cx="954107" cy="261610"/>
          </a:xfrm>
          <a:prstGeom prst="rect">
            <a:avLst/>
          </a:prstGeom>
        </p:spPr>
        <p:txBody>
          <a:bodyPr wrap="none">
            <a:spAutoFit/>
          </a:bodyPr>
          <a:lstStyle/>
          <a:p>
            <a:r>
              <a:rPr lang="en-US" sz="1100" dirty="0" smtClean="0">
                <a:solidFill>
                  <a:schemeClr val="tx2"/>
                </a:solidFill>
                <a:latin typeface="Proxima Nova Regular"/>
                <a:cs typeface="Proxima Nova Regular"/>
              </a:rPr>
              <a:t>Built for PCF</a:t>
            </a:r>
            <a:endParaRPr lang="en-US" sz="1100" dirty="0">
              <a:solidFill>
                <a:schemeClr val="tx2"/>
              </a:solidFill>
              <a:latin typeface="Proxima Nova Regular"/>
              <a:cs typeface="Proxima Nova Regular"/>
            </a:endParaRPr>
          </a:p>
        </p:txBody>
      </p:sp>
      <p:sp>
        <p:nvSpPr>
          <p:cNvPr id="60" name="Rectangle 59"/>
          <p:cNvSpPr/>
          <p:nvPr/>
        </p:nvSpPr>
        <p:spPr>
          <a:xfrm>
            <a:off x="6986471" y="2141104"/>
            <a:ext cx="1736373" cy="369332"/>
          </a:xfrm>
          <a:prstGeom prst="rect">
            <a:avLst/>
          </a:prstGeom>
        </p:spPr>
        <p:txBody>
          <a:bodyPr wrap="none">
            <a:spAutoFit/>
          </a:bodyPr>
          <a:lstStyle/>
          <a:p>
            <a:r>
              <a:rPr lang="en-US" b="1" dirty="0" smtClean="0">
                <a:latin typeface="Proxima Nova Regular"/>
                <a:cs typeface="Proxima Nova Regular"/>
              </a:rPr>
              <a:t>New Initiatives</a:t>
            </a:r>
            <a:endParaRPr lang="en-US" b="1" dirty="0">
              <a:latin typeface="Proxima Nova Regular"/>
              <a:cs typeface="Proxima Nova Regular"/>
            </a:endParaRPr>
          </a:p>
        </p:txBody>
      </p:sp>
      <p:grpSp>
        <p:nvGrpSpPr>
          <p:cNvPr id="25" name="Group 24"/>
          <p:cNvGrpSpPr/>
          <p:nvPr/>
        </p:nvGrpSpPr>
        <p:grpSpPr>
          <a:xfrm>
            <a:off x="937901" y="888799"/>
            <a:ext cx="7323314" cy="914400"/>
            <a:chOff x="880914" y="808717"/>
            <a:chExt cx="7323314" cy="914400"/>
          </a:xfrm>
          <a:effectLst/>
        </p:grpSpPr>
        <p:sp>
          <p:nvSpPr>
            <p:cNvPr id="69" name="Oval 68"/>
            <p:cNvSpPr>
              <a:spLocks noChangeAspect="1"/>
            </p:cNvSpPr>
            <p:nvPr/>
          </p:nvSpPr>
          <p:spPr>
            <a:xfrm>
              <a:off x="7289828" y="808717"/>
              <a:ext cx="914400" cy="914400"/>
            </a:xfrm>
            <a:prstGeom prst="ellipse">
              <a:avLst/>
            </a:prstGeom>
            <a:solidFill>
              <a:schemeClr val="accent1"/>
            </a:solidFill>
            <a:ln w="63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Semibold"/>
                  <a:cs typeface="Proxima Nova Semibold"/>
                </a:rPr>
                <a:t>Cloud Native</a:t>
              </a:r>
              <a:endParaRPr lang="en-US" sz="1200" dirty="0">
                <a:latin typeface="Proxima Nova Semibold"/>
                <a:cs typeface="Proxima Nova Semibold"/>
              </a:endParaRPr>
            </a:p>
          </p:txBody>
        </p:sp>
        <p:sp>
          <p:nvSpPr>
            <p:cNvPr id="64" name="Oval 63"/>
            <p:cNvSpPr>
              <a:spLocks noChangeAspect="1"/>
            </p:cNvSpPr>
            <p:nvPr/>
          </p:nvSpPr>
          <p:spPr>
            <a:xfrm>
              <a:off x="3897885" y="808717"/>
              <a:ext cx="914400" cy="914400"/>
            </a:xfrm>
            <a:prstGeom prst="ellipse">
              <a:avLst/>
            </a:prstGeom>
            <a:solidFill>
              <a:srgbClr val="467A72"/>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latin typeface="Proxima Nova Semibold"/>
                  <a:cs typeface="Proxima Nova Semibold"/>
                </a:rPr>
                <a:t>Modernize</a:t>
              </a:r>
              <a:endParaRPr lang="en-US" sz="1000" dirty="0">
                <a:latin typeface="Proxima Nova Semibold"/>
                <a:cs typeface="Proxima Nova Semibold"/>
              </a:endParaRPr>
            </a:p>
          </p:txBody>
        </p:sp>
        <p:sp>
          <p:nvSpPr>
            <p:cNvPr id="67" name="Oval 66"/>
            <p:cNvSpPr>
              <a:spLocks noChangeAspect="1"/>
            </p:cNvSpPr>
            <p:nvPr/>
          </p:nvSpPr>
          <p:spPr>
            <a:xfrm>
              <a:off x="2201913" y="808717"/>
              <a:ext cx="914400" cy="914400"/>
            </a:xfrm>
            <a:prstGeom prst="ellipse">
              <a:avLst/>
            </a:prstGeom>
            <a:solidFill>
              <a:srgbClr val="4A4C43"/>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err="1" smtClean="0">
                  <a:latin typeface="Proxima Nova Semibold"/>
                  <a:cs typeface="Proxima Nova Semibold"/>
                </a:rPr>
                <a:t>Replatform</a:t>
              </a:r>
              <a:endParaRPr lang="en-US" sz="1000" dirty="0">
                <a:latin typeface="Proxima Nova Semibold"/>
                <a:cs typeface="Proxima Nova Semibold"/>
              </a:endParaRPr>
            </a:p>
          </p:txBody>
        </p:sp>
        <p:sp>
          <p:nvSpPr>
            <p:cNvPr id="68" name="Oval 67"/>
            <p:cNvSpPr>
              <a:spLocks noChangeAspect="1"/>
            </p:cNvSpPr>
            <p:nvPr/>
          </p:nvSpPr>
          <p:spPr>
            <a:xfrm>
              <a:off x="5593857" y="808717"/>
              <a:ext cx="914400" cy="914400"/>
            </a:xfrm>
            <a:prstGeom prst="ellipse">
              <a:avLst/>
            </a:prstGeom>
            <a:solidFill>
              <a:schemeClr val="accent2"/>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latin typeface="Proxima Nova Semibold"/>
                  <a:cs typeface="Proxima Nova Semibold"/>
                </a:rPr>
                <a:t>Migrate</a:t>
              </a:r>
              <a:endParaRPr lang="en-US" sz="1000" dirty="0">
                <a:latin typeface="Proxima Nova Semibold"/>
                <a:cs typeface="Proxima Nova Semibold"/>
              </a:endParaRPr>
            </a:p>
          </p:txBody>
        </p:sp>
        <p:sp>
          <p:nvSpPr>
            <p:cNvPr id="70" name="Oval 69"/>
            <p:cNvSpPr>
              <a:spLocks noChangeAspect="1"/>
            </p:cNvSpPr>
            <p:nvPr/>
          </p:nvSpPr>
          <p:spPr>
            <a:xfrm>
              <a:off x="1661673" y="914558"/>
              <a:ext cx="339258" cy="339258"/>
            </a:xfrm>
            <a:prstGeom prst="ellipse">
              <a:avLst/>
            </a:prstGeom>
            <a:solidFill>
              <a:srgbClr val="585A4F"/>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71" name="Oval 70"/>
            <p:cNvSpPr>
              <a:spLocks noChangeAspect="1"/>
            </p:cNvSpPr>
            <p:nvPr/>
          </p:nvSpPr>
          <p:spPr>
            <a:xfrm>
              <a:off x="1876287" y="1362350"/>
              <a:ext cx="265984" cy="265984"/>
            </a:xfrm>
            <a:prstGeom prst="ellipse">
              <a:avLst/>
            </a:prstGeom>
            <a:solidFill>
              <a:srgbClr val="585A4F"/>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73" name="Oval 72"/>
            <p:cNvSpPr>
              <a:spLocks noChangeAspect="1"/>
            </p:cNvSpPr>
            <p:nvPr/>
          </p:nvSpPr>
          <p:spPr>
            <a:xfrm>
              <a:off x="3191670" y="925804"/>
              <a:ext cx="265984" cy="265984"/>
            </a:xfrm>
            <a:prstGeom prst="ellipse">
              <a:avLst/>
            </a:prstGeom>
            <a:solidFill>
              <a:srgbClr val="585A4F"/>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74" name="Oval 73"/>
            <p:cNvSpPr>
              <a:spLocks noChangeAspect="1"/>
            </p:cNvSpPr>
            <p:nvPr/>
          </p:nvSpPr>
          <p:spPr>
            <a:xfrm>
              <a:off x="3382309" y="1284636"/>
              <a:ext cx="339258" cy="339258"/>
            </a:xfrm>
            <a:prstGeom prst="ellipse">
              <a:avLst/>
            </a:prstGeom>
            <a:solidFill>
              <a:srgbClr val="467A72"/>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75" name="Oval 74"/>
            <p:cNvSpPr>
              <a:spLocks noChangeAspect="1"/>
            </p:cNvSpPr>
            <p:nvPr/>
          </p:nvSpPr>
          <p:spPr>
            <a:xfrm>
              <a:off x="3650953" y="948393"/>
              <a:ext cx="191440" cy="191440"/>
            </a:xfrm>
            <a:prstGeom prst="ellipse">
              <a:avLst/>
            </a:prstGeom>
            <a:solidFill>
              <a:srgbClr val="467A72"/>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76" name="Oval 75"/>
            <p:cNvSpPr>
              <a:spLocks noChangeAspect="1"/>
            </p:cNvSpPr>
            <p:nvPr/>
          </p:nvSpPr>
          <p:spPr>
            <a:xfrm>
              <a:off x="4855769" y="846757"/>
              <a:ext cx="339258" cy="339258"/>
            </a:xfrm>
            <a:prstGeom prst="ellipse">
              <a:avLst/>
            </a:prstGeom>
            <a:solidFill>
              <a:srgbClr val="467A72"/>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77" name="Oval 76"/>
            <p:cNvSpPr>
              <a:spLocks noChangeAspect="1"/>
            </p:cNvSpPr>
            <p:nvPr/>
          </p:nvSpPr>
          <p:spPr>
            <a:xfrm>
              <a:off x="5010444" y="1363618"/>
              <a:ext cx="191440" cy="191440"/>
            </a:xfrm>
            <a:prstGeom prst="ellipse">
              <a:avLst/>
            </a:prstGeom>
            <a:solidFill>
              <a:schemeClr val="accent2"/>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78" name="Oval 77"/>
            <p:cNvSpPr>
              <a:spLocks noChangeAspect="1"/>
            </p:cNvSpPr>
            <p:nvPr/>
          </p:nvSpPr>
          <p:spPr>
            <a:xfrm>
              <a:off x="5262802" y="1109959"/>
              <a:ext cx="265984" cy="265984"/>
            </a:xfrm>
            <a:prstGeom prst="ellipse">
              <a:avLst/>
            </a:prstGeom>
            <a:solidFill>
              <a:srgbClr val="467A72"/>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79" name="Oval 78"/>
            <p:cNvSpPr>
              <a:spLocks noChangeAspect="1"/>
            </p:cNvSpPr>
            <p:nvPr/>
          </p:nvSpPr>
          <p:spPr>
            <a:xfrm>
              <a:off x="6638282" y="955936"/>
              <a:ext cx="191440" cy="191440"/>
            </a:xfrm>
            <a:prstGeom prst="ellipse">
              <a:avLst/>
            </a:prstGeom>
            <a:solidFill>
              <a:schemeClr val="accent2"/>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80" name="Oval 79"/>
            <p:cNvSpPr>
              <a:spLocks noChangeAspect="1"/>
            </p:cNvSpPr>
            <p:nvPr/>
          </p:nvSpPr>
          <p:spPr>
            <a:xfrm>
              <a:off x="6882795" y="1077393"/>
              <a:ext cx="339258" cy="339258"/>
            </a:xfrm>
            <a:prstGeom prst="ellipse">
              <a:avLst/>
            </a:prstGeom>
            <a:solidFill>
              <a:schemeClr val="accent1"/>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81" name="Oval 80"/>
            <p:cNvSpPr>
              <a:spLocks noChangeAspect="1"/>
            </p:cNvSpPr>
            <p:nvPr/>
          </p:nvSpPr>
          <p:spPr>
            <a:xfrm>
              <a:off x="6599201" y="1365019"/>
              <a:ext cx="265984" cy="265984"/>
            </a:xfrm>
            <a:prstGeom prst="ellipse">
              <a:avLst/>
            </a:prstGeom>
            <a:solidFill>
              <a:schemeClr val="accent1"/>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82" name="Oval 81"/>
            <p:cNvSpPr>
              <a:spLocks noChangeAspect="1"/>
            </p:cNvSpPr>
            <p:nvPr/>
          </p:nvSpPr>
          <p:spPr>
            <a:xfrm>
              <a:off x="1317945" y="1162757"/>
              <a:ext cx="241804" cy="241804"/>
            </a:xfrm>
            <a:prstGeom prst="ellipse">
              <a:avLst/>
            </a:prstGeom>
            <a:solidFill>
              <a:schemeClr val="tx2"/>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83" name="Oval 82"/>
            <p:cNvSpPr>
              <a:spLocks noChangeAspect="1"/>
            </p:cNvSpPr>
            <p:nvPr/>
          </p:nvSpPr>
          <p:spPr>
            <a:xfrm>
              <a:off x="880914" y="948393"/>
              <a:ext cx="191440" cy="191440"/>
            </a:xfrm>
            <a:prstGeom prst="ellipse">
              <a:avLst/>
            </a:prstGeom>
            <a:solidFill>
              <a:schemeClr val="tx2"/>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latin typeface="Proxima Nova Semibold"/>
                <a:cs typeface="Proxima Nova Semibold"/>
              </a:endParaRPr>
            </a:p>
          </p:txBody>
        </p:sp>
        <p:sp>
          <p:nvSpPr>
            <p:cNvPr id="84" name="Oval 83"/>
            <p:cNvSpPr>
              <a:spLocks noChangeAspect="1"/>
            </p:cNvSpPr>
            <p:nvPr/>
          </p:nvSpPr>
          <p:spPr>
            <a:xfrm>
              <a:off x="962325" y="1354208"/>
              <a:ext cx="339258" cy="339258"/>
            </a:xfrm>
            <a:prstGeom prst="ellipse">
              <a:avLst/>
            </a:prstGeom>
            <a:solidFill>
              <a:schemeClr val="tx2"/>
            </a:solidFill>
            <a:ln w="6350">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00" dirty="0">
                <a:solidFill>
                  <a:schemeClr val="tx1"/>
                </a:solidFill>
                <a:latin typeface="Proxima Nova Semibold"/>
                <a:cs typeface="Proxima Nova Semibold"/>
              </a:endParaRPr>
            </a:p>
          </p:txBody>
        </p:sp>
      </p:grpSp>
      <p:sp>
        <p:nvSpPr>
          <p:cNvPr id="92" name="Rectangle 91"/>
          <p:cNvSpPr/>
          <p:nvPr/>
        </p:nvSpPr>
        <p:spPr>
          <a:xfrm>
            <a:off x="143265" y="2908153"/>
            <a:ext cx="4485308" cy="327036"/>
          </a:xfrm>
          <a:prstGeom prst="rect">
            <a:avLst/>
          </a:prstGeom>
          <a:solidFill>
            <a:schemeClr val="accent1">
              <a:alpha val="1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latin typeface="Proxima Nova Regular"/>
              <a:cs typeface="Proxima Nova Regular"/>
            </a:endParaRPr>
          </a:p>
        </p:txBody>
      </p:sp>
      <p:sp>
        <p:nvSpPr>
          <p:cNvPr id="93" name="Rectangle 92"/>
          <p:cNvSpPr/>
          <p:nvPr/>
        </p:nvSpPr>
        <p:spPr>
          <a:xfrm>
            <a:off x="6767127" y="2902380"/>
            <a:ext cx="2203887" cy="336271"/>
          </a:xfrm>
          <a:prstGeom prst="rect">
            <a:avLst/>
          </a:prstGeom>
          <a:solidFill>
            <a:schemeClr val="accent1">
              <a:alpha val="1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1"/>
          <a:lstStyle/>
          <a:p>
            <a:pPr algn="ctr"/>
            <a:endParaRPr lang="en-US" sz="1200" dirty="0">
              <a:solidFill>
                <a:schemeClr val="tx1"/>
              </a:solidFill>
              <a:latin typeface="Proxima Nova Regular"/>
              <a:cs typeface="Proxima Nova Regular"/>
            </a:endParaRPr>
          </a:p>
        </p:txBody>
      </p:sp>
    </p:spTree>
    <p:extLst>
      <p:ext uri="{BB962C8B-B14F-4D97-AF65-F5344CB8AC3E}">
        <p14:creationId xmlns:p14="http://schemas.microsoft.com/office/powerpoint/2010/main" val="7134909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par>
                                <p:cTn id="9" presetID="22" presetClass="entr" presetSubtype="8" fill="hold" nodeType="withEffect">
                                  <p:stCondLst>
                                    <p:cond delay="40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9" name="Shape 251"/>
          <p:cNvSpPr/>
          <p:nvPr/>
        </p:nvSpPr>
        <p:spPr>
          <a:xfrm>
            <a:off x="0" y="-4419"/>
            <a:ext cx="9144000" cy="5143500"/>
          </a:xfrm>
          <a:prstGeom prst="rect">
            <a:avLst/>
          </a:prstGeom>
          <a:solidFill>
            <a:srgbClr val="18283C">
              <a:alpha val="74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7" name="TextBox 6"/>
          <p:cNvSpPr txBox="1"/>
          <p:nvPr/>
        </p:nvSpPr>
        <p:spPr>
          <a:xfrm>
            <a:off x="0" y="2066681"/>
            <a:ext cx="9080810" cy="769441"/>
          </a:xfrm>
          <a:prstGeom prst="rect">
            <a:avLst/>
          </a:prstGeom>
          <a:noFill/>
          <a:effectLst/>
        </p:spPr>
        <p:txBody>
          <a:bodyPr wrap="square" rtlCol="0">
            <a:spAutoFit/>
          </a:bodyPr>
          <a:lstStyle/>
          <a:p>
            <a:pPr algn="ctr" defTabSz="914400">
              <a:spcAft>
                <a:spcPts val="600"/>
              </a:spcAft>
            </a:pPr>
            <a:r>
              <a:rPr lang="en-US" sz="4400" kern="0" dirty="0" smtClean="0">
                <a:solidFill>
                  <a:srgbClr val="58C6B8"/>
                </a:solidFill>
                <a:latin typeface="Proxima Nova Semibold"/>
                <a:ea typeface="Arial"/>
                <a:cs typeface="Proxima Nova Semibold"/>
                <a:sym typeface="Arial"/>
                <a:rtl val="0"/>
              </a:rPr>
              <a:t>BUILD Fast</a:t>
            </a:r>
          </a:p>
        </p:txBody>
      </p:sp>
    </p:spTree>
    <p:extLst>
      <p:ext uri="{BB962C8B-B14F-4D97-AF65-F5344CB8AC3E}">
        <p14:creationId xmlns:p14="http://schemas.microsoft.com/office/powerpoint/2010/main" val="31195786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Oval 89"/>
          <p:cNvSpPr>
            <a:spLocks noChangeAspect="1"/>
          </p:cNvSpPr>
          <p:nvPr/>
        </p:nvSpPr>
        <p:spPr>
          <a:xfrm>
            <a:off x="5538516" y="1780848"/>
            <a:ext cx="2271984" cy="2271984"/>
          </a:xfrm>
          <a:prstGeom prst="ellipse">
            <a:avLst/>
          </a:prstGeom>
          <a:noFill/>
          <a:ln w="28575" cmpd="sng">
            <a:solidFill>
              <a:srgbClr val="C1E2D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sp>
        <p:nvSpPr>
          <p:cNvPr id="10" name="Title 9"/>
          <p:cNvSpPr>
            <a:spLocks noGrp="1"/>
          </p:cNvSpPr>
          <p:nvPr>
            <p:ph type="title"/>
          </p:nvPr>
        </p:nvSpPr>
        <p:spPr/>
        <p:txBody>
          <a:bodyPr/>
          <a:lstStyle/>
          <a:p>
            <a:r>
              <a:rPr lang="en-US" dirty="0" smtClean="0"/>
              <a:t>How Pivotal Can Help</a:t>
            </a:r>
            <a:endParaRPr lang="en-US" dirty="0"/>
          </a:p>
        </p:txBody>
      </p:sp>
      <p:sp>
        <p:nvSpPr>
          <p:cNvPr id="4" name="TextBox 3"/>
          <p:cNvSpPr txBox="1"/>
          <p:nvPr/>
        </p:nvSpPr>
        <p:spPr>
          <a:xfrm>
            <a:off x="457090" y="825517"/>
            <a:ext cx="3408282" cy="369332"/>
          </a:xfrm>
          <a:prstGeom prst="rect">
            <a:avLst/>
          </a:prstGeom>
          <a:noFill/>
        </p:spPr>
        <p:txBody>
          <a:bodyPr wrap="square" rtlCol="0">
            <a:spAutoFit/>
          </a:bodyPr>
          <a:lstStyle/>
          <a:p>
            <a:pPr algn="ctr"/>
            <a:r>
              <a:rPr lang="en-US" b="1" dirty="0" smtClean="0">
                <a:solidFill>
                  <a:srgbClr val="000000"/>
                </a:solidFill>
                <a:latin typeface="Proxima Nova Regular"/>
                <a:cs typeface="Proxima Nova Regular"/>
              </a:rPr>
              <a:t>Developer Choice</a:t>
            </a:r>
            <a:endParaRPr lang="en-US" b="1" dirty="0">
              <a:solidFill>
                <a:srgbClr val="000000"/>
              </a:solidFill>
              <a:latin typeface="Proxima Nova Regular"/>
              <a:cs typeface="Proxima Nova Regular"/>
            </a:endParaRPr>
          </a:p>
        </p:txBody>
      </p:sp>
      <p:sp>
        <p:nvSpPr>
          <p:cNvPr id="8" name="TextBox 7"/>
          <p:cNvSpPr txBox="1"/>
          <p:nvPr/>
        </p:nvSpPr>
        <p:spPr>
          <a:xfrm>
            <a:off x="205318" y="1277981"/>
            <a:ext cx="1419340" cy="276999"/>
          </a:xfrm>
          <a:prstGeom prst="rect">
            <a:avLst/>
          </a:prstGeom>
          <a:noFill/>
        </p:spPr>
        <p:txBody>
          <a:bodyPr wrap="square" rtlCol="0">
            <a:spAutoFit/>
          </a:bodyPr>
          <a:lstStyle/>
          <a:p>
            <a:r>
              <a:rPr lang="en-US" sz="1200" dirty="0" smtClean="0">
                <a:latin typeface="Proxima Nova Semibold"/>
                <a:cs typeface="Proxima Nova Semibold"/>
              </a:rPr>
              <a:t>Languages</a:t>
            </a:r>
            <a:endParaRPr lang="en-US" sz="1200" dirty="0">
              <a:latin typeface="Proxima Nova Semibold"/>
              <a:cs typeface="Proxima Nova Semibold"/>
            </a:endParaRPr>
          </a:p>
        </p:txBody>
      </p:sp>
      <p:pic>
        <p:nvPicPr>
          <p:cNvPr id="39" name="Picture 38" descr="Pyth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881" y="2467818"/>
            <a:ext cx="676791" cy="228600"/>
          </a:xfrm>
          <a:prstGeom prst="rect">
            <a:avLst/>
          </a:prstGeom>
        </p:spPr>
      </p:pic>
      <p:pic>
        <p:nvPicPr>
          <p:cNvPr id="40" name="Picture 39" descr="Jav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367" y="1606190"/>
            <a:ext cx="368163" cy="368163"/>
          </a:xfrm>
          <a:prstGeom prst="rect">
            <a:avLst/>
          </a:prstGeom>
        </p:spPr>
      </p:pic>
      <p:pic>
        <p:nvPicPr>
          <p:cNvPr id="41" name="Picture 40" descr="Gola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865" y="2010479"/>
            <a:ext cx="228426" cy="310811"/>
          </a:xfrm>
          <a:prstGeom prst="rect">
            <a:avLst/>
          </a:prstGeom>
        </p:spPr>
      </p:pic>
      <p:pic>
        <p:nvPicPr>
          <p:cNvPr id="42" name="Picture 41" descr="Nod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825" y="2045786"/>
            <a:ext cx="502920" cy="251460"/>
          </a:xfrm>
          <a:prstGeom prst="rect">
            <a:avLst/>
          </a:prstGeom>
        </p:spPr>
      </p:pic>
      <p:pic>
        <p:nvPicPr>
          <p:cNvPr id="43" name="Picture 42" descr="Php.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7238" y="2057216"/>
            <a:ext cx="431673" cy="227711"/>
          </a:xfrm>
          <a:prstGeom prst="rect">
            <a:avLst/>
          </a:prstGeom>
        </p:spPr>
      </p:pic>
      <p:pic>
        <p:nvPicPr>
          <p:cNvPr id="44" name="Picture 43" descr="ruby.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800" y="2449140"/>
            <a:ext cx="474980" cy="231140"/>
          </a:xfrm>
          <a:prstGeom prst="rect">
            <a:avLst/>
          </a:prstGeom>
        </p:spPr>
      </p:pic>
      <p:pic>
        <p:nvPicPr>
          <p:cNvPr id="45" name="Picture 44" descr="Microsoft_.NET_Framework_v4.5_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671" y="1742941"/>
            <a:ext cx="517302" cy="127748"/>
          </a:xfrm>
          <a:prstGeom prst="rect">
            <a:avLst/>
          </a:prstGeom>
        </p:spPr>
      </p:pic>
      <p:pic>
        <p:nvPicPr>
          <p:cNvPr id="46" name="Picture 45"/>
          <p:cNvPicPr>
            <a:picLocks noChangeAspect="1"/>
          </p:cNvPicPr>
          <p:nvPr/>
        </p:nvPicPr>
        <p:blipFill>
          <a:blip r:embed="rId10"/>
          <a:stretch>
            <a:fillRect/>
          </a:stretch>
        </p:blipFill>
        <p:spPr>
          <a:xfrm>
            <a:off x="2662218" y="1669762"/>
            <a:ext cx="520456" cy="208183"/>
          </a:xfrm>
          <a:prstGeom prst="rect">
            <a:avLst/>
          </a:prstGeom>
        </p:spPr>
      </p:pic>
      <p:pic>
        <p:nvPicPr>
          <p:cNvPr id="47" name="Picture 46"/>
          <p:cNvPicPr>
            <a:picLocks noChangeAspect="1"/>
          </p:cNvPicPr>
          <p:nvPr/>
        </p:nvPicPr>
        <p:blipFill>
          <a:blip r:embed="rId11"/>
          <a:stretch>
            <a:fillRect/>
          </a:stretch>
        </p:blipFill>
        <p:spPr>
          <a:xfrm>
            <a:off x="3318354" y="1643430"/>
            <a:ext cx="432812" cy="286537"/>
          </a:xfrm>
          <a:prstGeom prst="rect">
            <a:avLst/>
          </a:prstGeom>
        </p:spPr>
      </p:pic>
      <p:pic>
        <p:nvPicPr>
          <p:cNvPr id="48" name="Picture 47"/>
          <p:cNvPicPr>
            <a:picLocks noChangeAspect="1"/>
          </p:cNvPicPr>
          <p:nvPr/>
        </p:nvPicPr>
        <p:blipFill>
          <a:blip r:embed="rId12"/>
          <a:stretch>
            <a:fillRect/>
          </a:stretch>
        </p:blipFill>
        <p:spPr>
          <a:xfrm>
            <a:off x="3373709" y="2018313"/>
            <a:ext cx="349135" cy="349135"/>
          </a:xfrm>
          <a:prstGeom prst="rect">
            <a:avLst/>
          </a:prstGeom>
        </p:spPr>
      </p:pic>
      <p:pic>
        <p:nvPicPr>
          <p:cNvPr id="49" name="Picture 48" descr="microsoft-azur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27668" y="2460090"/>
            <a:ext cx="955124" cy="274992"/>
          </a:xfrm>
          <a:prstGeom prst="rect">
            <a:avLst/>
          </a:prstGeom>
        </p:spPr>
      </p:pic>
      <p:pic>
        <p:nvPicPr>
          <p:cNvPr id="50" name="Picture 49" descr="logo_lockup_cloud_platform_icon_vertical.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64823" y="1972623"/>
            <a:ext cx="693651" cy="428567"/>
          </a:xfrm>
          <a:prstGeom prst="rect">
            <a:avLst/>
          </a:prstGeom>
        </p:spPr>
      </p:pic>
      <p:pic>
        <p:nvPicPr>
          <p:cNvPr id="51" name="Picture 50" descr="windows-server-201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00041" y="3952804"/>
            <a:ext cx="638475" cy="284962"/>
          </a:xfrm>
          <a:prstGeom prst="rect">
            <a:avLst/>
          </a:prstGeom>
        </p:spPr>
      </p:pic>
      <p:pic>
        <p:nvPicPr>
          <p:cNvPr id="52" name="Picture 51" descr="linu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44963" y="3435298"/>
            <a:ext cx="286754" cy="337938"/>
          </a:xfrm>
          <a:prstGeom prst="rect">
            <a:avLst/>
          </a:prstGeom>
        </p:spPr>
      </p:pic>
      <p:sp>
        <p:nvSpPr>
          <p:cNvPr id="72" name="TextBox 71"/>
          <p:cNvSpPr txBox="1"/>
          <p:nvPr/>
        </p:nvSpPr>
        <p:spPr>
          <a:xfrm>
            <a:off x="2473392" y="1286620"/>
            <a:ext cx="684803" cy="276999"/>
          </a:xfrm>
          <a:prstGeom prst="rect">
            <a:avLst/>
          </a:prstGeom>
          <a:noFill/>
        </p:spPr>
        <p:txBody>
          <a:bodyPr wrap="none" rtlCol="0">
            <a:spAutoFit/>
          </a:bodyPr>
          <a:lstStyle/>
          <a:p>
            <a:r>
              <a:rPr lang="en-US" sz="1200" dirty="0" smtClean="0">
                <a:latin typeface="Proxima Nova Semibold"/>
                <a:cs typeface="Proxima Nova Semibold"/>
              </a:rPr>
              <a:t>Clouds</a:t>
            </a:r>
            <a:endParaRPr lang="en-US" sz="1200" dirty="0">
              <a:latin typeface="Proxima Nova Semibold"/>
              <a:cs typeface="Proxima Nova Semibold"/>
            </a:endParaRPr>
          </a:p>
        </p:txBody>
      </p:sp>
      <p:sp>
        <p:nvSpPr>
          <p:cNvPr id="80" name="TextBox 79"/>
          <p:cNvSpPr txBox="1"/>
          <p:nvPr/>
        </p:nvSpPr>
        <p:spPr>
          <a:xfrm>
            <a:off x="208133" y="2946176"/>
            <a:ext cx="1764836" cy="276999"/>
          </a:xfrm>
          <a:prstGeom prst="rect">
            <a:avLst/>
          </a:prstGeom>
          <a:noFill/>
        </p:spPr>
        <p:txBody>
          <a:bodyPr wrap="square" rtlCol="0">
            <a:spAutoFit/>
          </a:bodyPr>
          <a:lstStyle/>
          <a:p>
            <a:r>
              <a:rPr lang="en-US" sz="1200" dirty="0" smtClean="0">
                <a:latin typeface="Proxima Nova Semibold"/>
                <a:cs typeface="Proxima Nova Semibold"/>
              </a:rPr>
              <a:t>Platform Services</a:t>
            </a:r>
            <a:endParaRPr lang="en-US" sz="1200" dirty="0">
              <a:latin typeface="Proxima Nova Semibold"/>
              <a:cs typeface="Proxima Nova Semibold"/>
            </a:endParaRPr>
          </a:p>
        </p:txBody>
      </p:sp>
      <p:sp>
        <p:nvSpPr>
          <p:cNvPr id="82" name="TextBox 81"/>
          <p:cNvSpPr txBox="1"/>
          <p:nvPr/>
        </p:nvSpPr>
        <p:spPr>
          <a:xfrm>
            <a:off x="2887545" y="2946176"/>
            <a:ext cx="569387" cy="276999"/>
          </a:xfrm>
          <a:prstGeom prst="rect">
            <a:avLst/>
          </a:prstGeom>
          <a:noFill/>
        </p:spPr>
        <p:txBody>
          <a:bodyPr wrap="none" rtlCol="0">
            <a:spAutoFit/>
          </a:bodyPr>
          <a:lstStyle/>
          <a:p>
            <a:r>
              <a:rPr lang="en-US" sz="1200" dirty="0" err="1" smtClean="0">
                <a:latin typeface="Proxima Nova Semibold"/>
                <a:cs typeface="Proxima Nova Semibold"/>
              </a:rPr>
              <a:t>OSes</a:t>
            </a:r>
            <a:endParaRPr lang="en-US" sz="1200" dirty="0">
              <a:latin typeface="Proxima Nova Semibold"/>
              <a:cs typeface="Proxima Nova Semibold"/>
            </a:endParaRPr>
          </a:p>
        </p:txBody>
      </p:sp>
      <p:grpSp>
        <p:nvGrpSpPr>
          <p:cNvPr id="58" name="Group 57"/>
          <p:cNvGrpSpPr/>
          <p:nvPr/>
        </p:nvGrpSpPr>
        <p:grpSpPr>
          <a:xfrm>
            <a:off x="352337" y="3309190"/>
            <a:ext cx="2564204" cy="1137822"/>
            <a:chOff x="407896" y="3309190"/>
            <a:chExt cx="2564204" cy="1137822"/>
          </a:xfrm>
        </p:grpSpPr>
        <p:grpSp>
          <p:nvGrpSpPr>
            <p:cNvPr id="24" name="Group 23"/>
            <p:cNvGrpSpPr/>
            <p:nvPr/>
          </p:nvGrpSpPr>
          <p:grpSpPr>
            <a:xfrm>
              <a:off x="2119934" y="3318964"/>
              <a:ext cx="852166" cy="205931"/>
              <a:chOff x="261722" y="3711206"/>
              <a:chExt cx="852166" cy="205931"/>
            </a:xfrm>
          </p:grpSpPr>
          <p:sp>
            <p:nvSpPr>
              <p:cNvPr id="68" name="Rectangle 67"/>
              <p:cNvSpPr>
                <a:spLocks/>
              </p:cNvSpPr>
              <p:nvPr/>
            </p:nvSpPr>
            <p:spPr>
              <a:xfrm>
                <a:off x="429533" y="3711207"/>
                <a:ext cx="684355" cy="20187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700" dirty="0" smtClean="0">
                    <a:solidFill>
                      <a:srgbClr val="000000"/>
                    </a:solidFill>
                    <a:latin typeface="Proxima Nova Regular"/>
                    <a:cs typeface="Proxima Nova Regular"/>
                  </a:rPr>
                  <a:t>MySQL</a:t>
                </a:r>
                <a:endParaRPr lang="en-US" sz="700" dirty="0">
                  <a:solidFill>
                    <a:srgbClr val="000000"/>
                  </a:solidFill>
                  <a:latin typeface="Proxima Nova Regular"/>
                  <a:cs typeface="Proxima Nova Regular"/>
                </a:endParaRPr>
              </a:p>
            </p:txBody>
          </p:sp>
          <p:pic>
            <p:nvPicPr>
              <p:cNvPr id="69" name="Picture 68" descr="icon_mysql_cf@2x.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1722" y="3711206"/>
                <a:ext cx="205931" cy="205931"/>
              </a:xfrm>
              <a:prstGeom prst="rect">
                <a:avLst/>
              </a:prstGeom>
            </p:spPr>
          </p:pic>
        </p:grpSp>
        <p:pic>
          <p:nvPicPr>
            <p:cNvPr id="54" name="Picture 53" descr="Icon_appdynamics_cf.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1097" y="4090006"/>
              <a:ext cx="334694" cy="357006"/>
            </a:xfrm>
            <a:prstGeom prst="rect">
              <a:avLst/>
            </a:prstGeom>
          </p:spPr>
        </p:pic>
        <p:grpSp>
          <p:nvGrpSpPr>
            <p:cNvPr id="20" name="Group 19"/>
            <p:cNvGrpSpPr/>
            <p:nvPr/>
          </p:nvGrpSpPr>
          <p:grpSpPr>
            <a:xfrm>
              <a:off x="1981403" y="4097536"/>
              <a:ext cx="758102" cy="307777"/>
              <a:chOff x="1019611" y="4144231"/>
              <a:chExt cx="758102" cy="307777"/>
            </a:xfrm>
          </p:grpSpPr>
          <p:pic>
            <p:nvPicPr>
              <p:cNvPr id="57" name="Picture 56" descr="icon-dynatrace.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9611" y="4192577"/>
                <a:ext cx="228600" cy="228600"/>
              </a:xfrm>
              <a:prstGeom prst="rect">
                <a:avLst/>
              </a:prstGeom>
            </p:spPr>
          </p:pic>
          <p:sp>
            <p:nvSpPr>
              <p:cNvPr id="62" name="Rectangle 61"/>
              <p:cNvSpPr/>
              <p:nvPr/>
            </p:nvSpPr>
            <p:spPr>
              <a:xfrm>
                <a:off x="1182678" y="4144231"/>
                <a:ext cx="595035" cy="307777"/>
              </a:xfrm>
              <a:prstGeom prst="rect">
                <a:avLst/>
              </a:prstGeom>
            </p:spPr>
            <p:txBody>
              <a:bodyPr wrap="none">
                <a:spAutoFit/>
              </a:bodyPr>
              <a:lstStyle/>
              <a:p>
                <a:r>
                  <a:rPr lang="en-US" sz="700" dirty="0" err="1" smtClean="0">
                    <a:latin typeface="Proxima Nova Regular"/>
                    <a:cs typeface="Proxima Nova Regular"/>
                  </a:rPr>
                  <a:t>Dynatrace</a:t>
                </a:r>
                <a:endParaRPr lang="en-US" sz="700" dirty="0" smtClean="0">
                  <a:latin typeface="Proxima Nova Regular"/>
                  <a:cs typeface="Proxima Nova Regular"/>
                </a:endParaRPr>
              </a:p>
              <a:p>
                <a:r>
                  <a:rPr lang="en-US" sz="700" dirty="0" err="1" smtClean="0">
                    <a:latin typeface="Proxima Nova Regular"/>
                    <a:cs typeface="Proxima Nova Regular"/>
                  </a:rPr>
                  <a:t>AppMon</a:t>
                </a:r>
                <a:endParaRPr lang="en-US" sz="700" dirty="0">
                  <a:latin typeface="Proxima Nova Regular"/>
                  <a:cs typeface="Proxima Nova Regular"/>
                </a:endParaRPr>
              </a:p>
            </p:txBody>
          </p:sp>
        </p:grpSp>
        <p:pic>
          <p:nvPicPr>
            <p:cNvPr id="64" name="Picture 63" descr="rabbitmq_logo_stra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18053" y="3768901"/>
              <a:ext cx="646545" cy="123767"/>
            </a:xfrm>
            <a:prstGeom prst="rect">
              <a:avLst/>
            </a:prstGeom>
          </p:spPr>
        </p:pic>
        <p:pic>
          <p:nvPicPr>
            <p:cNvPr id="65" name="Picture 64" descr="p1432653421.74.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51320" y="3750388"/>
              <a:ext cx="502920" cy="167735"/>
            </a:xfrm>
            <a:prstGeom prst="rect">
              <a:avLst/>
            </a:prstGeom>
          </p:spPr>
        </p:pic>
        <p:grpSp>
          <p:nvGrpSpPr>
            <p:cNvPr id="23" name="Group 22"/>
            <p:cNvGrpSpPr/>
            <p:nvPr/>
          </p:nvGrpSpPr>
          <p:grpSpPr>
            <a:xfrm>
              <a:off x="407896" y="3323193"/>
              <a:ext cx="1051208" cy="215445"/>
              <a:chOff x="258493" y="3453940"/>
              <a:chExt cx="1051208" cy="215445"/>
            </a:xfrm>
          </p:grpSpPr>
          <p:sp>
            <p:nvSpPr>
              <p:cNvPr id="66" name="Rectangle 65"/>
              <p:cNvSpPr/>
              <p:nvPr/>
            </p:nvSpPr>
            <p:spPr>
              <a:xfrm>
                <a:off x="428136" y="3462650"/>
                <a:ext cx="881565" cy="20593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700" dirty="0">
                    <a:solidFill>
                      <a:srgbClr val="000000"/>
                    </a:solidFill>
                    <a:latin typeface="Proxima Nova Regular"/>
                    <a:cs typeface="Proxima Nova Regular"/>
                  </a:rPr>
                  <a:t>Spring Cloud </a:t>
                </a:r>
                <a:endParaRPr lang="en-US" sz="700" dirty="0" smtClean="0">
                  <a:solidFill>
                    <a:srgbClr val="000000"/>
                  </a:solidFill>
                  <a:latin typeface="Proxima Nova Regular"/>
                  <a:cs typeface="Proxima Nova Regular"/>
                </a:endParaRPr>
              </a:p>
              <a:p>
                <a:r>
                  <a:rPr lang="en-US" sz="700" dirty="0" smtClean="0">
                    <a:solidFill>
                      <a:srgbClr val="000000"/>
                    </a:solidFill>
                    <a:latin typeface="Proxima Nova Regular"/>
                    <a:cs typeface="Proxima Nova Regular"/>
                  </a:rPr>
                  <a:t>Services</a:t>
                </a:r>
                <a:endParaRPr lang="en-US" sz="700" dirty="0">
                  <a:solidFill>
                    <a:srgbClr val="000000"/>
                  </a:solidFill>
                  <a:latin typeface="Proxima Nova Regular"/>
                  <a:cs typeface="Proxima Nova Regular"/>
                </a:endParaRPr>
              </a:p>
            </p:txBody>
          </p:sp>
          <p:pic>
            <p:nvPicPr>
              <p:cNvPr id="70" name="Picture 69" descr="Service-Spring-Cloud-Services-for-Pivotal-Cloud-Foundry-256x256.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58493" y="3453940"/>
                <a:ext cx="215445" cy="215445"/>
              </a:xfrm>
              <a:prstGeom prst="rect">
                <a:avLst/>
              </a:prstGeom>
            </p:spPr>
          </p:pic>
        </p:grpSp>
        <p:grpSp>
          <p:nvGrpSpPr>
            <p:cNvPr id="22" name="Group 21"/>
            <p:cNvGrpSpPr/>
            <p:nvPr/>
          </p:nvGrpSpPr>
          <p:grpSpPr>
            <a:xfrm>
              <a:off x="1321424" y="3309190"/>
              <a:ext cx="763894" cy="220983"/>
              <a:chOff x="1125330" y="3393242"/>
              <a:chExt cx="763894" cy="220983"/>
            </a:xfrm>
          </p:grpSpPr>
          <p:sp>
            <p:nvSpPr>
              <p:cNvPr id="67" name="Rectangle 66"/>
              <p:cNvSpPr/>
              <p:nvPr/>
            </p:nvSpPr>
            <p:spPr>
              <a:xfrm>
                <a:off x="1288607" y="3397618"/>
                <a:ext cx="600617" cy="216607"/>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700" dirty="0">
                    <a:solidFill>
                      <a:srgbClr val="000000"/>
                    </a:solidFill>
                    <a:latin typeface="Proxima Nova Regular"/>
                    <a:cs typeface="Proxima Nova Regular"/>
                  </a:rPr>
                  <a:t>Single </a:t>
                </a:r>
                <a:r>
                  <a:rPr lang="en-US" sz="700" dirty="0" smtClean="0">
                    <a:solidFill>
                      <a:srgbClr val="000000"/>
                    </a:solidFill>
                    <a:latin typeface="Proxima Nova Regular"/>
                    <a:cs typeface="Proxima Nova Regular"/>
                  </a:rPr>
                  <a:t/>
                </a:r>
                <a:br>
                  <a:rPr lang="en-US" sz="700" dirty="0" smtClean="0">
                    <a:solidFill>
                      <a:srgbClr val="000000"/>
                    </a:solidFill>
                    <a:latin typeface="Proxima Nova Regular"/>
                    <a:cs typeface="Proxima Nova Regular"/>
                  </a:rPr>
                </a:br>
                <a:r>
                  <a:rPr lang="en-US" sz="700" dirty="0" smtClean="0">
                    <a:solidFill>
                      <a:srgbClr val="000000"/>
                    </a:solidFill>
                    <a:latin typeface="Proxima Nova Regular"/>
                    <a:cs typeface="Proxima Nova Regular"/>
                  </a:rPr>
                  <a:t>Sign </a:t>
                </a:r>
                <a:r>
                  <a:rPr lang="en-US" sz="700" dirty="0">
                    <a:solidFill>
                      <a:srgbClr val="000000"/>
                    </a:solidFill>
                    <a:latin typeface="Proxima Nova Regular"/>
                    <a:cs typeface="Proxima Nova Regular"/>
                  </a:rPr>
                  <a:t>On</a:t>
                </a:r>
              </a:p>
            </p:txBody>
          </p:sp>
          <p:pic>
            <p:nvPicPr>
              <p:cNvPr id="71" name="Picture 70" descr="icon_single_signon_cf@2x.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25330" y="3393242"/>
                <a:ext cx="202537" cy="202537"/>
              </a:xfrm>
              <a:prstGeom prst="rect">
                <a:avLst/>
              </a:prstGeom>
            </p:spPr>
          </p:pic>
        </p:grpSp>
        <p:pic>
          <p:nvPicPr>
            <p:cNvPr id="19" name="Picture 18" descr="cloudbees-logo-no-tag.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12462" y="4122935"/>
              <a:ext cx="720372" cy="308731"/>
            </a:xfrm>
            <a:prstGeom prst="rect">
              <a:avLst/>
            </a:prstGeom>
          </p:spPr>
        </p:pic>
        <p:pic>
          <p:nvPicPr>
            <p:cNvPr id="21" name="Picture 20" descr="logo.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7596" y="3729706"/>
              <a:ext cx="434968" cy="198635"/>
            </a:xfrm>
            <a:prstGeom prst="rect">
              <a:avLst/>
            </a:prstGeom>
          </p:spPr>
        </p:pic>
      </p:grpSp>
      <p:cxnSp>
        <p:nvCxnSpPr>
          <p:cNvPr id="87" name="Straight Connector 86"/>
          <p:cNvCxnSpPr/>
          <p:nvPr/>
        </p:nvCxnSpPr>
        <p:spPr>
          <a:xfrm flipV="1">
            <a:off x="4160210" y="962858"/>
            <a:ext cx="0" cy="3754312"/>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4360733" y="825934"/>
            <a:ext cx="4575502" cy="3740659"/>
            <a:chOff x="4370071" y="1218175"/>
            <a:chExt cx="4575502" cy="3740659"/>
          </a:xfrm>
        </p:grpSpPr>
        <p:grpSp>
          <p:nvGrpSpPr>
            <p:cNvPr id="15" name="Group 14"/>
            <p:cNvGrpSpPr/>
            <p:nvPr/>
          </p:nvGrpSpPr>
          <p:grpSpPr>
            <a:xfrm>
              <a:off x="4370071" y="1218175"/>
              <a:ext cx="4575502" cy="3740659"/>
              <a:chOff x="3361311" y="1253564"/>
              <a:chExt cx="4575502" cy="3740659"/>
            </a:xfrm>
          </p:grpSpPr>
          <p:sp>
            <p:nvSpPr>
              <p:cNvPr id="5" name="TextBox 4"/>
              <p:cNvSpPr txBox="1"/>
              <p:nvPr/>
            </p:nvSpPr>
            <p:spPr>
              <a:xfrm>
                <a:off x="4209141" y="1253564"/>
                <a:ext cx="2897533" cy="369332"/>
              </a:xfrm>
              <a:prstGeom prst="rect">
                <a:avLst/>
              </a:prstGeom>
              <a:noFill/>
            </p:spPr>
            <p:txBody>
              <a:bodyPr wrap="square" rtlCol="0">
                <a:spAutoFit/>
              </a:bodyPr>
              <a:lstStyle/>
              <a:p>
                <a:pPr algn="ctr"/>
                <a:r>
                  <a:rPr lang="en-US" b="1" dirty="0" smtClean="0">
                    <a:solidFill>
                      <a:srgbClr val="000000"/>
                    </a:solidFill>
                    <a:latin typeface="Proxima Nova Regular"/>
                    <a:cs typeface="Proxima Nova Regular"/>
                  </a:rPr>
                  <a:t>Developer Support</a:t>
                </a:r>
                <a:endParaRPr lang="en-US" b="1" dirty="0">
                  <a:solidFill>
                    <a:srgbClr val="000000"/>
                  </a:solidFill>
                  <a:latin typeface="Proxima Nova Regular"/>
                  <a:cs typeface="Proxima Nova Regular"/>
                </a:endParaRPr>
              </a:p>
            </p:txBody>
          </p:sp>
          <p:grpSp>
            <p:nvGrpSpPr>
              <p:cNvPr id="11" name="Group 10"/>
              <p:cNvGrpSpPr/>
              <p:nvPr/>
            </p:nvGrpSpPr>
            <p:grpSpPr>
              <a:xfrm>
                <a:off x="3361311" y="1808736"/>
                <a:ext cx="4575502" cy="3185487"/>
                <a:chOff x="2546055" y="1808736"/>
                <a:chExt cx="4575502" cy="3185487"/>
              </a:xfrm>
            </p:grpSpPr>
            <p:sp>
              <p:nvSpPr>
                <p:cNvPr id="76" name="TextBox 75"/>
                <p:cNvSpPr txBox="1"/>
                <p:nvPr/>
              </p:nvSpPr>
              <p:spPr>
                <a:xfrm>
                  <a:off x="5744390" y="2079569"/>
                  <a:ext cx="1377167" cy="369332"/>
                </a:xfrm>
                <a:prstGeom prst="rect">
                  <a:avLst/>
                </a:prstGeom>
                <a:noFill/>
              </p:spPr>
              <p:txBody>
                <a:bodyPr wrap="square" rtlCol="0">
                  <a:spAutoFit/>
                </a:bodyPr>
                <a:lstStyle/>
                <a:p>
                  <a:r>
                    <a:rPr lang="en-US" sz="900" dirty="0" smtClean="0">
                      <a:solidFill>
                        <a:schemeClr val="tx2"/>
                      </a:solidFill>
                      <a:latin typeface="Proxima Nova Regular"/>
                      <a:cs typeface="Proxima Nova Regular"/>
                    </a:rPr>
                    <a:t>Language Frameworks &amp; Application Services</a:t>
                  </a:r>
                  <a:endParaRPr lang="en-US" sz="900" dirty="0">
                    <a:solidFill>
                      <a:schemeClr val="tx2"/>
                    </a:solidFill>
                    <a:latin typeface="Proxima Nova Regular"/>
                    <a:cs typeface="Proxima Nova Regular"/>
                  </a:endParaRPr>
                </a:p>
              </p:txBody>
            </p:sp>
            <p:sp>
              <p:nvSpPr>
                <p:cNvPr id="77" name="TextBox 76"/>
                <p:cNvSpPr txBox="1"/>
                <p:nvPr/>
              </p:nvSpPr>
              <p:spPr>
                <a:xfrm>
                  <a:off x="6148265" y="2985871"/>
                  <a:ext cx="919600" cy="646331"/>
                </a:xfrm>
                <a:prstGeom prst="rect">
                  <a:avLst/>
                </a:prstGeom>
                <a:noFill/>
              </p:spPr>
              <p:txBody>
                <a:bodyPr wrap="square" rtlCol="0">
                  <a:spAutoFit/>
                </a:bodyPr>
                <a:lstStyle/>
                <a:p>
                  <a:r>
                    <a:rPr lang="en-US" sz="900" dirty="0" smtClean="0">
                      <a:solidFill>
                        <a:schemeClr val="tx2"/>
                      </a:solidFill>
                      <a:latin typeface="Proxima Nova Regular"/>
                      <a:cs typeface="Proxima Nova Regular"/>
                    </a:rPr>
                    <a:t>Language </a:t>
                  </a:r>
                  <a:r>
                    <a:rPr lang="en-US" sz="900" dirty="0" err="1" smtClean="0">
                      <a:solidFill>
                        <a:schemeClr val="tx2"/>
                      </a:solidFill>
                      <a:latin typeface="Proxima Nova Regular"/>
                      <a:cs typeface="Proxima Nova Regular"/>
                    </a:rPr>
                    <a:t>Buildpacks</a:t>
                  </a:r>
                  <a:r>
                    <a:rPr lang="en-US" sz="900" dirty="0" smtClean="0">
                      <a:solidFill>
                        <a:schemeClr val="tx2"/>
                      </a:solidFill>
                      <a:latin typeface="Proxima Nova Regular"/>
                      <a:cs typeface="Proxima Nova Regular"/>
                    </a:rPr>
                    <a:t> for Staging &amp; Packaging</a:t>
                  </a:r>
                  <a:endParaRPr lang="en-US" sz="900" dirty="0">
                    <a:solidFill>
                      <a:schemeClr val="tx2"/>
                    </a:solidFill>
                    <a:latin typeface="Proxima Nova Regular"/>
                    <a:cs typeface="Proxima Nova Regular"/>
                  </a:endParaRPr>
                </a:p>
              </p:txBody>
            </p:sp>
            <p:sp>
              <p:nvSpPr>
                <p:cNvPr id="79" name="TextBox 78"/>
                <p:cNvSpPr txBox="1"/>
                <p:nvPr/>
              </p:nvSpPr>
              <p:spPr>
                <a:xfrm>
                  <a:off x="5723980" y="4241261"/>
                  <a:ext cx="1304198" cy="369332"/>
                </a:xfrm>
                <a:prstGeom prst="rect">
                  <a:avLst/>
                </a:prstGeom>
                <a:noFill/>
              </p:spPr>
              <p:txBody>
                <a:bodyPr wrap="square" rtlCol="0">
                  <a:spAutoFit/>
                </a:bodyPr>
                <a:lstStyle/>
                <a:p>
                  <a:r>
                    <a:rPr lang="en-US" sz="900" dirty="0" smtClean="0">
                      <a:solidFill>
                        <a:schemeClr val="tx2"/>
                      </a:solidFill>
                      <a:latin typeface="Proxima Nova Regular"/>
                      <a:cs typeface="Proxima Nova Regular"/>
                    </a:rPr>
                    <a:t>Self-Service and Role-Based Access Control</a:t>
                  </a:r>
                  <a:endParaRPr lang="en-US" sz="900" dirty="0">
                    <a:solidFill>
                      <a:schemeClr val="tx2"/>
                    </a:solidFill>
                    <a:latin typeface="Proxima Nova Regular"/>
                    <a:cs typeface="Proxima Nova Regular"/>
                  </a:endParaRPr>
                </a:p>
              </p:txBody>
            </p:sp>
            <p:sp>
              <p:nvSpPr>
                <p:cNvPr id="81" name="TextBox 80"/>
                <p:cNvSpPr txBox="1"/>
                <p:nvPr/>
              </p:nvSpPr>
              <p:spPr>
                <a:xfrm>
                  <a:off x="4154065" y="4624891"/>
                  <a:ext cx="1425789" cy="369332"/>
                </a:xfrm>
                <a:prstGeom prst="rect">
                  <a:avLst/>
                </a:prstGeom>
                <a:noFill/>
              </p:spPr>
              <p:txBody>
                <a:bodyPr wrap="square" rtlCol="0">
                  <a:spAutoFit/>
                </a:bodyPr>
                <a:lstStyle/>
                <a:p>
                  <a:pPr algn="ctr"/>
                  <a:r>
                    <a:rPr lang="en-US" sz="900" dirty="0" smtClean="0">
                      <a:solidFill>
                        <a:schemeClr val="tx2"/>
                      </a:solidFill>
                      <a:latin typeface="Proxima Nova Regular"/>
                      <a:cs typeface="Proxima Nova Regular"/>
                    </a:rPr>
                    <a:t>Container SSH, </a:t>
                  </a:r>
                  <a:r>
                    <a:rPr lang="en-US" sz="900" dirty="0" err="1" smtClean="0">
                      <a:solidFill>
                        <a:schemeClr val="tx2"/>
                      </a:solidFill>
                      <a:latin typeface="Proxima Nova Regular"/>
                      <a:cs typeface="Proxima Nova Regular"/>
                    </a:rPr>
                    <a:t>Loggregator</a:t>
                  </a:r>
                  <a:r>
                    <a:rPr lang="en-US" sz="900" dirty="0">
                      <a:solidFill>
                        <a:schemeClr val="tx2"/>
                      </a:solidFill>
                      <a:latin typeface="Proxima Nova Regular"/>
                      <a:cs typeface="Proxima Nova Regular"/>
                    </a:rPr>
                    <a:t>, </a:t>
                  </a:r>
                  <a:r>
                    <a:rPr lang="en-US" sz="900" dirty="0" smtClean="0">
                      <a:solidFill>
                        <a:schemeClr val="tx2"/>
                      </a:solidFill>
                      <a:latin typeface="Proxima Nova Regular"/>
                      <a:cs typeface="Proxima Nova Regular"/>
                    </a:rPr>
                    <a:t>Metrics</a:t>
                  </a:r>
                  <a:endParaRPr lang="en-US" sz="900" dirty="0">
                    <a:solidFill>
                      <a:schemeClr val="tx2"/>
                    </a:solidFill>
                    <a:latin typeface="Proxima Nova Regular"/>
                    <a:cs typeface="Proxima Nova Regular"/>
                  </a:endParaRPr>
                </a:p>
              </p:txBody>
            </p:sp>
            <p:grpSp>
              <p:nvGrpSpPr>
                <p:cNvPr id="13" name="Group 12"/>
                <p:cNvGrpSpPr/>
                <p:nvPr/>
              </p:nvGrpSpPr>
              <p:grpSpPr>
                <a:xfrm>
                  <a:off x="3578082" y="2062723"/>
                  <a:ext cx="2560320" cy="2560320"/>
                  <a:chOff x="3625305" y="369604"/>
                  <a:chExt cx="2560320" cy="2560320"/>
                </a:xfrm>
              </p:grpSpPr>
              <p:sp>
                <p:nvSpPr>
                  <p:cNvPr id="26" name="Oval 25"/>
                  <p:cNvSpPr>
                    <a:spLocks noChangeAspect="1"/>
                  </p:cNvSpPr>
                  <p:nvPr/>
                </p:nvSpPr>
                <p:spPr>
                  <a:xfrm>
                    <a:off x="3886947" y="631246"/>
                    <a:ext cx="2037036" cy="2037036"/>
                  </a:xfrm>
                  <a:prstGeom prst="ellipse">
                    <a:avLst/>
                  </a:prstGeom>
                  <a:noFill/>
                  <a:ln w="28575" cmpd="sng">
                    <a:solidFill>
                      <a:srgbClr val="84C6B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cxnSp>
                <p:nvCxnSpPr>
                  <p:cNvPr id="12" name="Straight Connector 11"/>
                  <p:cNvCxnSpPr/>
                  <p:nvPr/>
                </p:nvCxnSpPr>
                <p:spPr>
                  <a:xfrm>
                    <a:off x="4905465" y="369604"/>
                    <a:ext cx="0" cy="2560320"/>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625305" y="1649764"/>
                    <a:ext cx="2560320" cy="0"/>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000255" y="744554"/>
                    <a:ext cx="1810419" cy="1810419"/>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4000255" y="744554"/>
                    <a:ext cx="1810419" cy="1810419"/>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7" name="Oval 26"/>
                  <p:cNvSpPr>
                    <a:spLocks noChangeAspect="1"/>
                  </p:cNvSpPr>
                  <p:nvPr/>
                </p:nvSpPr>
                <p:spPr>
                  <a:xfrm>
                    <a:off x="3991065" y="735364"/>
                    <a:ext cx="1828800" cy="18288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8C6B8"/>
                      </a:solidFill>
                      <a:latin typeface="Proxima Nova Regular"/>
                      <a:cs typeface="Proxima Nova Regular"/>
                    </a:endParaRPr>
                  </a:p>
                </p:txBody>
              </p:sp>
              <p:sp>
                <p:nvSpPr>
                  <p:cNvPr id="30" name="TextBox 29"/>
                  <p:cNvSpPr txBox="1"/>
                  <p:nvPr/>
                </p:nvSpPr>
                <p:spPr>
                  <a:xfrm rot="2700000">
                    <a:off x="5267332" y="979332"/>
                    <a:ext cx="453970" cy="215444"/>
                  </a:xfrm>
                  <a:prstGeom prst="rect">
                    <a:avLst/>
                  </a:prstGeom>
                  <a:noFill/>
                </p:spPr>
                <p:txBody>
                  <a:bodyPr wrap="none" rtlCol="0">
                    <a:spAutoFit/>
                  </a:bodyPr>
                  <a:lstStyle/>
                  <a:p>
                    <a:r>
                      <a:rPr lang="en-US" sz="800" dirty="0" smtClean="0">
                        <a:solidFill>
                          <a:srgbClr val="C1E2DE"/>
                        </a:solidFill>
                        <a:latin typeface="Proxima Nova Regular"/>
                        <a:cs typeface="Proxima Nova Regular"/>
                      </a:rPr>
                      <a:t>Code</a:t>
                    </a:r>
                    <a:endParaRPr lang="en-US" sz="800" dirty="0">
                      <a:solidFill>
                        <a:srgbClr val="C1E2DE"/>
                      </a:solidFill>
                      <a:latin typeface="Proxima Nova Regular"/>
                      <a:cs typeface="Proxima Nova Regular"/>
                    </a:endParaRPr>
                  </a:p>
                </p:txBody>
              </p:sp>
              <p:sp>
                <p:nvSpPr>
                  <p:cNvPr id="31" name="Rectangle 30"/>
                  <p:cNvSpPr/>
                  <p:nvPr/>
                </p:nvSpPr>
                <p:spPr>
                  <a:xfrm rot="5400000">
                    <a:off x="5442132" y="1597524"/>
                    <a:ext cx="527538" cy="215444"/>
                  </a:xfrm>
                  <a:prstGeom prst="rect">
                    <a:avLst/>
                  </a:prstGeom>
                </p:spPr>
                <p:txBody>
                  <a:bodyPr wrap="square">
                    <a:spAutoFit/>
                  </a:bodyPr>
                  <a:lstStyle/>
                  <a:p>
                    <a:r>
                      <a:rPr lang="en-US" sz="800" dirty="0" smtClean="0">
                        <a:solidFill>
                          <a:srgbClr val="C1E2DE"/>
                        </a:solidFill>
                        <a:latin typeface="Proxima Nova Regular"/>
                        <a:cs typeface="Proxima Nova Regular"/>
                      </a:rPr>
                      <a:t>Build</a:t>
                    </a:r>
                    <a:endParaRPr lang="en-US" sz="800" dirty="0">
                      <a:solidFill>
                        <a:srgbClr val="C1E2DE"/>
                      </a:solidFill>
                      <a:latin typeface="Proxima Nova Regular"/>
                      <a:cs typeface="Proxima Nova Regular"/>
                    </a:endParaRPr>
                  </a:p>
                </p:txBody>
              </p:sp>
              <p:sp>
                <p:nvSpPr>
                  <p:cNvPr id="32" name="Rectangle 31"/>
                  <p:cNvSpPr/>
                  <p:nvPr/>
                </p:nvSpPr>
                <p:spPr>
                  <a:xfrm rot="18900000">
                    <a:off x="5133062" y="2065171"/>
                    <a:ext cx="716360" cy="215444"/>
                  </a:xfrm>
                  <a:prstGeom prst="rect">
                    <a:avLst/>
                  </a:prstGeom>
                </p:spPr>
                <p:txBody>
                  <a:bodyPr wrap="square">
                    <a:spAutoFit/>
                  </a:bodyPr>
                  <a:lstStyle/>
                  <a:p>
                    <a:r>
                      <a:rPr lang="en-US" sz="800" dirty="0" smtClean="0">
                        <a:solidFill>
                          <a:srgbClr val="C1E2DE"/>
                        </a:solidFill>
                        <a:latin typeface="Proxima Nova Regular"/>
                        <a:cs typeface="Proxima Nova Regular"/>
                      </a:rPr>
                      <a:t>Provision</a:t>
                    </a:r>
                    <a:endParaRPr lang="en-US" sz="800" dirty="0">
                      <a:solidFill>
                        <a:srgbClr val="C1E2DE"/>
                      </a:solidFill>
                      <a:latin typeface="Proxima Nova Regular"/>
                      <a:cs typeface="Proxima Nova Regular"/>
                    </a:endParaRPr>
                  </a:p>
                </p:txBody>
              </p:sp>
              <p:sp>
                <p:nvSpPr>
                  <p:cNvPr id="33" name="Rectangle 32"/>
                  <p:cNvSpPr/>
                  <p:nvPr/>
                </p:nvSpPr>
                <p:spPr>
                  <a:xfrm>
                    <a:off x="4524460" y="732974"/>
                    <a:ext cx="795444" cy="338554"/>
                  </a:xfrm>
                  <a:prstGeom prst="rect">
                    <a:avLst/>
                  </a:prstGeom>
                </p:spPr>
                <p:txBody>
                  <a:bodyPr wrap="square">
                    <a:spAutoFit/>
                  </a:bodyPr>
                  <a:lstStyle/>
                  <a:p>
                    <a:pPr algn="ctr"/>
                    <a:r>
                      <a:rPr lang="en-US" sz="800" dirty="0" smtClean="0">
                        <a:solidFill>
                          <a:srgbClr val="C1E2DE"/>
                        </a:solidFill>
                        <a:latin typeface="Proxima Nova Regular"/>
                        <a:cs typeface="Proxima Nova Regular"/>
                      </a:rPr>
                      <a:t>Project</a:t>
                    </a:r>
                  </a:p>
                  <a:p>
                    <a:pPr algn="ctr"/>
                    <a:r>
                      <a:rPr lang="en-US" sz="800" dirty="0" smtClean="0">
                        <a:solidFill>
                          <a:srgbClr val="C1E2DE"/>
                        </a:solidFill>
                        <a:latin typeface="Proxima Nova Regular"/>
                        <a:cs typeface="Proxima Nova Regular"/>
                      </a:rPr>
                      <a:t>Management</a:t>
                    </a:r>
                    <a:endParaRPr lang="en-US" sz="800" dirty="0">
                      <a:solidFill>
                        <a:srgbClr val="C1E2DE"/>
                      </a:solidFill>
                      <a:latin typeface="Proxima Nova Regular"/>
                      <a:cs typeface="Proxima Nova Regular"/>
                    </a:endParaRPr>
                  </a:p>
                </p:txBody>
              </p:sp>
              <p:sp>
                <p:nvSpPr>
                  <p:cNvPr id="34" name="Rectangle 33"/>
                  <p:cNvSpPr/>
                  <p:nvPr/>
                </p:nvSpPr>
                <p:spPr>
                  <a:xfrm>
                    <a:off x="4703847" y="2329118"/>
                    <a:ext cx="389850" cy="215444"/>
                  </a:xfrm>
                  <a:prstGeom prst="rect">
                    <a:avLst/>
                  </a:prstGeom>
                </p:spPr>
                <p:txBody>
                  <a:bodyPr wrap="none">
                    <a:spAutoFit/>
                  </a:bodyPr>
                  <a:lstStyle/>
                  <a:p>
                    <a:r>
                      <a:rPr lang="en-US" sz="800" dirty="0" smtClean="0">
                        <a:solidFill>
                          <a:srgbClr val="C1E2DE"/>
                        </a:solidFill>
                        <a:latin typeface="Proxima Nova Regular"/>
                        <a:cs typeface="Proxima Nova Regular"/>
                      </a:rPr>
                      <a:t>Test</a:t>
                    </a:r>
                    <a:endParaRPr lang="en-US" sz="800" dirty="0">
                      <a:solidFill>
                        <a:srgbClr val="C1E2DE"/>
                      </a:solidFill>
                      <a:latin typeface="Proxima Nova Regular"/>
                      <a:cs typeface="Proxima Nova Regular"/>
                    </a:endParaRPr>
                  </a:p>
                </p:txBody>
              </p:sp>
              <p:sp>
                <p:nvSpPr>
                  <p:cNvPr id="35" name="Rectangle 34"/>
                  <p:cNvSpPr/>
                  <p:nvPr/>
                </p:nvSpPr>
                <p:spPr>
                  <a:xfrm rot="2700000">
                    <a:off x="4086711" y="2099075"/>
                    <a:ext cx="518091" cy="215444"/>
                  </a:xfrm>
                  <a:prstGeom prst="rect">
                    <a:avLst/>
                  </a:prstGeom>
                </p:spPr>
                <p:txBody>
                  <a:bodyPr wrap="none">
                    <a:spAutoFit/>
                  </a:bodyPr>
                  <a:lstStyle/>
                  <a:p>
                    <a:r>
                      <a:rPr lang="en-US" sz="800" dirty="0" smtClean="0">
                        <a:solidFill>
                          <a:srgbClr val="C1E2DE"/>
                        </a:solidFill>
                        <a:latin typeface="Proxima Nova Regular"/>
                        <a:cs typeface="Proxima Nova Regular"/>
                      </a:rPr>
                      <a:t>Deploy</a:t>
                    </a:r>
                    <a:endParaRPr lang="en-US" sz="800" dirty="0">
                      <a:solidFill>
                        <a:srgbClr val="C1E2DE"/>
                      </a:solidFill>
                      <a:latin typeface="Proxima Nova Regular"/>
                      <a:cs typeface="Proxima Nova Regular"/>
                    </a:endParaRPr>
                  </a:p>
                </p:txBody>
              </p:sp>
              <p:sp>
                <p:nvSpPr>
                  <p:cNvPr id="36" name="Rectangle 35"/>
                  <p:cNvSpPr/>
                  <p:nvPr/>
                </p:nvSpPr>
                <p:spPr>
                  <a:xfrm rot="5400000">
                    <a:off x="3857826" y="1545156"/>
                    <a:ext cx="556563" cy="215444"/>
                  </a:xfrm>
                  <a:prstGeom prst="rect">
                    <a:avLst/>
                  </a:prstGeom>
                </p:spPr>
                <p:txBody>
                  <a:bodyPr wrap="none">
                    <a:spAutoFit/>
                  </a:bodyPr>
                  <a:lstStyle/>
                  <a:p>
                    <a:r>
                      <a:rPr lang="en-US" sz="800" dirty="0" smtClean="0">
                        <a:solidFill>
                          <a:srgbClr val="C1E2DE"/>
                        </a:solidFill>
                        <a:latin typeface="Proxima Nova Regular"/>
                        <a:cs typeface="Proxima Nova Regular"/>
                      </a:rPr>
                      <a:t>Manage</a:t>
                    </a:r>
                    <a:endParaRPr lang="en-US" sz="800" dirty="0">
                      <a:solidFill>
                        <a:srgbClr val="C1E2DE"/>
                      </a:solidFill>
                      <a:latin typeface="Proxima Nova Regular"/>
                      <a:cs typeface="Proxima Nova Regular"/>
                    </a:endParaRPr>
                  </a:p>
                </p:txBody>
              </p:sp>
              <p:sp>
                <p:nvSpPr>
                  <p:cNvPr id="37" name="Rectangle 36"/>
                  <p:cNvSpPr/>
                  <p:nvPr/>
                </p:nvSpPr>
                <p:spPr>
                  <a:xfrm rot="18900000">
                    <a:off x="4030780" y="974930"/>
                    <a:ext cx="607859" cy="215444"/>
                  </a:xfrm>
                  <a:prstGeom prst="rect">
                    <a:avLst/>
                  </a:prstGeom>
                </p:spPr>
                <p:txBody>
                  <a:bodyPr wrap="none">
                    <a:spAutoFit/>
                  </a:bodyPr>
                  <a:lstStyle/>
                  <a:p>
                    <a:r>
                      <a:rPr lang="en-US" sz="800" dirty="0">
                        <a:solidFill>
                          <a:srgbClr val="C1E2DE"/>
                        </a:solidFill>
                        <a:latin typeface="Proxima Nova Regular"/>
                        <a:cs typeface="Proxima Nova Regular"/>
                      </a:rPr>
                      <a:t>Optimize</a:t>
                    </a:r>
                  </a:p>
                </p:txBody>
              </p:sp>
            </p:grpSp>
            <p:sp>
              <p:nvSpPr>
                <p:cNvPr id="84" name="TextBox 83"/>
                <p:cNvSpPr txBox="1"/>
                <p:nvPr/>
              </p:nvSpPr>
              <p:spPr>
                <a:xfrm>
                  <a:off x="2831113" y="4261381"/>
                  <a:ext cx="1321036" cy="369332"/>
                </a:xfrm>
                <a:prstGeom prst="rect">
                  <a:avLst/>
                </a:prstGeom>
                <a:noFill/>
              </p:spPr>
              <p:txBody>
                <a:bodyPr wrap="square" rtlCol="0">
                  <a:spAutoFit/>
                </a:bodyPr>
                <a:lstStyle/>
                <a:p>
                  <a:r>
                    <a:rPr lang="en-US" sz="900" dirty="0">
                      <a:solidFill>
                        <a:schemeClr val="tx2"/>
                      </a:solidFill>
                      <a:latin typeface="Proxima Nova Regular"/>
                      <a:cs typeface="Proxima Nova Regular"/>
                    </a:rPr>
                    <a:t>API Driven Platform, Concourse, </a:t>
                  </a:r>
                  <a:r>
                    <a:rPr lang="en-US" sz="900" dirty="0" smtClean="0">
                      <a:solidFill>
                        <a:schemeClr val="tx2"/>
                      </a:solidFill>
                      <a:latin typeface="Proxima Nova Regular"/>
                      <a:cs typeface="Proxima Nova Regular"/>
                    </a:rPr>
                    <a:t>Jenkins</a:t>
                  </a:r>
                  <a:endParaRPr lang="en-US" sz="900" dirty="0">
                    <a:solidFill>
                      <a:schemeClr val="tx2"/>
                    </a:solidFill>
                    <a:latin typeface="Proxima Nova Regular"/>
                    <a:cs typeface="Proxima Nova Regular"/>
                  </a:endParaRPr>
                </a:p>
              </p:txBody>
            </p:sp>
            <p:sp>
              <p:nvSpPr>
                <p:cNvPr id="85" name="TextBox 84"/>
                <p:cNvSpPr txBox="1"/>
                <p:nvPr/>
              </p:nvSpPr>
              <p:spPr>
                <a:xfrm>
                  <a:off x="2546055" y="3062491"/>
                  <a:ext cx="1055168" cy="507831"/>
                </a:xfrm>
                <a:prstGeom prst="rect">
                  <a:avLst/>
                </a:prstGeom>
                <a:noFill/>
              </p:spPr>
              <p:txBody>
                <a:bodyPr wrap="square" rtlCol="0">
                  <a:spAutoFit/>
                </a:bodyPr>
                <a:lstStyle/>
                <a:p>
                  <a:pPr algn="r"/>
                  <a:r>
                    <a:rPr lang="en-US" sz="900" dirty="0" smtClean="0">
                      <a:solidFill>
                        <a:schemeClr val="tx2"/>
                      </a:solidFill>
                      <a:latin typeface="Proxima Nova Regular"/>
                      <a:cs typeface="Proxima Nova Regular"/>
                    </a:rPr>
                    <a:t>Apps Manager, CLI, REST APIs, Ops Manager</a:t>
                  </a:r>
                  <a:endParaRPr lang="en-US" sz="900" dirty="0">
                    <a:solidFill>
                      <a:schemeClr val="tx2"/>
                    </a:solidFill>
                    <a:latin typeface="Proxima Nova Regular"/>
                    <a:cs typeface="Proxima Nova Regular"/>
                  </a:endParaRPr>
                </a:p>
              </p:txBody>
            </p:sp>
            <p:sp>
              <p:nvSpPr>
                <p:cNvPr id="86" name="TextBox 85"/>
                <p:cNvSpPr txBox="1"/>
                <p:nvPr/>
              </p:nvSpPr>
              <p:spPr>
                <a:xfrm>
                  <a:off x="2602081" y="2093859"/>
                  <a:ext cx="1397125" cy="369332"/>
                </a:xfrm>
                <a:prstGeom prst="rect">
                  <a:avLst/>
                </a:prstGeom>
                <a:noFill/>
              </p:spPr>
              <p:txBody>
                <a:bodyPr wrap="square" rtlCol="0">
                  <a:spAutoFit/>
                </a:bodyPr>
                <a:lstStyle/>
                <a:p>
                  <a:pPr algn="ctr"/>
                  <a:r>
                    <a:rPr lang="en-US" sz="900" dirty="0" smtClean="0">
                      <a:solidFill>
                        <a:schemeClr val="tx2"/>
                      </a:solidFill>
                      <a:latin typeface="Proxima Nova Regular"/>
                      <a:cs typeface="Proxima Nova Regular"/>
                    </a:rPr>
                    <a:t>Metrics, </a:t>
                  </a:r>
                  <a:r>
                    <a:rPr lang="en-US" sz="900" dirty="0" err="1" smtClean="0">
                      <a:solidFill>
                        <a:schemeClr val="tx2"/>
                      </a:solidFill>
                      <a:latin typeface="Proxima Nova Regular"/>
                      <a:cs typeface="Proxima Nova Regular"/>
                    </a:rPr>
                    <a:t>AppDynamics</a:t>
                  </a:r>
                  <a:r>
                    <a:rPr lang="en-US" sz="900" dirty="0" smtClean="0">
                      <a:solidFill>
                        <a:schemeClr val="tx2"/>
                      </a:solidFill>
                      <a:latin typeface="Proxima Nova Regular"/>
                      <a:cs typeface="Proxima Nova Regular"/>
                    </a:rPr>
                    <a:t>, </a:t>
                  </a:r>
                  <a:r>
                    <a:rPr lang="en-US" sz="900" dirty="0" err="1" smtClean="0">
                      <a:solidFill>
                        <a:schemeClr val="tx2"/>
                      </a:solidFill>
                      <a:latin typeface="Proxima Nova Regular"/>
                      <a:cs typeface="Proxima Nova Regular"/>
                    </a:rPr>
                    <a:t>Dynatrace</a:t>
                  </a:r>
                  <a:r>
                    <a:rPr lang="en-US" sz="900" dirty="0" smtClean="0">
                      <a:solidFill>
                        <a:schemeClr val="tx2"/>
                      </a:solidFill>
                      <a:latin typeface="Proxima Nova Regular"/>
                      <a:cs typeface="Proxima Nova Regular"/>
                    </a:rPr>
                    <a:t>, New Relic</a:t>
                  </a:r>
                </a:p>
              </p:txBody>
            </p:sp>
            <p:sp>
              <p:nvSpPr>
                <p:cNvPr id="89" name="TextBox 88"/>
                <p:cNvSpPr txBox="1"/>
                <p:nvPr/>
              </p:nvSpPr>
              <p:spPr>
                <a:xfrm>
                  <a:off x="4156969" y="1808736"/>
                  <a:ext cx="1377167" cy="230832"/>
                </a:xfrm>
                <a:prstGeom prst="rect">
                  <a:avLst/>
                </a:prstGeom>
                <a:noFill/>
              </p:spPr>
              <p:txBody>
                <a:bodyPr wrap="square" rtlCol="0">
                  <a:spAutoFit/>
                </a:bodyPr>
                <a:lstStyle/>
                <a:p>
                  <a:pPr algn="ctr"/>
                  <a:r>
                    <a:rPr lang="en-US" sz="900" dirty="0" smtClean="0">
                      <a:solidFill>
                        <a:schemeClr val="tx2"/>
                      </a:solidFill>
                      <a:latin typeface="Proxima Nova Regular"/>
                      <a:cs typeface="Proxima Nova Regular"/>
                    </a:rPr>
                    <a:t>Pivotal Tracker</a:t>
                  </a:r>
                  <a:endParaRPr lang="en-US" sz="900" dirty="0">
                    <a:solidFill>
                      <a:schemeClr val="tx2"/>
                    </a:solidFill>
                    <a:latin typeface="Proxima Nova Regular"/>
                    <a:cs typeface="Proxima Nova Regular"/>
                  </a:endParaRPr>
                </a:p>
              </p:txBody>
            </p:sp>
          </p:grpSp>
        </p:grpSp>
        <p:pic>
          <p:nvPicPr>
            <p:cNvPr id="88" name="Picture 87" descr="Pivotal_White.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344160" y="3201073"/>
              <a:ext cx="712061" cy="173736"/>
            </a:xfrm>
            <a:prstGeom prst="rect">
              <a:avLst/>
            </a:prstGeom>
          </p:spPr>
        </p:pic>
      </p:grpSp>
      <p:sp>
        <p:nvSpPr>
          <p:cNvPr id="3" name="Rectangle 2"/>
          <p:cNvSpPr/>
          <p:nvPr/>
        </p:nvSpPr>
        <p:spPr>
          <a:xfrm>
            <a:off x="181433" y="1269947"/>
            <a:ext cx="2246311" cy="1589593"/>
          </a:xfrm>
          <a:prstGeom prst="rect">
            <a:avLst/>
          </a:prstGeom>
          <a:noFill/>
          <a:ln w="31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2470943" y="1269947"/>
            <a:ext cx="1511941" cy="1589593"/>
          </a:xfrm>
          <a:prstGeom prst="rect">
            <a:avLst/>
          </a:prstGeom>
          <a:noFill/>
          <a:ln w="31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81433" y="2920013"/>
            <a:ext cx="2661015" cy="1796932"/>
          </a:xfrm>
          <a:prstGeom prst="rect">
            <a:avLst/>
          </a:prstGeom>
          <a:noFill/>
          <a:ln w="31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885646" y="2920013"/>
            <a:ext cx="1097238" cy="1796932"/>
          </a:xfrm>
          <a:prstGeom prst="rect">
            <a:avLst/>
          </a:prstGeom>
          <a:noFill/>
          <a:ln w="31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more-256.png"/>
          <p:cNvPicPr>
            <a:picLocks noChangeAspect="1"/>
          </p:cNvPicPr>
          <p:nvPr/>
        </p:nvPicPr>
        <p:blipFill>
          <a:blip r:embed="rId27">
            <a:alphaModFix amt="50000"/>
            <a:extLst>
              <a:ext uri="{28A0092B-C50C-407E-A947-70E740481C1C}">
                <a14:useLocalDpi xmlns:a14="http://schemas.microsoft.com/office/drawing/2010/main" val="0"/>
              </a:ext>
            </a:extLst>
          </a:blip>
          <a:stretch>
            <a:fillRect/>
          </a:stretch>
        </p:blipFill>
        <p:spPr>
          <a:xfrm>
            <a:off x="2541954" y="4476928"/>
            <a:ext cx="231378" cy="231378"/>
          </a:xfrm>
          <a:prstGeom prst="rect">
            <a:avLst/>
          </a:prstGeom>
        </p:spPr>
      </p:pic>
      <p:pic>
        <p:nvPicPr>
          <p:cNvPr id="78" name="Picture 77" descr="more-256.png"/>
          <p:cNvPicPr>
            <a:picLocks noChangeAspect="1"/>
          </p:cNvPicPr>
          <p:nvPr/>
        </p:nvPicPr>
        <p:blipFill>
          <a:blip r:embed="rId27">
            <a:alphaModFix amt="50000"/>
            <a:extLst>
              <a:ext uri="{28A0092B-C50C-407E-A947-70E740481C1C}">
                <a14:useLocalDpi xmlns:a14="http://schemas.microsoft.com/office/drawing/2010/main" val="0"/>
              </a:ext>
            </a:extLst>
          </a:blip>
          <a:stretch>
            <a:fillRect/>
          </a:stretch>
        </p:blipFill>
        <p:spPr>
          <a:xfrm>
            <a:off x="5032289" y="2051459"/>
            <a:ext cx="158035" cy="158035"/>
          </a:xfrm>
          <a:prstGeom prst="rect">
            <a:avLst/>
          </a:prstGeom>
        </p:spPr>
      </p:pic>
      <p:pic>
        <p:nvPicPr>
          <p:cNvPr id="83" name="Picture 82" descr="more-256.png"/>
          <p:cNvPicPr>
            <a:picLocks noChangeAspect="1"/>
          </p:cNvPicPr>
          <p:nvPr/>
        </p:nvPicPr>
        <p:blipFill>
          <a:blip r:embed="rId27">
            <a:alphaModFix amt="50000"/>
            <a:extLst>
              <a:ext uri="{28A0092B-C50C-407E-A947-70E740481C1C}">
                <a14:useLocalDpi xmlns:a14="http://schemas.microsoft.com/office/drawing/2010/main" val="0"/>
              </a:ext>
            </a:extLst>
          </a:blip>
          <a:stretch>
            <a:fillRect/>
          </a:stretch>
        </p:blipFill>
        <p:spPr>
          <a:xfrm>
            <a:off x="4919973" y="3122707"/>
            <a:ext cx="158035" cy="158035"/>
          </a:xfrm>
          <a:prstGeom prst="rect">
            <a:avLst/>
          </a:prstGeom>
        </p:spPr>
      </p:pic>
      <p:pic>
        <p:nvPicPr>
          <p:cNvPr id="91" name="Picture 90" descr="more-256.png"/>
          <p:cNvPicPr>
            <a:picLocks noChangeAspect="1"/>
          </p:cNvPicPr>
          <p:nvPr/>
        </p:nvPicPr>
        <p:blipFill>
          <a:blip r:embed="rId27">
            <a:alphaModFix amt="50000"/>
            <a:extLst>
              <a:ext uri="{28A0092B-C50C-407E-A947-70E740481C1C}">
                <a14:useLocalDpi xmlns:a14="http://schemas.microsoft.com/office/drawing/2010/main" val="0"/>
              </a:ext>
            </a:extLst>
          </a:blip>
          <a:stretch>
            <a:fillRect/>
          </a:stretch>
        </p:blipFill>
        <p:spPr>
          <a:xfrm>
            <a:off x="5153244" y="4202593"/>
            <a:ext cx="158035" cy="158035"/>
          </a:xfrm>
          <a:prstGeom prst="rect">
            <a:avLst/>
          </a:prstGeom>
        </p:spPr>
      </p:pic>
      <p:pic>
        <p:nvPicPr>
          <p:cNvPr id="92" name="Picture 91" descr="more-256.png"/>
          <p:cNvPicPr>
            <a:picLocks noChangeAspect="1"/>
          </p:cNvPicPr>
          <p:nvPr/>
        </p:nvPicPr>
        <p:blipFill>
          <a:blip r:embed="rId27">
            <a:alphaModFix amt="50000"/>
            <a:extLst>
              <a:ext uri="{28A0092B-C50C-407E-A947-70E740481C1C}">
                <a14:useLocalDpi xmlns:a14="http://schemas.microsoft.com/office/drawing/2010/main" val="0"/>
              </a:ext>
            </a:extLst>
          </a:blip>
          <a:stretch>
            <a:fillRect/>
          </a:stretch>
        </p:blipFill>
        <p:spPr>
          <a:xfrm>
            <a:off x="6587427" y="4582713"/>
            <a:ext cx="158035" cy="158035"/>
          </a:xfrm>
          <a:prstGeom prst="rect">
            <a:avLst/>
          </a:prstGeom>
        </p:spPr>
      </p:pic>
      <p:pic>
        <p:nvPicPr>
          <p:cNvPr id="93" name="Picture 92" descr="more-256.png"/>
          <p:cNvPicPr>
            <a:picLocks noChangeAspect="1"/>
          </p:cNvPicPr>
          <p:nvPr/>
        </p:nvPicPr>
        <p:blipFill>
          <a:blip r:embed="rId27">
            <a:alphaModFix amt="50000"/>
            <a:extLst>
              <a:ext uri="{28A0092B-C50C-407E-A947-70E740481C1C}">
                <a14:useLocalDpi xmlns:a14="http://schemas.microsoft.com/office/drawing/2010/main" val="0"/>
              </a:ext>
            </a:extLst>
          </a:blip>
          <a:stretch>
            <a:fillRect/>
          </a:stretch>
        </p:blipFill>
        <p:spPr>
          <a:xfrm>
            <a:off x="8064809" y="4150758"/>
            <a:ext cx="158035" cy="158035"/>
          </a:xfrm>
          <a:prstGeom prst="rect">
            <a:avLst/>
          </a:prstGeom>
        </p:spPr>
      </p:pic>
      <p:pic>
        <p:nvPicPr>
          <p:cNvPr id="94" name="Picture 93" descr="more-256.png"/>
          <p:cNvPicPr>
            <a:picLocks noChangeAspect="1"/>
          </p:cNvPicPr>
          <p:nvPr/>
        </p:nvPicPr>
        <p:blipFill>
          <a:blip r:embed="rId27">
            <a:alphaModFix amt="50000"/>
            <a:extLst>
              <a:ext uri="{28A0092B-C50C-407E-A947-70E740481C1C}">
                <a14:useLocalDpi xmlns:a14="http://schemas.microsoft.com/office/drawing/2010/main" val="0"/>
              </a:ext>
            </a:extLst>
          </a:blip>
          <a:stretch>
            <a:fillRect/>
          </a:stretch>
        </p:blipFill>
        <p:spPr>
          <a:xfrm>
            <a:off x="8237602" y="3183179"/>
            <a:ext cx="158035" cy="158035"/>
          </a:xfrm>
          <a:prstGeom prst="rect">
            <a:avLst/>
          </a:prstGeom>
        </p:spPr>
      </p:pic>
      <p:pic>
        <p:nvPicPr>
          <p:cNvPr id="95" name="Picture 94" descr="more-256.png"/>
          <p:cNvPicPr>
            <a:picLocks noChangeAspect="1"/>
          </p:cNvPicPr>
          <p:nvPr/>
        </p:nvPicPr>
        <p:blipFill>
          <a:blip r:embed="rId27">
            <a:alphaModFix amt="50000"/>
            <a:extLst>
              <a:ext uri="{28A0092B-C50C-407E-A947-70E740481C1C}">
                <a14:useLocalDpi xmlns:a14="http://schemas.microsoft.com/office/drawing/2010/main" val="0"/>
              </a:ext>
            </a:extLst>
          </a:blip>
          <a:stretch>
            <a:fillRect/>
          </a:stretch>
        </p:blipFill>
        <p:spPr>
          <a:xfrm>
            <a:off x="8125287" y="2008263"/>
            <a:ext cx="158035" cy="158035"/>
          </a:xfrm>
          <a:prstGeom prst="rect">
            <a:avLst/>
          </a:prstGeom>
        </p:spPr>
      </p:pic>
    </p:spTree>
    <p:extLst>
      <p:ext uri="{BB962C8B-B14F-4D97-AF65-F5344CB8AC3E}">
        <p14:creationId xmlns:p14="http://schemas.microsoft.com/office/powerpoint/2010/main" val="17286164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CF Mother Diagram-w1-01-01.png"/>
          <p:cNvPicPr>
            <a:picLocks noChangeAspect="1"/>
          </p:cNvPicPr>
          <p:nvPr/>
        </p:nvPicPr>
        <p:blipFill rotWithShape="1">
          <a:blip r:embed="rId3">
            <a:extLst>
              <a:ext uri="{28A0092B-C50C-407E-A947-70E740481C1C}">
                <a14:useLocalDpi xmlns:a14="http://schemas.microsoft.com/office/drawing/2010/main" val="0"/>
              </a:ext>
            </a:extLst>
          </a:blip>
          <a:srcRect l="1624" t="3528" r="5470" b="4572"/>
          <a:stretch/>
        </p:blipFill>
        <p:spPr>
          <a:xfrm>
            <a:off x="811644" y="162338"/>
            <a:ext cx="7371536" cy="4726911"/>
          </a:xfrm>
          <a:prstGeom prst="rect">
            <a:avLst/>
          </a:prstGeom>
        </p:spPr>
      </p:pic>
    </p:spTree>
    <p:extLst>
      <p:ext uri="{BB962C8B-B14F-4D97-AF65-F5344CB8AC3E}">
        <p14:creationId xmlns:p14="http://schemas.microsoft.com/office/powerpoint/2010/main" val="17863313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602736" y="667817"/>
            <a:ext cx="5484820" cy="4151610"/>
            <a:chOff x="3602736" y="788763"/>
            <a:chExt cx="5484820" cy="4151610"/>
          </a:xfrm>
        </p:grpSpPr>
        <p:grpSp>
          <p:nvGrpSpPr>
            <p:cNvPr id="15" name="Group 14"/>
            <p:cNvGrpSpPr/>
            <p:nvPr/>
          </p:nvGrpSpPr>
          <p:grpSpPr>
            <a:xfrm>
              <a:off x="3602736" y="788763"/>
              <a:ext cx="5484820" cy="4151610"/>
              <a:chOff x="3602736" y="770085"/>
              <a:chExt cx="5484820" cy="4151610"/>
            </a:xfrm>
          </p:grpSpPr>
          <p:sp>
            <p:nvSpPr>
              <p:cNvPr id="93" name="Rectangle 92"/>
              <p:cNvSpPr/>
              <p:nvPr/>
            </p:nvSpPr>
            <p:spPr>
              <a:xfrm>
                <a:off x="3602736" y="770085"/>
                <a:ext cx="1828800" cy="4007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Pivotal</a:t>
                </a:r>
                <a:endParaRPr lang="en-US" sz="1600" dirty="0"/>
              </a:p>
            </p:txBody>
          </p:sp>
          <p:sp>
            <p:nvSpPr>
              <p:cNvPr id="94" name="Rectangle 93"/>
              <p:cNvSpPr/>
              <p:nvPr/>
            </p:nvSpPr>
            <p:spPr>
              <a:xfrm>
                <a:off x="5431536" y="770085"/>
                <a:ext cx="1828800" cy="40075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Partner</a:t>
                </a:r>
                <a:endParaRPr lang="en-US" sz="1600" dirty="0"/>
              </a:p>
            </p:txBody>
          </p:sp>
          <p:sp>
            <p:nvSpPr>
              <p:cNvPr id="95" name="Rectangle 94"/>
              <p:cNvSpPr/>
              <p:nvPr/>
            </p:nvSpPr>
            <p:spPr>
              <a:xfrm>
                <a:off x="7258756" y="770085"/>
                <a:ext cx="1828800" cy="4007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In-Progress</a:t>
                </a:r>
                <a:endParaRPr lang="en-US" sz="1600" dirty="0"/>
              </a:p>
            </p:txBody>
          </p:sp>
          <p:grpSp>
            <p:nvGrpSpPr>
              <p:cNvPr id="36" name="Group 35"/>
              <p:cNvGrpSpPr/>
              <p:nvPr/>
            </p:nvGrpSpPr>
            <p:grpSpPr>
              <a:xfrm>
                <a:off x="3810405" y="1293797"/>
                <a:ext cx="569387" cy="629733"/>
                <a:chOff x="1253501" y="753223"/>
                <a:chExt cx="626326" cy="692706"/>
              </a:xfrm>
            </p:grpSpPr>
            <p:pic>
              <p:nvPicPr>
                <p:cNvPr id="100" name="Picture 99"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012" y="753223"/>
                  <a:ext cx="457200" cy="457199"/>
                </a:xfrm>
                <a:prstGeom prst="rect">
                  <a:avLst/>
                </a:prstGeom>
              </p:spPr>
            </p:pic>
            <p:sp>
              <p:nvSpPr>
                <p:cNvPr id="101" name="TextBox 100"/>
                <p:cNvSpPr txBox="1"/>
                <p:nvPr/>
              </p:nvSpPr>
              <p:spPr>
                <a:xfrm>
                  <a:off x="1253501" y="1192014"/>
                  <a:ext cx="626326" cy="253915"/>
                </a:xfrm>
                <a:prstGeom prst="rect">
                  <a:avLst/>
                </a:prstGeom>
                <a:noFill/>
              </p:spPr>
              <p:txBody>
                <a:bodyPr wrap="none" rtlCol="0">
                  <a:spAutoFit/>
                </a:bodyPr>
                <a:lstStyle/>
                <a:p>
                  <a:r>
                    <a:rPr lang="en-US" sz="900" dirty="0" smtClean="0"/>
                    <a:t>MySQL</a:t>
                  </a:r>
                  <a:endParaRPr lang="en-US" sz="900" dirty="0"/>
                </a:p>
              </p:txBody>
            </p:sp>
          </p:grpSp>
          <p:grpSp>
            <p:nvGrpSpPr>
              <p:cNvPr id="30" name="Group 29"/>
              <p:cNvGrpSpPr/>
              <p:nvPr/>
            </p:nvGrpSpPr>
            <p:grpSpPr>
              <a:xfrm>
                <a:off x="3828312" y="2078226"/>
                <a:ext cx="479744" cy="646469"/>
                <a:chOff x="1313676" y="1733550"/>
                <a:chExt cx="527719" cy="711115"/>
              </a:xfrm>
            </p:grpSpPr>
            <p:pic>
              <p:nvPicPr>
                <p:cNvPr id="98" name="Picture 97" descr="icon_redis_cf@2x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733550"/>
                  <a:ext cx="457200" cy="457200"/>
                </a:xfrm>
                <a:prstGeom prst="rect">
                  <a:avLst/>
                </a:prstGeom>
              </p:spPr>
            </p:pic>
            <p:sp>
              <p:nvSpPr>
                <p:cNvPr id="102" name="TextBox 101"/>
                <p:cNvSpPr txBox="1"/>
                <p:nvPr/>
              </p:nvSpPr>
              <p:spPr>
                <a:xfrm>
                  <a:off x="1313676" y="2190750"/>
                  <a:ext cx="527719" cy="253915"/>
                </a:xfrm>
                <a:prstGeom prst="rect">
                  <a:avLst/>
                </a:prstGeom>
                <a:noFill/>
              </p:spPr>
              <p:txBody>
                <a:bodyPr wrap="none" rtlCol="0">
                  <a:spAutoFit/>
                </a:bodyPr>
                <a:lstStyle/>
                <a:p>
                  <a:r>
                    <a:rPr lang="en-US" sz="900" dirty="0" err="1" smtClean="0"/>
                    <a:t>Redis</a:t>
                  </a:r>
                  <a:endParaRPr lang="en-US" sz="900" dirty="0"/>
                </a:p>
              </p:txBody>
            </p:sp>
          </p:grpSp>
          <p:grpSp>
            <p:nvGrpSpPr>
              <p:cNvPr id="4" name="Group 3"/>
              <p:cNvGrpSpPr/>
              <p:nvPr/>
            </p:nvGrpSpPr>
            <p:grpSpPr>
              <a:xfrm>
                <a:off x="3723759" y="2886096"/>
                <a:ext cx="704208" cy="648410"/>
                <a:chOff x="1188449" y="2724150"/>
                <a:chExt cx="774629" cy="713250"/>
              </a:xfrm>
            </p:grpSpPr>
            <p:pic>
              <p:nvPicPr>
                <p:cNvPr id="99" name="Picture 98" descr="icon_rabbitmq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2724150"/>
                  <a:ext cx="457200" cy="457200"/>
                </a:xfrm>
                <a:prstGeom prst="rect">
                  <a:avLst/>
                </a:prstGeom>
              </p:spPr>
            </p:pic>
            <p:sp>
              <p:nvSpPr>
                <p:cNvPr id="103" name="TextBox 102"/>
                <p:cNvSpPr txBox="1"/>
                <p:nvPr/>
              </p:nvSpPr>
              <p:spPr>
                <a:xfrm>
                  <a:off x="1188449" y="3183485"/>
                  <a:ext cx="774629" cy="253915"/>
                </a:xfrm>
                <a:prstGeom prst="rect">
                  <a:avLst/>
                </a:prstGeom>
                <a:noFill/>
              </p:spPr>
              <p:txBody>
                <a:bodyPr wrap="none" rtlCol="0">
                  <a:spAutoFit/>
                </a:bodyPr>
                <a:lstStyle/>
                <a:p>
                  <a:r>
                    <a:rPr lang="en-US" sz="900" dirty="0" err="1" smtClean="0"/>
                    <a:t>RabbitMQ</a:t>
                  </a:r>
                  <a:endParaRPr lang="en-US" sz="900" dirty="0"/>
                </a:p>
              </p:txBody>
            </p:sp>
          </p:grpSp>
          <p:grpSp>
            <p:nvGrpSpPr>
              <p:cNvPr id="47" name="Group 46"/>
              <p:cNvGrpSpPr/>
              <p:nvPr/>
            </p:nvGrpSpPr>
            <p:grpSpPr>
              <a:xfrm>
                <a:off x="4502086" y="3769505"/>
                <a:ext cx="851916" cy="768231"/>
                <a:chOff x="211419" y="763496"/>
                <a:chExt cx="937108" cy="845053"/>
              </a:xfrm>
            </p:grpSpPr>
            <p:pic>
              <p:nvPicPr>
                <p:cNvPr id="105" name="Picture 104" descr="icon_spring_cloud_services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677" y="763496"/>
                  <a:ext cx="457200" cy="457200"/>
                </a:xfrm>
                <a:prstGeom prst="rect">
                  <a:avLst/>
                </a:prstGeom>
              </p:spPr>
            </p:pic>
            <p:sp>
              <p:nvSpPr>
                <p:cNvPr id="108" name="TextBox 107"/>
                <p:cNvSpPr txBox="1"/>
                <p:nvPr/>
              </p:nvSpPr>
              <p:spPr>
                <a:xfrm>
                  <a:off x="211419" y="1202284"/>
                  <a:ext cx="937108" cy="406265"/>
                </a:xfrm>
                <a:prstGeom prst="rect">
                  <a:avLst/>
                </a:prstGeom>
                <a:noFill/>
              </p:spPr>
              <p:txBody>
                <a:bodyPr wrap="none" rtlCol="0">
                  <a:spAutoFit/>
                </a:bodyPr>
                <a:lstStyle/>
                <a:p>
                  <a:pPr algn="ctr"/>
                  <a:r>
                    <a:rPr lang="en-US" sz="900" dirty="0" smtClean="0"/>
                    <a:t>Spring Cloud </a:t>
                  </a:r>
                </a:p>
                <a:p>
                  <a:pPr algn="ctr"/>
                  <a:r>
                    <a:rPr lang="en-US" sz="900" dirty="0" smtClean="0"/>
                    <a:t>Services</a:t>
                  </a:r>
                  <a:endParaRPr lang="en-US" sz="900" dirty="0"/>
                </a:p>
              </p:txBody>
            </p:sp>
          </p:grpSp>
          <p:grpSp>
            <p:nvGrpSpPr>
              <p:cNvPr id="40" name="Group 39"/>
              <p:cNvGrpSpPr/>
              <p:nvPr/>
            </p:nvGrpSpPr>
            <p:grpSpPr>
              <a:xfrm>
                <a:off x="4482687" y="2879824"/>
                <a:ext cx="896831" cy="797377"/>
                <a:chOff x="2021835" y="742950"/>
                <a:chExt cx="986514" cy="877115"/>
              </a:xfrm>
            </p:grpSpPr>
            <p:pic>
              <p:nvPicPr>
                <p:cNvPr id="106" name="Picture 105" descr="icon_ssc_gemfire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5366" y="742950"/>
                  <a:ext cx="457200" cy="457200"/>
                </a:xfrm>
                <a:prstGeom prst="rect">
                  <a:avLst/>
                </a:prstGeom>
              </p:spPr>
            </p:pic>
            <p:sp>
              <p:nvSpPr>
                <p:cNvPr id="109" name="TextBox 108"/>
                <p:cNvSpPr txBox="1"/>
                <p:nvPr/>
              </p:nvSpPr>
              <p:spPr>
                <a:xfrm>
                  <a:off x="2021835" y="1213800"/>
                  <a:ext cx="986514" cy="406265"/>
                </a:xfrm>
                <a:prstGeom prst="rect">
                  <a:avLst/>
                </a:prstGeom>
                <a:noFill/>
              </p:spPr>
              <p:txBody>
                <a:bodyPr wrap="none" rtlCol="0">
                  <a:spAutoFit/>
                </a:bodyPr>
                <a:lstStyle/>
                <a:p>
                  <a:pPr algn="ctr"/>
                  <a:r>
                    <a:rPr lang="en-US" sz="900" dirty="0" smtClean="0"/>
                    <a:t>Session State</a:t>
                  </a:r>
                </a:p>
                <a:p>
                  <a:pPr algn="ctr"/>
                  <a:r>
                    <a:rPr lang="en-US" sz="900" dirty="0" smtClean="0"/>
                    <a:t>Caching</a:t>
                  </a:r>
                  <a:endParaRPr lang="en-US" sz="900" dirty="0"/>
                </a:p>
              </p:txBody>
            </p:sp>
          </p:grpSp>
          <p:grpSp>
            <p:nvGrpSpPr>
              <p:cNvPr id="43" name="Group 42"/>
              <p:cNvGrpSpPr/>
              <p:nvPr/>
            </p:nvGrpSpPr>
            <p:grpSpPr>
              <a:xfrm>
                <a:off x="4624896" y="2076078"/>
                <a:ext cx="601472" cy="643663"/>
                <a:chOff x="340222" y="1725573"/>
                <a:chExt cx="661619" cy="708029"/>
              </a:xfrm>
            </p:grpSpPr>
            <p:pic>
              <p:nvPicPr>
                <p:cNvPr id="107" name="Picture 106" descr="icon_riakcsdev_cf@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4676" y="1725573"/>
                  <a:ext cx="457200" cy="457200"/>
                </a:xfrm>
                <a:prstGeom prst="rect">
                  <a:avLst/>
                </a:prstGeom>
              </p:spPr>
            </p:pic>
            <p:sp>
              <p:nvSpPr>
                <p:cNvPr id="110" name="TextBox 109"/>
                <p:cNvSpPr txBox="1"/>
                <p:nvPr/>
              </p:nvSpPr>
              <p:spPr>
                <a:xfrm>
                  <a:off x="340222" y="2179687"/>
                  <a:ext cx="661619" cy="253915"/>
                </a:xfrm>
                <a:prstGeom prst="rect">
                  <a:avLst/>
                </a:prstGeom>
                <a:noFill/>
              </p:spPr>
              <p:txBody>
                <a:bodyPr wrap="none" rtlCol="0">
                  <a:spAutoFit/>
                </a:bodyPr>
                <a:lstStyle/>
                <a:p>
                  <a:r>
                    <a:rPr lang="en-US" sz="900" dirty="0" smtClean="0"/>
                    <a:t>Risk CS</a:t>
                  </a:r>
                  <a:endParaRPr lang="en-US" sz="900" dirty="0"/>
                </a:p>
              </p:txBody>
            </p:sp>
          </p:grpSp>
          <p:grpSp>
            <p:nvGrpSpPr>
              <p:cNvPr id="37" name="Group 36"/>
              <p:cNvGrpSpPr/>
              <p:nvPr/>
            </p:nvGrpSpPr>
            <p:grpSpPr>
              <a:xfrm>
                <a:off x="4616636" y="1281542"/>
                <a:ext cx="640132" cy="627791"/>
                <a:chOff x="350972" y="3562350"/>
                <a:chExt cx="704145" cy="690569"/>
              </a:xfrm>
            </p:grpSpPr>
            <p:pic>
              <p:nvPicPr>
                <p:cNvPr id="112" name="Picture 111" descr="icon_datastaxenterprise_cf@2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676" y="3562350"/>
                  <a:ext cx="457200" cy="457200"/>
                </a:xfrm>
                <a:prstGeom prst="rect">
                  <a:avLst/>
                </a:prstGeom>
              </p:spPr>
            </p:pic>
            <p:sp>
              <p:nvSpPr>
                <p:cNvPr id="113" name="TextBox 112"/>
                <p:cNvSpPr txBox="1"/>
                <p:nvPr/>
              </p:nvSpPr>
              <p:spPr>
                <a:xfrm>
                  <a:off x="350972" y="3999004"/>
                  <a:ext cx="704145" cy="253915"/>
                </a:xfrm>
                <a:prstGeom prst="rect">
                  <a:avLst/>
                </a:prstGeom>
                <a:noFill/>
              </p:spPr>
              <p:txBody>
                <a:bodyPr wrap="none" rtlCol="0">
                  <a:spAutoFit/>
                </a:bodyPr>
                <a:lstStyle/>
                <a:p>
                  <a:r>
                    <a:rPr lang="en-US" sz="900" dirty="0" err="1" smtClean="0"/>
                    <a:t>Datastax</a:t>
                  </a:r>
                  <a:endParaRPr lang="en-US" sz="900" dirty="0"/>
                </a:p>
              </p:txBody>
            </p:sp>
          </p:grpSp>
          <p:grpSp>
            <p:nvGrpSpPr>
              <p:cNvPr id="39" name="Group 38"/>
              <p:cNvGrpSpPr/>
              <p:nvPr/>
            </p:nvGrpSpPr>
            <p:grpSpPr>
              <a:xfrm>
                <a:off x="3701965" y="3774636"/>
                <a:ext cx="774991" cy="657271"/>
                <a:chOff x="2209560" y="4284603"/>
                <a:chExt cx="852491" cy="722998"/>
              </a:xfrm>
            </p:grpSpPr>
            <p:pic>
              <p:nvPicPr>
                <p:cNvPr id="115" name="Picture 114" descr="icon_pcfLogSearch@2x.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3381" y="4284603"/>
                  <a:ext cx="457200" cy="457200"/>
                </a:xfrm>
                <a:prstGeom prst="rect">
                  <a:avLst/>
                </a:prstGeom>
              </p:spPr>
            </p:pic>
            <p:sp>
              <p:nvSpPr>
                <p:cNvPr id="117" name="TextBox 116"/>
                <p:cNvSpPr txBox="1"/>
                <p:nvPr/>
              </p:nvSpPr>
              <p:spPr>
                <a:xfrm>
                  <a:off x="2209560" y="4753686"/>
                  <a:ext cx="852491" cy="253915"/>
                </a:xfrm>
                <a:prstGeom prst="rect">
                  <a:avLst/>
                </a:prstGeom>
                <a:noFill/>
              </p:spPr>
              <p:txBody>
                <a:bodyPr wrap="none" rtlCol="0">
                  <a:spAutoFit/>
                </a:bodyPr>
                <a:lstStyle/>
                <a:p>
                  <a:pPr algn="ctr"/>
                  <a:r>
                    <a:rPr lang="en-US" sz="900" dirty="0" smtClean="0"/>
                    <a:t>Log Search</a:t>
                  </a:r>
                  <a:endParaRPr lang="en-US" sz="900" dirty="0"/>
                </a:p>
              </p:txBody>
            </p:sp>
          </p:grpSp>
          <p:pic>
            <p:nvPicPr>
              <p:cNvPr id="125" name="Picture 124" descr="icon_newrelic_cf@2x.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18996" y="4086050"/>
                <a:ext cx="457200" cy="457200"/>
              </a:xfrm>
              <a:prstGeom prst="rect">
                <a:avLst/>
              </a:prstGeom>
            </p:spPr>
          </p:pic>
          <p:pic>
            <p:nvPicPr>
              <p:cNvPr id="128" name="Picture 127" descr="icon_gitlab_cf@2x.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5233" y="1371269"/>
                <a:ext cx="258077" cy="258077"/>
              </a:xfrm>
              <a:prstGeom prst="rect">
                <a:avLst/>
              </a:prstGeom>
            </p:spPr>
          </p:pic>
          <p:pic>
            <p:nvPicPr>
              <p:cNvPr id="129" name="Picture 128" descr="icon_edbpostgres@2x.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42162" y="4110739"/>
                <a:ext cx="457200" cy="457200"/>
              </a:xfrm>
              <a:prstGeom prst="rect">
                <a:avLst/>
              </a:prstGeom>
            </p:spPr>
          </p:pic>
          <p:pic>
            <p:nvPicPr>
              <p:cNvPr id="134" name="Picture 133" descr="Icon_appdynamics_cf.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25432" y="2147606"/>
                <a:ext cx="455399" cy="485759"/>
              </a:xfrm>
              <a:prstGeom prst="rect">
                <a:avLst/>
              </a:prstGeom>
            </p:spPr>
          </p:pic>
          <p:grpSp>
            <p:nvGrpSpPr>
              <p:cNvPr id="156" name="Group 155"/>
              <p:cNvGrpSpPr/>
              <p:nvPr/>
            </p:nvGrpSpPr>
            <p:grpSpPr>
              <a:xfrm>
                <a:off x="6434462" y="2806311"/>
                <a:ext cx="629823" cy="486064"/>
                <a:chOff x="-140061" y="2981469"/>
                <a:chExt cx="922123" cy="711646"/>
              </a:xfrm>
            </p:grpSpPr>
            <p:pic>
              <p:nvPicPr>
                <p:cNvPr id="124" name="Picture 123" descr="icon_rlec@2x.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0443" y="2981469"/>
                  <a:ext cx="457200" cy="457200"/>
                </a:xfrm>
                <a:prstGeom prst="rect">
                  <a:avLst/>
                </a:prstGeom>
              </p:spPr>
            </p:pic>
            <p:sp>
              <p:nvSpPr>
                <p:cNvPr id="140" name="TextBox 139"/>
                <p:cNvSpPr txBox="1"/>
                <p:nvPr/>
              </p:nvSpPr>
              <p:spPr>
                <a:xfrm>
                  <a:off x="-140061" y="3413807"/>
                  <a:ext cx="922123" cy="279308"/>
                </a:xfrm>
                <a:prstGeom prst="rect">
                  <a:avLst/>
                </a:prstGeom>
                <a:noFill/>
              </p:spPr>
              <p:txBody>
                <a:bodyPr wrap="none" rtlCol="0">
                  <a:spAutoFit/>
                </a:bodyPr>
                <a:lstStyle/>
                <a:p>
                  <a:r>
                    <a:rPr lang="en-US" sz="900" dirty="0" err="1" smtClean="0"/>
                    <a:t>Redis</a:t>
                  </a:r>
                  <a:r>
                    <a:rPr lang="en-US" sz="900" dirty="0" smtClean="0"/>
                    <a:t> Labs</a:t>
                  </a:r>
                  <a:endParaRPr lang="en-US" sz="900" dirty="0"/>
                </a:p>
              </p:txBody>
            </p:sp>
          </p:grpSp>
          <p:grpSp>
            <p:nvGrpSpPr>
              <p:cNvPr id="154" name="Group 153"/>
              <p:cNvGrpSpPr/>
              <p:nvPr/>
            </p:nvGrpSpPr>
            <p:grpSpPr>
              <a:xfrm>
                <a:off x="5629728" y="2791807"/>
                <a:ext cx="646081" cy="621194"/>
                <a:chOff x="1679342" y="1621708"/>
                <a:chExt cx="859933" cy="826809"/>
              </a:xfrm>
            </p:grpSpPr>
            <p:pic>
              <p:nvPicPr>
                <p:cNvPr id="130" name="Picture 129" descr="icon-dynatrace.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05058" y="1621708"/>
                  <a:ext cx="415637" cy="415636"/>
                </a:xfrm>
                <a:prstGeom prst="rect">
                  <a:avLst/>
                </a:prstGeom>
              </p:spPr>
            </p:pic>
            <p:sp>
              <p:nvSpPr>
                <p:cNvPr id="141" name="TextBox 140"/>
                <p:cNvSpPr txBox="1"/>
                <p:nvPr/>
              </p:nvSpPr>
              <p:spPr>
                <a:xfrm>
                  <a:off x="1679342" y="2001625"/>
                  <a:ext cx="859933" cy="446892"/>
                </a:xfrm>
                <a:prstGeom prst="rect">
                  <a:avLst/>
                </a:prstGeom>
                <a:noFill/>
              </p:spPr>
              <p:txBody>
                <a:bodyPr wrap="none" rtlCol="0">
                  <a:spAutoFit/>
                </a:bodyPr>
                <a:lstStyle/>
                <a:p>
                  <a:pPr algn="ctr"/>
                  <a:r>
                    <a:rPr lang="en-US" sz="900" dirty="0" err="1" smtClean="0"/>
                    <a:t>Dynatrace</a:t>
                  </a:r>
                  <a:r>
                    <a:rPr lang="en-US" sz="900" dirty="0" smtClean="0"/>
                    <a:t> </a:t>
                  </a:r>
                </a:p>
                <a:p>
                  <a:pPr algn="ctr"/>
                  <a:r>
                    <a:rPr lang="en-US" sz="900" dirty="0" err="1" smtClean="0"/>
                    <a:t>AppMon</a:t>
                  </a:r>
                  <a:endParaRPr lang="en-US" sz="900" dirty="0"/>
                </a:p>
              </p:txBody>
            </p:sp>
          </p:grpSp>
          <p:grpSp>
            <p:nvGrpSpPr>
              <p:cNvPr id="155" name="Group 154"/>
              <p:cNvGrpSpPr/>
              <p:nvPr/>
            </p:nvGrpSpPr>
            <p:grpSpPr>
              <a:xfrm>
                <a:off x="6480708" y="1995400"/>
                <a:ext cx="646081" cy="680085"/>
                <a:chOff x="2631059" y="2517540"/>
                <a:chExt cx="859933" cy="822903"/>
              </a:xfrm>
            </p:grpSpPr>
            <p:pic>
              <p:nvPicPr>
                <p:cNvPr id="138" name="Picture 137" descr="icon-dynatrace.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39163" y="2517540"/>
                  <a:ext cx="415637" cy="415636"/>
                </a:xfrm>
                <a:prstGeom prst="rect">
                  <a:avLst/>
                </a:prstGeom>
              </p:spPr>
            </p:pic>
            <p:sp>
              <p:nvSpPr>
                <p:cNvPr id="142" name="TextBox 141"/>
                <p:cNvSpPr txBox="1"/>
                <p:nvPr/>
              </p:nvSpPr>
              <p:spPr>
                <a:xfrm>
                  <a:off x="2631059" y="2893551"/>
                  <a:ext cx="859933" cy="446892"/>
                </a:xfrm>
                <a:prstGeom prst="rect">
                  <a:avLst/>
                </a:prstGeom>
                <a:noFill/>
              </p:spPr>
              <p:txBody>
                <a:bodyPr wrap="none" rtlCol="0">
                  <a:spAutoFit/>
                </a:bodyPr>
                <a:lstStyle/>
                <a:p>
                  <a:pPr algn="ctr"/>
                  <a:r>
                    <a:rPr lang="en-US" sz="900" dirty="0" err="1" smtClean="0"/>
                    <a:t>Dynatrace</a:t>
                  </a:r>
                  <a:endParaRPr lang="en-US" sz="900" dirty="0"/>
                </a:p>
                <a:p>
                  <a:pPr algn="ctr"/>
                  <a:r>
                    <a:rPr lang="en-US" sz="900" dirty="0" err="1" smtClean="0"/>
                    <a:t>Ruxit</a:t>
                  </a:r>
                  <a:endParaRPr lang="en-US" sz="900" dirty="0"/>
                </a:p>
              </p:txBody>
            </p:sp>
          </p:grpSp>
          <p:grpSp>
            <p:nvGrpSpPr>
              <p:cNvPr id="158" name="Group 157"/>
              <p:cNvGrpSpPr/>
              <p:nvPr/>
            </p:nvGrpSpPr>
            <p:grpSpPr>
              <a:xfrm>
                <a:off x="6390348" y="3404171"/>
                <a:ext cx="736500" cy="647918"/>
                <a:chOff x="708104" y="1544426"/>
                <a:chExt cx="736500" cy="647918"/>
              </a:xfrm>
            </p:grpSpPr>
            <p:pic>
              <p:nvPicPr>
                <p:cNvPr id="137" name="Picture 136" descr="icon_jenkins_enterprise.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2812" y="1544426"/>
                  <a:ext cx="457200" cy="457200"/>
                </a:xfrm>
                <a:prstGeom prst="rect">
                  <a:avLst/>
                </a:prstGeom>
              </p:spPr>
            </p:pic>
            <p:sp>
              <p:nvSpPr>
                <p:cNvPr id="143" name="TextBox 142"/>
                <p:cNvSpPr txBox="1"/>
                <p:nvPr/>
              </p:nvSpPr>
              <p:spPr>
                <a:xfrm>
                  <a:off x="708104" y="1823012"/>
                  <a:ext cx="736500" cy="369332"/>
                </a:xfrm>
                <a:prstGeom prst="rect">
                  <a:avLst/>
                </a:prstGeom>
                <a:noFill/>
              </p:spPr>
              <p:txBody>
                <a:bodyPr wrap="none" rtlCol="0">
                  <a:spAutoFit/>
                </a:bodyPr>
                <a:lstStyle/>
                <a:p>
                  <a:pPr algn="ctr"/>
                  <a:r>
                    <a:rPr lang="en-US" sz="900" dirty="0" err="1" smtClean="0"/>
                    <a:t>Cloudbees</a:t>
                  </a:r>
                  <a:endParaRPr lang="en-US" sz="900" dirty="0" smtClean="0"/>
                </a:p>
                <a:p>
                  <a:pPr algn="ctr"/>
                  <a:r>
                    <a:rPr lang="en-US" sz="900" dirty="0" smtClean="0"/>
                    <a:t>Jenkins</a:t>
                  </a:r>
                  <a:endParaRPr lang="en-US" sz="900" dirty="0"/>
                </a:p>
              </p:txBody>
            </p:sp>
          </p:grpSp>
          <p:grpSp>
            <p:nvGrpSpPr>
              <p:cNvPr id="153" name="Group 152"/>
              <p:cNvGrpSpPr/>
              <p:nvPr/>
            </p:nvGrpSpPr>
            <p:grpSpPr>
              <a:xfrm>
                <a:off x="5592928" y="1365279"/>
                <a:ext cx="739130" cy="627102"/>
                <a:chOff x="623108" y="4167308"/>
                <a:chExt cx="983783" cy="834673"/>
              </a:xfrm>
            </p:grpSpPr>
            <p:pic>
              <p:nvPicPr>
                <p:cNvPr id="131" name="Picture 130" descr="icon_dingopostgresql@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14458" y="4167308"/>
                  <a:ext cx="415635" cy="415636"/>
                </a:xfrm>
                <a:prstGeom prst="rect">
                  <a:avLst/>
                </a:prstGeom>
              </p:spPr>
            </p:pic>
            <p:sp>
              <p:nvSpPr>
                <p:cNvPr id="146" name="TextBox 145"/>
                <p:cNvSpPr txBox="1"/>
                <p:nvPr/>
              </p:nvSpPr>
              <p:spPr>
                <a:xfrm>
                  <a:off x="623108" y="4555088"/>
                  <a:ext cx="983783" cy="446893"/>
                </a:xfrm>
                <a:prstGeom prst="rect">
                  <a:avLst/>
                </a:prstGeom>
                <a:noFill/>
              </p:spPr>
              <p:txBody>
                <a:bodyPr wrap="none" rtlCol="0">
                  <a:spAutoFit/>
                </a:bodyPr>
                <a:lstStyle/>
                <a:p>
                  <a:pPr algn="ctr"/>
                  <a:r>
                    <a:rPr lang="en-US" sz="900" dirty="0" smtClean="0"/>
                    <a:t>Dingo </a:t>
                  </a:r>
                </a:p>
                <a:p>
                  <a:pPr algn="ctr"/>
                  <a:r>
                    <a:rPr lang="en-US" sz="900" dirty="0" err="1" smtClean="0"/>
                    <a:t>PostgreSQL</a:t>
                  </a:r>
                  <a:endParaRPr lang="en-US" sz="900" dirty="0"/>
                </a:p>
              </p:txBody>
            </p:sp>
          </p:grpSp>
          <p:sp>
            <p:nvSpPr>
              <p:cNvPr id="152" name="TextBox 151"/>
              <p:cNvSpPr txBox="1"/>
              <p:nvPr/>
            </p:nvSpPr>
            <p:spPr>
              <a:xfrm>
                <a:off x="6521838" y="1636823"/>
                <a:ext cx="524715" cy="230832"/>
              </a:xfrm>
              <a:prstGeom prst="rect">
                <a:avLst/>
              </a:prstGeom>
              <a:noFill/>
            </p:spPr>
            <p:txBody>
              <a:bodyPr wrap="none" rtlCol="0">
                <a:spAutoFit/>
              </a:bodyPr>
              <a:lstStyle/>
              <a:p>
                <a:r>
                  <a:rPr lang="en-US" sz="900" dirty="0" err="1" smtClean="0"/>
                  <a:t>GitLab</a:t>
                </a:r>
                <a:endParaRPr lang="en-US" sz="900" dirty="0"/>
              </a:p>
            </p:txBody>
          </p:sp>
          <p:pic>
            <p:nvPicPr>
              <p:cNvPr id="165" name="Shape 609" descr="mongodb logo.png"/>
              <p:cNvPicPr preferRelativeResize="0">
                <a:picLocks noChangeAspect="1"/>
              </p:cNvPicPr>
              <p:nvPr/>
            </p:nvPicPr>
            <p:blipFill>
              <a:blip r:embed="rId19">
                <a:alphaModFix/>
                <a:grayscl/>
              </a:blip>
              <a:stretch>
                <a:fillRect/>
              </a:stretch>
            </p:blipFill>
            <p:spPr>
              <a:xfrm>
                <a:off x="8096980" y="1940680"/>
                <a:ext cx="779318" cy="230512"/>
              </a:xfrm>
              <a:prstGeom prst="rect">
                <a:avLst/>
              </a:prstGeom>
              <a:noFill/>
              <a:ln>
                <a:noFill/>
              </a:ln>
            </p:spPr>
          </p:pic>
          <p:pic>
            <p:nvPicPr>
              <p:cNvPr id="166" name="Shape 615" descr="Guardtime Logo.png"/>
              <p:cNvPicPr preferRelativeResize="0">
                <a:picLocks noChangeAspect="1"/>
              </p:cNvPicPr>
              <p:nvPr/>
            </p:nvPicPr>
            <p:blipFill rotWithShape="1">
              <a:blip r:embed="rId20">
                <a:alphaModFix/>
                <a:grayscl/>
              </a:blip>
              <a:srcRect t="28372" b="25917"/>
              <a:stretch/>
            </p:blipFill>
            <p:spPr>
              <a:xfrm>
                <a:off x="7447328" y="2558013"/>
                <a:ext cx="779318" cy="230512"/>
              </a:xfrm>
              <a:prstGeom prst="rect">
                <a:avLst/>
              </a:prstGeom>
              <a:noFill/>
              <a:ln>
                <a:noFill/>
              </a:ln>
            </p:spPr>
          </p:pic>
          <p:pic>
            <p:nvPicPr>
              <p:cNvPr id="167" name="Shape 616"/>
              <p:cNvPicPr preferRelativeResize="0">
                <a:picLocks noChangeAspect="1"/>
              </p:cNvPicPr>
              <p:nvPr/>
            </p:nvPicPr>
            <p:blipFill>
              <a:blip r:embed="rId21">
                <a:alphaModFix/>
                <a:grayscl/>
              </a:blip>
              <a:stretch>
                <a:fillRect/>
              </a:stretch>
            </p:blipFill>
            <p:spPr>
              <a:xfrm>
                <a:off x="8385883" y="4011223"/>
                <a:ext cx="457200" cy="217937"/>
              </a:xfrm>
              <a:prstGeom prst="rect">
                <a:avLst/>
              </a:prstGeom>
              <a:noFill/>
              <a:ln>
                <a:noFill/>
              </a:ln>
            </p:spPr>
          </p:pic>
          <p:pic>
            <p:nvPicPr>
              <p:cNvPr id="168" name="Shape 617"/>
              <p:cNvPicPr preferRelativeResize="0">
                <a:picLocks noChangeAspect="1"/>
              </p:cNvPicPr>
              <p:nvPr/>
            </p:nvPicPr>
            <p:blipFill>
              <a:blip r:embed="rId22">
                <a:alphaModFix/>
                <a:grayscl/>
              </a:blip>
              <a:stretch>
                <a:fillRect/>
              </a:stretch>
            </p:blipFill>
            <p:spPr>
              <a:xfrm>
                <a:off x="7550093" y="3992164"/>
                <a:ext cx="502920" cy="267176"/>
              </a:xfrm>
              <a:prstGeom prst="rect">
                <a:avLst/>
              </a:prstGeom>
              <a:noFill/>
              <a:ln>
                <a:noFill/>
              </a:ln>
            </p:spPr>
          </p:pic>
          <p:pic>
            <p:nvPicPr>
              <p:cNvPr id="169" name="Shape 619"/>
              <p:cNvPicPr preferRelativeResize="0">
                <a:picLocks noChangeAspect="1"/>
              </p:cNvPicPr>
              <p:nvPr/>
            </p:nvPicPr>
            <p:blipFill>
              <a:blip r:embed="rId23">
                <a:alphaModFix/>
                <a:grayscl/>
              </a:blip>
              <a:stretch>
                <a:fillRect/>
              </a:stretch>
            </p:blipFill>
            <p:spPr>
              <a:xfrm>
                <a:off x="7390141" y="1756589"/>
                <a:ext cx="571500" cy="571500"/>
              </a:xfrm>
              <a:prstGeom prst="rect">
                <a:avLst/>
              </a:prstGeom>
              <a:noFill/>
              <a:ln>
                <a:noFill/>
              </a:ln>
            </p:spPr>
          </p:pic>
          <p:pic>
            <p:nvPicPr>
              <p:cNvPr id="170" name="Shape 620"/>
              <p:cNvPicPr preferRelativeResize="0">
                <a:picLocks noChangeAspect="1"/>
              </p:cNvPicPr>
              <p:nvPr/>
            </p:nvPicPr>
            <p:blipFill rotWithShape="1">
              <a:blip r:embed="rId24">
                <a:alphaModFix/>
                <a:grayscl/>
              </a:blip>
              <a:srcRect t="37558" b="38334"/>
              <a:stretch/>
            </p:blipFill>
            <p:spPr>
              <a:xfrm>
                <a:off x="7426159" y="1421668"/>
                <a:ext cx="779318" cy="187884"/>
              </a:xfrm>
              <a:prstGeom prst="rect">
                <a:avLst/>
              </a:prstGeom>
              <a:noFill/>
              <a:ln>
                <a:noFill/>
              </a:ln>
            </p:spPr>
          </p:pic>
          <p:pic>
            <p:nvPicPr>
              <p:cNvPr id="171" name="Shape 621"/>
              <p:cNvPicPr preferRelativeResize="0">
                <a:picLocks noChangeAspect="1"/>
              </p:cNvPicPr>
              <p:nvPr/>
            </p:nvPicPr>
            <p:blipFill>
              <a:blip r:embed="rId25">
                <a:alphaModFix/>
                <a:grayscl/>
              </a:blip>
              <a:stretch>
                <a:fillRect/>
              </a:stretch>
            </p:blipFill>
            <p:spPr>
              <a:xfrm>
                <a:off x="8458998" y="1313241"/>
                <a:ext cx="415636" cy="396062"/>
              </a:xfrm>
              <a:prstGeom prst="rect">
                <a:avLst/>
              </a:prstGeom>
              <a:noFill/>
              <a:ln>
                <a:noFill/>
              </a:ln>
            </p:spPr>
          </p:pic>
          <p:pic>
            <p:nvPicPr>
              <p:cNvPr id="172" name="Shape 622" descr="Datadog Logo.png"/>
              <p:cNvPicPr preferRelativeResize="0">
                <a:picLocks noChangeAspect="1"/>
              </p:cNvPicPr>
              <p:nvPr/>
            </p:nvPicPr>
            <p:blipFill>
              <a:blip r:embed="rId26">
                <a:alphaModFix/>
                <a:grayscl/>
              </a:blip>
              <a:stretch>
                <a:fillRect/>
              </a:stretch>
            </p:blipFill>
            <p:spPr>
              <a:xfrm>
                <a:off x="8436719" y="2336268"/>
                <a:ext cx="457200" cy="457200"/>
              </a:xfrm>
              <a:prstGeom prst="rect">
                <a:avLst/>
              </a:prstGeom>
              <a:noFill/>
              <a:ln>
                <a:noFill/>
              </a:ln>
            </p:spPr>
          </p:pic>
          <p:pic>
            <p:nvPicPr>
              <p:cNvPr id="173" name="Shape 623" descr="Datos logo.png"/>
              <p:cNvPicPr preferRelativeResize="0">
                <a:picLocks noChangeAspect="1"/>
              </p:cNvPicPr>
              <p:nvPr/>
            </p:nvPicPr>
            <p:blipFill>
              <a:blip r:embed="rId27">
                <a:alphaModFix/>
                <a:grayscl/>
              </a:blip>
              <a:stretch>
                <a:fillRect/>
              </a:stretch>
            </p:blipFill>
            <p:spPr>
              <a:xfrm>
                <a:off x="7382303" y="2990447"/>
                <a:ext cx="571500" cy="352625"/>
              </a:xfrm>
              <a:prstGeom prst="rect">
                <a:avLst/>
              </a:prstGeom>
              <a:noFill/>
              <a:ln>
                <a:noFill/>
              </a:ln>
            </p:spPr>
          </p:pic>
          <p:pic>
            <p:nvPicPr>
              <p:cNvPr id="174" name="Shape 626"/>
              <p:cNvPicPr preferRelativeResize="0">
                <a:picLocks noChangeAspect="1"/>
              </p:cNvPicPr>
              <p:nvPr/>
            </p:nvPicPr>
            <p:blipFill>
              <a:blip r:embed="rId28">
                <a:alphaModFix/>
                <a:grayscl/>
              </a:blip>
              <a:stretch>
                <a:fillRect/>
              </a:stretch>
            </p:blipFill>
            <p:spPr>
              <a:xfrm>
                <a:off x="8058014" y="3067692"/>
                <a:ext cx="914400" cy="171400"/>
              </a:xfrm>
              <a:prstGeom prst="rect">
                <a:avLst/>
              </a:prstGeom>
              <a:noFill/>
              <a:ln>
                <a:noFill/>
              </a:ln>
            </p:spPr>
          </p:pic>
          <p:pic>
            <p:nvPicPr>
              <p:cNvPr id="175" name="Shape 627"/>
              <p:cNvPicPr preferRelativeResize="0">
                <a:picLocks noChangeAspect="1"/>
              </p:cNvPicPr>
              <p:nvPr/>
            </p:nvPicPr>
            <p:blipFill>
              <a:blip r:embed="rId29">
                <a:alphaModFix/>
                <a:grayscl/>
              </a:blip>
              <a:stretch>
                <a:fillRect/>
              </a:stretch>
            </p:blipFill>
            <p:spPr>
              <a:xfrm>
                <a:off x="7423045" y="3525269"/>
                <a:ext cx="914400" cy="214008"/>
              </a:xfrm>
              <a:prstGeom prst="rect">
                <a:avLst/>
              </a:prstGeom>
              <a:noFill/>
              <a:ln>
                <a:noFill/>
              </a:ln>
            </p:spPr>
          </p:pic>
          <p:pic>
            <p:nvPicPr>
              <p:cNvPr id="176" name="Shape 628"/>
              <p:cNvPicPr preferRelativeResize="0">
                <a:picLocks noChangeAspect="1"/>
              </p:cNvPicPr>
              <p:nvPr/>
            </p:nvPicPr>
            <p:blipFill>
              <a:blip r:embed="rId30">
                <a:alphaModFix/>
                <a:grayscl/>
              </a:blip>
              <a:stretch>
                <a:fillRect/>
              </a:stretch>
            </p:blipFill>
            <p:spPr>
              <a:xfrm>
                <a:off x="8407208" y="3497156"/>
                <a:ext cx="571500" cy="219073"/>
              </a:xfrm>
              <a:prstGeom prst="rect">
                <a:avLst/>
              </a:prstGeom>
              <a:noFill/>
              <a:ln>
                <a:noFill/>
              </a:ln>
            </p:spPr>
          </p:pic>
          <p:grpSp>
            <p:nvGrpSpPr>
              <p:cNvPr id="14" name="Group 13"/>
              <p:cNvGrpSpPr/>
              <p:nvPr/>
            </p:nvGrpSpPr>
            <p:grpSpPr>
              <a:xfrm>
                <a:off x="3603683" y="775142"/>
                <a:ext cx="5474951" cy="4146553"/>
                <a:chOff x="3603683" y="777008"/>
                <a:chExt cx="5474951" cy="4312322"/>
              </a:xfrm>
            </p:grpSpPr>
            <p:cxnSp>
              <p:nvCxnSpPr>
                <p:cNvPr id="120" name="Straight Connector 119"/>
                <p:cNvCxnSpPr/>
                <p:nvPr/>
              </p:nvCxnSpPr>
              <p:spPr>
                <a:xfrm flipV="1">
                  <a:off x="3603683" y="777008"/>
                  <a:ext cx="0" cy="4312322"/>
                </a:xfrm>
                <a:prstGeom prst="line">
                  <a:avLst/>
                </a:prstGeom>
                <a:ln w="9525" cmpd="sng">
                  <a:gradFill flip="none" rotWithShape="1">
                    <a:gsLst>
                      <a:gs pos="55000">
                        <a:schemeClr val="bg2"/>
                      </a:gs>
                      <a:gs pos="100000">
                        <a:srgbClr val="FFFFFF"/>
                      </a:gs>
                    </a:gsLst>
                    <a:lin ang="162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5424546" y="777008"/>
                  <a:ext cx="0" cy="4312322"/>
                </a:xfrm>
                <a:prstGeom prst="line">
                  <a:avLst/>
                </a:prstGeom>
                <a:ln w="9525" cmpd="sng">
                  <a:gradFill flip="none" rotWithShape="1">
                    <a:gsLst>
                      <a:gs pos="55000">
                        <a:schemeClr val="bg2"/>
                      </a:gs>
                      <a:gs pos="100000">
                        <a:srgbClr val="FFFFFF"/>
                      </a:gs>
                    </a:gsLst>
                    <a:lin ang="162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7254747" y="777008"/>
                  <a:ext cx="0" cy="4312322"/>
                </a:xfrm>
                <a:prstGeom prst="line">
                  <a:avLst/>
                </a:prstGeom>
                <a:ln w="9525" cmpd="sng">
                  <a:gradFill flip="none" rotWithShape="1">
                    <a:gsLst>
                      <a:gs pos="55000">
                        <a:schemeClr val="bg2"/>
                      </a:gs>
                      <a:gs pos="100000">
                        <a:srgbClr val="FFFFFF"/>
                      </a:gs>
                    </a:gsLst>
                    <a:lin ang="162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9078634" y="777008"/>
                  <a:ext cx="0" cy="4312322"/>
                </a:xfrm>
                <a:prstGeom prst="line">
                  <a:avLst/>
                </a:prstGeom>
                <a:ln w="9525" cmpd="sng">
                  <a:gradFill flip="none" rotWithShape="1">
                    <a:gsLst>
                      <a:gs pos="55000">
                        <a:schemeClr val="bg2"/>
                      </a:gs>
                      <a:gs pos="100000">
                        <a:srgbClr val="FFFFFF"/>
                      </a:gs>
                    </a:gsLst>
                    <a:lin ang="16200000" scaled="0"/>
                    <a:tileRect/>
                  </a:gradFill>
                </a:ln>
                <a:effectLst/>
              </p:spPr>
              <p:style>
                <a:lnRef idx="2">
                  <a:schemeClr val="accent1"/>
                </a:lnRef>
                <a:fillRef idx="0">
                  <a:schemeClr val="accent1"/>
                </a:fillRef>
                <a:effectRef idx="1">
                  <a:schemeClr val="accent1"/>
                </a:effectRef>
                <a:fontRef idx="minor">
                  <a:schemeClr val="tx1"/>
                </a:fontRef>
              </p:style>
            </p:cxnSp>
          </p:grpSp>
          <p:pic>
            <p:nvPicPr>
              <p:cNvPr id="126" name="Picture 125" descr="logo.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666320" y="3662155"/>
                <a:ext cx="526312" cy="240349"/>
              </a:xfrm>
              <a:prstGeom prst="rect">
                <a:avLst/>
              </a:prstGeom>
            </p:spPr>
          </p:pic>
        </p:grpSp>
        <p:pic>
          <p:nvPicPr>
            <p:cNvPr id="157" name="Picture 156" descr="more-256.png"/>
            <p:cNvPicPr>
              <a:picLocks noChangeAspect="1"/>
            </p:cNvPicPr>
            <p:nvPr/>
          </p:nvPicPr>
          <p:blipFill>
            <a:blip r:embed="rId32">
              <a:alphaModFix amt="50000"/>
              <a:extLst>
                <a:ext uri="{28A0092B-C50C-407E-A947-70E740481C1C}">
                  <a14:useLocalDpi xmlns:a14="http://schemas.microsoft.com/office/drawing/2010/main" val="0"/>
                </a:ext>
              </a:extLst>
            </a:blip>
            <a:stretch>
              <a:fillRect/>
            </a:stretch>
          </p:blipFill>
          <p:spPr>
            <a:xfrm>
              <a:off x="4390841" y="4589236"/>
              <a:ext cx="231378" cy="231378"/>
            </a:xfrm>
            <a:prstGeom prst="rect">
              <a:avLst/>
            </a:prstGeom>
          </p:spPr>
        </p:pic>
        <p:pic>
          <p:nvPicPr>
            <p:cNvPr id="159" name="Picture 158" descr="more-256.png"/>
            <p:cNvPicPr>
              <a:picLocks noChangeAspect="1"/>
            </p:cNvPicPr>
            <p:nvPr/>
          </p:nvPicPr>
          <p:blipFill>
            <a:blip r:embed="rId32">
              <a:alphaModFix amt="50000"/>
              <a:extLst>
                <a:ext uri="{28A0092B-C50C-407E-A947-70E740481C1C}">
                  <a14:useLocalDpi xmlns:a14="http://schemas.microsoft.com/office/drawing/2010/main" val="0"/>
                </a:ext>
              </a:extLst>
            </a:blip>
            <a:stretch>
              <a:fillRect/>
            </a:stretch>
          </p:blipFill>
          <p:spPr>
            <a:xfrm>
              <a:off x="6257008" y="4589236"/>
              <a:ext cx="231378" cy="231378"/>
            </a:xfrm>
            <a:prstGeom prst="rect">
              <a:avLst/>
            </a:prstGeom>
          </p:spPr>
        </p:pic>
        <p:pic>
          <p:nvPicPr>
            <p:cNvPr id="160" name="Picture 159" descr="more-256.png"/>
            <p:cNvPicPr>
              <a:picLocks noChangeAspect="1"/>
            </p:cNvPicPr>
            <p:nvPr/>
          </p:nvPicPr>
          <p:blipFill>
            <a:blip r:embed="rId32">
              <a:alphaModFix amt="50000"/>
              <a:extLst>
                <a:ext uri="{28A0092B-C50C-407E-A947-70E740481C1C}">
                  <a14:useLocalDpi xmlns:a14="http://schemas.microsoft.com/office/drawing/2010/main" val="0"/>
                </a:ext>
              </a:extLst>
            </a:blip>
            <a:stretch>
              <a:fillRect/>
            </a:stretch>
          </p:blipFill>
          <p:spPr>
            <a:xfrm>
              <a:off x="8105895" y="4589236"/>
              <a:ext cx="231378" cy="231378"/>
            </a:xfrm>
            <a:prstGeom prst="rect">
              <a:avLst/>
            </a:prstGeom>
          </p:spPr>
        </p:pic>
      </p:grpSp>
      <p:sp>
        <p:nvSpPr>
          <p:cNvPr id="2" name="Title 1"/>
          <p:cNvSpPr>
            <a:spLocks noGrp="1"/>
          </p:cNvSpPr>
          <p:nvPr>
            <p:ph type="title"/>
          </p:nvPr>
        </p:nvSpPr>
        <p:spPr/>
        <p:txBody>
          <a:bodyPr/>
          <a:lstStyle/>
          <a:p>
            <a:r>
              <a:rPr lang="en-US" smtClean="0"/>
              <a:t>Application Services</a:t>
            </a:r>
            <a:endParaRPr lang="en-US" dirty="0"/>
          </a:p>
        </p:txBody>
      </p:sp>
      <p:grpSp>
        <p:nvGrpSpPr>
          <p:cNvPr id="18" name="Group 17"/>
          <p:cNvGrpSpPr/>
          <p:nvPr/>
        </p:nvGrpSpPr>
        <p:grpSpPr>
          <a:xfrm>
            <a:off x="107501" y="1357912"/>
            <a:ext cx="3288894" cy="3052425"/>
            <a:chOff x="51473" y="1787510"/>
            <a:chExt cx="3288894" cy="3052425"/>
          </a:xfrm>
        </p:grpSpPr>
        <p:sp>
          <p:nvSpPr>
            <p:cNvPr id="178" name="TextBox 177"/>
            <p:cNvSpPr txBox="1"/>
            <p:nvPr/>
          </p:nvSpPr>
          <p:spPr>
            <a:xfrm>
              <a:off x="1111366" y="1872300"/>
              <a:ext cx="2227577" cy="430887"/>
            </a:xfrm>
            <a:prstGeom prst="rect">
              <a:avLst/>
            </a:prstGeom>
            <a:noFill/>
          </p:spPr>
          <p:txBody>
            <a:bodyPr wrap="none" rtlCol="0">
              <a:spAutoFit/>
            </a:bodyPr>
            <a:lstStyle/>
            <a:p>
              <a:pPr algn="ctr"/>
              <a:r>
                <a:rPr lang="en-US" sz="1100" b="1" dirty="0" err="1" smtClean="0">
                  <a:solidFill>
                    <a:srgbClr val="4C4C4C"/>
                  </a:solidFill>
                </a:rPr>
                <a:t>cf</a:t>
              </a:r>
              <a:r>
                <a:rPr lang="en-US" sz="1100" b="1" dirty="0" smtClean="0">
                  <a:solidFill>
                    <a:srgbClr val="4C4C4C"/>
                  </a:solidFill>
                </a:rPr>
                <a:t> bind-service</a:t>
              </a:r>
              <a:r>
                <a:rPr lang="en-US" sz="1100" dirty="0" smtClean="0">
                  <a:solidFill>
                    <a:srgbClr val="4C4C4C"/>
                  </a:solidFill>
                </a:rPr>
                <a:t> </a:t>
              </a:r>
            </a:p>
            <a:p>
              <a:pPr algn="ctr"/>
              <a:r>
                <a:rPr lang="en-US" sz="1100" i="1" dirty="0" smtClean="0">
                  <a:solidFill>
                    <a:srgbClr val="4C4C4C"/>
                  </a:solidFill>
                </a:rPr>
                <a:t>&lt;app&gt; &lt;service instance name&gt;</a:t>
              </a:r>
              <a:endParaRPr lang="en-US" sz="1100" i="1" dirty="0">
                <a:solidFill>
                  <a:srgbClr val="4C4C4C"/>
                </a:solidFill>
              </a:endParaRPr>
            </a:p>
          </p:txBody>
        </p:sp>
        <p:sp>
          <p:nvSpPr>
            <p:cNvPr id="179" name="TextBox 178"/>
            <p:cNvSpPr txBox="1"/>
            <p:nvPr/>
          </p:nvSpPr>
          <p:spPr>
            <a:xfrm>
              <a:off x="1112790" y="4409048"/>
              <a:ext cx="2227577" cy="430887"/>
            </a:xfrm>
            <a:prstGeom prst="rect">
              <a:avLst/>
            </a:prstGeom>
            <a:noFill/>
          </p:spPr>
          <p:txBody>
            <a:bodyPr wrap="none" rtlCol="0">
              <a:spAutoFit/>
            </a:bodyPr>
            <a:lstStyle/>
            <a:p>
              <a:pPr algn="ctr"/>
              <a:r>
                <a:rPr lang="en-US" sz="1100" b="1" dirty="0" err="1" smtClean="0">
                  <a:solidFill>
                    <a:srgbClr val="4C4C4C"/>
                  </a:solidFill>
                </a:rPr>
                <a:t>cf</a:t>
              </a:r>
              <a:r>
                <a:rPr lang="en-US" sz="1100" b="1" dirty="0" smtClean="0">
                  <a:solidFill>
                    <a:srgbClr val="4C4C4C"/>
                  </a:solidFill>
                </a:rPr>
                <a:t> unbind-service</a:t>
              </a:r>
              <a:r>
                <a:rPr lang="en-US" sz="1100" dirty="0" smtClean="0">
                  <a:solidFill>
                    <a:srgbClr val="4C4C4C"/>
                  </a:solidFill>
                </a:rPr>
                <a:t> </a:t>
              </a:r>
            </a:p>
            <a:p>
              <a:pPr algn="ctr"/>
              <a:r>
                <a:rPr lang="en-US" sz="1100" i="1" dirty="0" smtClean="0">
                  <a:solidFill>
                    <a:srgbClr val="4C4C4C"/>
                  </a:solidFill>
                </a:rPr>
                <a:t>&lt;app&gt; &lt;service instance name&gt;</a:t>
              </a:r>
              <a:endParaRPr lang="en-US" sz="1100" i="1" dirty="0">
                <a:solidFill>
                  <a:srgbClr val="4C4C4C"/>
                </a:solidFill>
              </a:endParaRPr>
            </a:p>
          </p:txBody>
        </p:sp>
        <p:sp>
          <p:nvSpPr>
            <p:cNvPr id="180" name="Rounded Rectangle 179"/>
            <p:cNvSpPr/>
            <p:nvPr/>
          </p:nvSpPr>
          <p:spPr>
            <a:xfrm>
              <a:off x="2434088" y="3050097"/>
              <a:ext cx="903526" cy="689560"/>
            </a:xfrm>
            <a:prstGeom prst="round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User Provided</a:t>
              </a:r>
              <a:endParaRPr lang="en-US" sz="1200" dirty="0"/>
            </a:p>
          </p:txBody>
        </p:sp>
        <p:sp>
          <p:nvSpPr>
            <p:cNvPr id="181" name="Rounded Rectangle 180"/>
            <p:cNvSpPr/>
            <p:nvPr/>
          </p:nvSpPr>
          <p:spPr>
            <a:xfrm>
              <a:off x="1034782" y="3066774"/>
              <a:ext cx="903526" cy="689560"/>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Service Broker</a:t>
              </a:r>
            </a:p>
            <a:p>
              <a:pPr algn="ctr"/>
              <a:r>
                <a:rPr lang="en-US" sz="1200" dirty="0" smtClean="0"/>
                <a:t>API</a:t>
              </a:r>
              <a:endParaRPr lang="en-US" sz="1200" dirty="0"/>
            </a:p>
          </p:txBody>
        </p:sp>
        <p:cxnSp>
          <p:nvCxnSpPr>
            <p:cNvPr id="9" name="Straight Connector 8"/>
            <p:cNvCxnSpPr>
              <a:stCxn id="181" idx="2"/>
            </p:cNvCxnSpPr>
            <p:nvPr/>
          </p:nvCxnSpPr>
          <p:spPr>
            <a:xfrm>
              <a:off x="1486545" y="3756334"/>
              <a:ext cx="12055" cy="641880"/>
            </a:xfrm>
            <a:prstGeom prst="line">
              <a:avLst/>
            </a:prstGeom>
            <a:ln w="127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180" idx="2"/>
            </p:cNvCxnSpPr>
            <p:nvPr/>
          </p:nvCxnSpPr>
          <p:spPr>
            <a:xfrm flipH="1">
              <a:off x="2874963" y="3739657"/>
              <a:ext cx="10888" cy="646797"/>
            </a:xfrm>
            <a:prstGeom prst="line">
              <a:avLst/>
            </a:prstGeom>
            <a:ln w="12700">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a:endCxn id="181" idx="0"/>
            </p:cNvCxnSpPr>
            <p:nvPr/>
          </p:nvCxnSpPr>
          <p:spPr>
            <a:xfrm flipH="1">
              <a:off x="1486545" y="2304947"/>
              <a:ext cx="12055" cy="761827"/>
            </a:xfrm>
            <a:prstGeom prst="line">
              <a:avLst/>
            </a:prstGeom>
            <a:ln w="12700">
              <a:solidFill>
                <a:schemeClr val="tx2"/>
              </a:solidFill>
              <a:prstDash val="dash"/>
              <a:headEnd type="triangle"/>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a:endCxn id="180" idx="0"/>
            </p:cNvCxnSpPr>
            <p:nvPr/>
          </p:nvCxnSpPr>
          <p:spPr>
            <a:xfrm>
              <a:off x="2874963" y="2328466"/>
              <a:ext cx="10888" cy="721631"/>
            </a:xfrm>
            <a:prstGeom prst="line">
              <a:avLst/>
            </a:prstGeom>
            <a:ln w="12700">
              <a:solidFill>
                <a:schemeClr val="tx2"/>
              </a:solidFill>
              <a:prstDash val="dash"/>
              <a:headEnd type="triangle"/>
            </a:ln>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51473" y="3081104"/>
              <a:ext cx="582211" cy="718095"/>
              <a:chOff x="463035" y="1587592"/>
              <a:chExt cx="582211" cy="718095"/>
            </a:xfrm>
          </p:grpSpPr>
          <p:sp>
            <p:nvSpPr>
              <p:cNvPr id="11" name="Snip Single Corner Rectangle 10"/>
              <p:cNvSpPr/>
              <p:nvPr/>
            </p:nvSpPr>
            <p:spPr>
              <a:xfrm>
                <a:off x="493873" y="1587592"/>
                <a:ext cx="493873" cy="717356"/>
              </a:xfrm>
              <a:prstGeom prst="snip1Rect">
                <a:avLst/>
              </a:prstGeom>
              <a:solidFill>
                <a:schemeClr val="bg1"/>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gear-md.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60310" y="1917720"/>
                <a:ext cx="389273" cy="387967"/>
              </a:xfrm>
              <a:prstGeom prst="rect">
                <a:avLst/>
              </a:prstGeom>
            </p:spPr>
          </p:pic>
          <p:sp>
            <p:nvSpPr>
              <p:cNvPr id="12" name="TextBox 11"/>
              <p:cNvSpPr txBox="1"/>
              <p:nvPr/>
            </p:nvSpPr>
            <p:spPr>
              <a:xfrm>
                <a:off x="463035" y="1622871"/>
                <a:ext cx="582211" cy="338554"/>
              </a:xfrm>
              <a:prstGeom prst="rect">
                <a:avLst/>
              </a:prstGeom>
              <a:noFill/>
            </p:spPr>
            <p:txBody>
              <a:bodyPr wrap="none" rtlCol="0">
                <a:spAutoFit/>
              </a:bodyPr>
              <a:lstStyle/>
              <a:p>
                <a:pPr algn="ctr"/>
                <a:r>
                  <a:rPr lang="en-US" sz="800" dirty="0" smtClean="0"/>
                  <a:t>App </a:t>
                </a:r>
              </a:p>
              <a:p>
                <a:pPr algn="ctr"/>
                <a:r>
                  <a:rPr lang="en-US" sz="800" dirty="0" smtClean="0"/>
                  <a:t>Instance</a:t>
                </a:r>
                <a:endParaRPr lang="en-US" sz="800" dirty="0"/>
              </a:p>
            </p:txBody>
          </p:sp>
        </p:grpSp>
        <p:grpSp>
          <p:nvGrpSpPr>
            <p:cNvPr id="111" name="Group 110"/>
            <p:cNvGrpSpPr/>
            <p:nvPr/>
          </p:nvGrpSpPr>
          <p:grpSpPr>
            <a:xfrm>
              <a:off x="109801" y="3139424"/>
              <a:ext cx="582211" cy="717356"/>
              <a:chOff x="463035" y="1587592"/>
              <a:chExt cx="582211" cy="717356"/>
            </a:xfrm>
          </p:grpSpPr>
          <p:sp>
            <p:nvSpPr>
              <p:cNvPr id="114" name="Snip Single Corner Rectangle 113"/>
              <p:cNvSpPr/>
              <p:nvPr/>
            </p:nvSpPr>
            <p:spPr>
              <a:xfrm>
                <a:off x="493873" y="1587592"/>
                <a:ext cx="493873" cy="717356"/>
              </a:xfrm>
              <a:prstGeom prst="snip1Rect">
                <a:avLst/>
              </a:prstGeom>
              <a:solidFill>
                <a:schemeClr val="bg1"/>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6" name="Picture 115" descr="gear-md.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92837" y="1942147"/>
                <a:ext cx="292467" cy="291485"/>
              </a:xfrm>
              <a:prstGeom prst="rect">
                <a:avLst/>
              </a:prstGeom>
            </p:spPr>
          </p:pic>
          <p:sp>
            <p:nvSpPr>
              <p:cNvPr id="118" name="TextBox 117"/>
              <p:cNvSpPr txBox="1"/>
              <p:nvPr/>
            </p:nvSpPr>
            <p:spPr>
              <a:xfrm>
                <a:off x="463035" y="1622871"/>
                <a:ext cx="582211" cy="338554"/>
              </a:xfrm>
              <a:prstGeom prst="rect">
                <a:avLst/>
              </a:prstGeom>
              <a:noFill/>
            </p:spPr>
            <p:txBody>
              <a:bodyPr wrap="none" rtlCol="0">
                <a:spAutoFit/>
              </a:bodyPr>
              <a:lstStyle/>
              <a:p>
                <a:pPr algn="ctr"/>
                <a:r>
                  <a:rPr lang="en-US" sz="800" dirty="0" smtClean="0">
                    <a:solidFill>
                      <a:srgbClr val="4C4C4C"/>
                    </a:solidFill>
                  </a:rPr>
                  <a:t>App </a:t>
                </a:r>
              </a:p>
              <a:p>
                <a:pPr algn="ctr"/>
                <a:r>
                  <a:rPr lang="en-US" sz="800" dirty="0" smtClean="0">
                    <a:solidFill>
                      <a:srgbClr val="4C4C4C"/>
                    </a:solidFill>
                  </a:rPr>
                  <a:t>Instance</a:t>
                </a:r>
                <a:endParaRPr lang="en-US" sz="800" dirty="0">
                  <a:solidFill>
                    <a:srgbClr val="4C4C4C"/>
                  </a:solidFill>
                </a:endParaRPr>
              </a:p>
            </p:txBody>
          </p:sp>
        </p:grpSp>
        <p:cxnSp>
          <p:nvCxnSpPr>
            <p:cNvPr id="27" name="Elbow Connector 26"/>
            <p:cNvCxnSpPr>
              <a:stCxn id="178" idx="1"/>
              <a:endCxn id="11" idx="3"/>
            </p:cNvCxnSpPr>
            <p:nvPr/>
          </p:nvCxnSpPr>
          <p:spPr>
            <a:xfrm rot="10800000" flipV="1">
              <a:off x="329248" y="2087744"/>
              <a:ext cx="782118" cy="993360"/>
            </a:xfrm>
            <a:prstGeom prst="bentConnector2">
              <a:avLst/>
            </a:prstGeom>
            <a:ln w="127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79" idx="1"/>
              <a:endCxn id="114" idx="1"/>
            </p:cNvCxnSpPr>
            <p:nvPr/>
          </p:nvCxnSpPr>
          <p:spPr>
            <a:xfrm rot="10800000">
              <a:off x="387576" y="3856780"/>
              <a:ext cx="725214" cy="767712"/>
            </a:xfrm>
            <a:prstGeom prst="bentConnector2">
              <a:avLst/>
            </a:prstGeom>
            <a:ln w="12700">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40910" y="1787510"/>
              <a:ext cx="484027" cy="276999"/>
            </a:xfrm>
            <a:prstGeom prst="rect">
              <a:avLst/>
            </a:prstGeom>
            <a:noFill/>
          </p:spPr>
          <p:txBody>
            <a:bodyPr wrap="none" rtlCol="0">
              <a:spAutoFit/>
            </a:bodyPr>
            <a:lstStyle/>
            <a:p>
              <a:r>
                <a:rPr lang="en-US" sz="1200" dirty="0" smtClean="0">
                  <a:solidFill>
                    <a:srgbClr val="4C4C4C"/>
                  </a:solidFill>
                </a:rPr>
                <a:t>Map</a:t>
              </a:r>
              <a:endParaRPr lang="en-US" sz="1200" dirty="0">
                <a:solidFill>
                  <a:srgbClr val="4C4C4C"/>
                </a:solidFill>
              </a:endParaRPr>
            </a:p>
          </p:txBody>
        </p:sp>
        <p:sp>
          <p:nvSpPr>
            <p:cNvPr id="119" name="TextBox 118"/>
            <p:cNvSpPr txBox="1"/>
            <p:nvPr/>
          </p:nvSpPr>
          <p:spPr>
            <a:xfrm>
              <a:off x="469890" y="4327176"/>
              <a:ext cx="680745" cy="276999"/>
            </a:xfrm>
            <a:prstGeom prst="rect">
              <a:avLst/>
            </a:prstGeom>
            <a:noFill/>
          </p:spPr>
          <p:txBody>
            <a:bodyPr wrap="none" rtlCol="0">
              <a:spAutoFit/>
            </a:bodyPr>
            <a:lstStyle/>
            <a:p>
              <a:r>
                <a:rPr lang="en-US" sz="1200" dirty="0" err="1" smtClean="0">
                  <a:solidFill>
                    <a:srgbClr val="4C4C4C"/>
                  </a:solidFill>
                </a:rPr>
                <a:t>Unmap</a:t>
              </a:r>
              <a:endParaRPr lang="en-US" sz="1200" dirty="0">
                <a:solidFill>
                  <a:srgbClr val="4C4C4C"/>
                </a:solidFill>
              </a:endParaRPr>
            </a:p>
          </p:txBody>
        </p:sp>
      </p:grpSp>
      <p:grpSp>
        <p:nvGrpSpPr>
          <p:cNvPr id="132" name="Group 131"/>
          <p:cNvGrpSpPr/>
          <p:nvPr/>
        </p:nvGrpSpPr>
        <p:grpSpPr>
          <a:xfrm>
            <a:off x="4047263" y="371480"/>
            <a:ext cx="4540559" cy="4179709"/>
            <a:chOff x="4764355" y="1105803"/>
            <a:chExt cx="4540559" cy="4179709"/>
          </a:xfrm>
        </p:grpSpPr>
        <p:sp>
          <p:nvSpPr>
            <p:cNvPr id="133" name="Trapezoid 132"/>
            <p:cNvSpPr/>
            <p:nvPr/>
          </p:nvSpPr>
          <p:spPr>
            <a:xfrm flipV="1">
              <a:off x="4764355" y="3875312"/>
              <a:ext cx="4540559" cy="1410200"/>
            </a:xfrm>
            <a:prstGeom prst="trapezoid">
              <a:avLst>
                <a:gd name="adj" fmla="val 136905"/>
              </a:avLst>
            </a:prstGeom>
            <a:gradFill flip="none" rotWithShape="1">
              <a:gsLst>
                <a:gs pos="0">
                  <a:schemeClr val="bg2"/>
                </a:gs>
                <a:gs pos="100000">
                  <a:schemeClr val="bg2">
                    <a:alpha val="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a:off x="4769092" y="1105803"/>
              <a:ext cx="4535822" cy="915744"/>
            </a:xfrm>
            <a:prstGeom prst="rect">
              <a:avLst/>
            </a:prstGeom>
            <a:solidFill>
              <a:srgbClr val="FFFFFF"/>
            </a:solidFill>
            <a:ln>
              <a:solidFill>
                <a:srgbClr val="B3B3B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p:cNvSpPr txBox="1"/>
            <p:nvPr/>
          </p:nvSpPr>
          <p:spPr>
            <a:xfrm>
              <a:off x="5801319" y="1235390"/>
              <a:ext cx="3342681" cy="646331"/>
            </a:xfrm>
            <a:prstGeom prst="rect">
              <a:avLst/>
            </a:prstGeom>
            <a:noFill/>
          </p:spPr>
          <p:txBody>
            <a:bodyPr wrap="none" rtlCol="0">
              <a:spAutoFit/>
            </a:bodyPr>
            <a:lstStyle/>
            <a:p>
              <a:r>
                <a:rPr lang="en-US" b="1" dirty="0" smtClean="0">
                  <a:latin typeface="Proxima Nova Regular"/>
                  <a:cs typeface="Proxima Nova Regular"/>
                </a:rPr>
                <a:t>Pivotal Cloud Foundry Service</a:t>
              </a:r>
            </a:p>
            <a:p>
              <a:r>
                <a:rPr lang="en-US" b="1" dirty="0" smtClean="0">
                  <a:latin typeface="Proxima Nova Regular"/>
                  <a:cs typeface="Proxima Nova Regular"/>
                </a:rPr>
                <a:t>Broker for AWS</a:t>
              </a:r>
              <a:endParaRPr lang="en-US" b="1" dirty="0">
                <a:latin typeface="Proxima Nova Regular"/>
                <a:cs typeface="Proxima Nova Regular"/>
              </a:endParaRPr>
            </a:p>
          </p:txBody>
        </p:sp>
        <p:pic>
          <p:nvPicPr>
            <p:cNvPr id="144" name="Picture 143" descr="icon_awsbroker@2x.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015589" y="1244029"/>
              <a:ext cx="630172" cy="630172"/>
            </a:xfrm>
            <a:prstGeom prst="rect">
              <a:avLst/>
            </a:prstGeom>
          </p:spPr>
        </p:pic>
        <p:sp>
          <p:nvSpPr>
            <p:cNvPr id="145" name="Rectangle 144"/>
            <p:cNvSpPr/>
            <p:nvPr/>
          </p:nvSpPr>
          <p:spPr>
            <a:xfrm>
              <a:off x="4769092" y="2030186"/>
              <a:ext cx="4535822" cy="915744"/>
            </a:xfrm>
            <a:prstGeom prst="rect">
              <a:avLst/>
            </a:prstGeom>
            <a:solidFill>
              <a:srgbClr val="FFFFFF"/>
            </a:solidFill>
            <a:ln>
              <a:solidFill>
                <a:srgbClr val="B3B3B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p:cNvSpPr txBox="1"/>
            <p:nvPr/>
          </p:nvSpPr>
          <p:spPr>
            <a:xfrm>
              <a:off x="5801319" y="2316721"/>
              <a:ext cx="3272162" cy="369332"/>
            </a:xfrm>
            <a:prstGeom prst="rect">
              <a:avLst/>
            </a:prstGeom>
            <a:noFill/>
          </p:spPr>
          <p:txBody>
            <a:bodyPr wrap="none" rtlCol="0">
              <a:spAutoFit/>
            </a:bodyPr>
            <a:lstStyle/>
            <a:p>
              <a:r>
                <a:rPr lang="en-US" b="1" dirty="0" smtClean="0">
                  <a:latin typeface="Proxima Nova Regular"/>
                  <a:cs typeface="Proxima Nova Regular"/>
                </a:rPr>
                <a:t>GCP Service Broker for </a:t>
              </a:r>
              <a:r>
                <a:rPr lang="en-US" b="1" dirty="0" smtClean="0">
                  <a:latin typeface="Proxima Nova Regular"/>
                  <a:cs typeface="Proxima Nova Regular"/>
                </a:rPr>
                <a:t>PCF</a:t>
              </a:r>
              <a:endParaRPr lang="en-US" b="1" dirty="0">
                <a:latin typeface="Proxima Nova Regular"/>
                <a:cs typeface="Proxima Nova Regular"/>
              </a:endParaRPr>
            </a:p>
          </p:txBody>
        </p:sp>
        <p:sp>
          <p:nvSpPr>
            <p:cNvPr id="148" name="Rectangle 147"/>
            <p:cNvSpPr/>
            <p:nvPr/>
          </p:nvSpPr>
          <p:spPr>
            <a:xfrm>
              <a:off x="4769092" y="2954569"/>
              <a:ext cx="4535822" cy="915744"/>
            </a:xfrm>
            <a:prstGeom prst="rect">
              <a:avLst/>
            </a:prstGeom>
            <a:solidFill>
              <a:srgbClr val="FFFFFF"/>
            </a:solidFill>
            <a:ln>
              <a:solidFill>
                <a:srgbClr val="B3B3B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TextBox 148"/>
            <p:cNvSpPr txBox="1"/>
            <p:nvPr/>
          </p:nvSpPr>
          <p:spPr>
            <a:xfrm>
              <a:off x="5801319" y="3084156"/>
              <a:ext cx="2672526" cy="646331"/>
            </a:xfrm>
            <a:prstGeom prst="rect">
              <a:avLst/>
            </a:prstGeom>
            <a:noFill/>
          </p:spPr>
          <p:txBody>
            <a:bodyPr wrap="none" rtlCol="0">
              <a:spAutoFit/>
            </a:bodyPr>
            <a:lstStyle/>
            <a:p>
              <a:r>
                <a:rPr lang="en-US" b="1" dirty="0" smtClean="0">
                  <a:latin typeface="Proxima Nova Regular"/>
                  <a:cs typeface="Proxima Nova Regular"/>
                </a:rPr>
                <a:t>Microsoft Azure Service</a:t>
              </a:r>
            </a:p>
            <a:p>
              <a:r>
                <a:rPr lang="en-US" b="1" dirty="0" smtClean="0">
                  <a:latin typeface="Proxima Nova Regular"/>
                  <a:cs typeface="Proxima Nova Regular"/>
                </a:rPr>
                <a:t>Broker for PCF</a:t>
              </a:r>
              <a:endParaRPr lang="en-US" b="1" dirty="0">
                <a:latin typeface="Proxima Nova Regular"/>
                <a:cs typeface="Proxima Nova Regular"/>
              </a:endParaRPr>
            </a:p>
          </p:txBody>
        </p:sp>
        <p:pic>
          <p:nvPicPr>
            <p:cNvPr id="150" name="Picture 149" descr="icon_gcp@2x.pn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018159" y="2174199"/>
              <a:ext cx="627720" cy="627720"/>
            </a:xfrm>
            <a:prstGeom prst="rect">
              <a:avLst/>
            </a:prstGeom>
          </p:spPr>
        </p:pic>
        <p:pic>
          <p:nvPicPr>
            <p:cNvPr id="151" name="Picture 150" descr="icon_azure@2x.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026798" y="3100032"/>
              <a:ext cx="627720" cy="627720"/>
            </a:xfrm>
            <a:prstGeom prst="rect">
              <a:avLst/>
            </a:prstGeom>
          </p:spPr>
        </p:pic>
      </p:grpSp>
    </p:spTree>
    <p:extLst>
      <p:ext uri="{BB962C8B-B14F-4D97-AF65-F5344CB8AC3E}">
        <p14:creationId xmlns:p14="http://schemas.microsoft.com/office/powerpoint/2010/main" val="3385304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7230"/>
          <a:stretch/>
        </p:blipFill>
        <p:spPr>
          <a:xfrm>
            <a:off x="2538533" y="1428880"/>
            <a:ext cx="4345900" cy="3714620"/>
          </a:xfrm>
          <a:prstGeom prst="rect">
            <a:avLst/>
          </a:prstGeom>
          <a:ln>
            <a:noFill/>
          </a:ln>
          <a:effectLst>
            <a:outerShdw blurRad="292100" dist="139700" dir="2700000" algn="tl" rotWithShape="0">
              <a:srgbClr val="333333">
                <a:alpha val="65000"/>
              </a:srgbClr>
            </a:outerShdw>
          </a:effectLst>
        </p:spPr>
      </p:pic>
      <p:pic>
        <p:nvPicPr>
          <p:cNvPr id="8" name="Picture 7" descr="SpringbyPivotal-Logo-Horizontal-OnLigh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9388" y="713122"/>
            <a:ext cx="2806584" cy="554742"/>
          </a:xfrm>
          <a:prstGeom prst="rect">
            <a:avLst/>
          </a:prstGeom>
        </p:spPr>
      </p:pic>
      <p:sp>
        <p:nvSpPr>
          <p:cNvPr id="29" name="Trapezoid 28"/>
          <p:cNvSpPr/>
          <p:nvPr/>
        </p:nvSpPr>
        <p:spPr>
          <a:xfrm rot="16200000" flipV="1">
            <a:off x="2259535" y="2428167"/>
            <a:ext cx="2147990" cy="803150"/>
          </a:xfrm>
          <a:prstGeom prst="trapezoid">
            <a:avLst>
              <a:gd name="adj" fmla="val 65857"/>
            </a:avLst>
          </a:prstGeom>
          <a:gradFill flip="none" rotWithShape="1">
            <a:gsLst>
              <a:gs pos="0">
                <a:schemeClr val="bg2"/>
              </a:gs>
              <a:gs pos="100000">
                <a:schemeClr val="bg2">
                  <a:alpha val="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265601" y="1757521"/>
            <a:ext cx="2667000" cy="2133600"/>
            <a:chOff x="573747" y="1552061"/>
            <a:chExt cx="2667000" cy="2133600"/>
          </a:xfrm>
        </p:grpSpPr>
        <p:grpSp>
          <p:nvGrpSpPr>
            <p:cNvPr id="24" name="Group 23"/>
            <p:cNvGrpSpPr/>
            <p:nvPr/>
          </p:nvGrpSpPr>
          <p:grpSpPr>
            <a:xfrm>
              <a:off x="573747" y="1552061"/>
              <a:ext cx="2667000" cy="2133600"/>
              <a:chOff x="304800" y="1200150"/>
              <a:chExt cx="2667000" cy="2133600"/>
            </a:xfrm>
          </p:grpSpPr>
          <p:sp>
            <p:nvSpPr>
              <p:cNvPr id="2" name="Rectangle 1"/>
              <p:cNvSpPr/>
              <p:nvPr/>
            </p:nvSpPr>
            <p:spPr>
              <a:xfrm>
                <a:off x="304800" y="1200150"/>
                <a:ext cx="2667000" cy="2133600"/>
              </a:xfrm>
              <a:prstGeom prst="rect">
                <a:avLst/>
              </a:prstGeom>
              <a:solidFill>
                <a:schemeClr val="bg1"/>
              </a:solidFill>
              <a:ln w="508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pring-web-servic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8611" y="2548923"/>
                <a:ext cx="343501" cy="343501"/>
              </a:xfrm>
              <a:prstGeom prst="rect">
                <a:avLst/>
              </a:prstGeom>
            </p:spPr>
          </p:pic>
          <p:pic>
            <p:nvPicPr>
              <p:cNvPr id="10" name="Picture 9" descr="spring-web-flo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2270" y="2552400"/>
                <a:ext cx="343501" cy="343501"/>
              </a:xfrm>
              <a:prstGeom prst="rect">
                <a:avLst/>
              </a:prstGeom>
            </p:spPr>
          </p:pic>
          <p:pic>
            <p:nvPicPr>
              <p:cNvPr id="11" name="Picture 10" descr="spring-securit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7897" y="1990998"/>
                <a:ext cx="377851" cy="377851"/>
              </a:xfrm>
              <a:prstGeom prst="rect">
                <a:avLst/>
              </a:prstGeom>
            </p:spPr>
          </p:pic>
          <p:pic>
            <p:nvPicPr>
              <p:cNvPr id="12" name="Picture 11" descr="spring-mobi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4615" y="1962766"/>
                <a:ext cx="415636" cy="415636"/>
              </a:xfrm>
              <a:prstGeom prst="rect">
                <a:avLst/>
              </a:prstGeom>
            </p:spPr>
          </p:pic>
          <p:pic>
            <p:nvPicPr>
              <p:cNvPr id="13" name="Picture 12" descr="spring-ldap.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6819" y="2544564"/>
                <a:ext cx="377851" cy="377851"/>
              </a:xfrm>
              <a:prstGeom prst="rect">
                <a:avLst/>
              </a:prstGeom>
            </p:spPr>
          </p:pic>
          <p:pic>
            <p:nvPicPr>
              <p:cNvPr id="14" name="Picture 13" descr="spring-integration.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65541" y="1953427"/>
                <a:ext cx="415636" cy="415636"/>
              </a:xfrm>
              <a:prstGeom prst="rect">
                <a:avLst/>
              </a:prstGeom>
            </p:spPr>
          </p:pic>
          <p:pic>
            <p:nvPicPr>
              <p:cNvPr id="15" name="Picture 14" descr="spring-framework.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506" y="1403929"/>
                <a:ext cx="415636" cy="415636"/>
              </a:xfrm>
              <a:prstGeom prst="rect">
                <a:avLst/>
              </a:prstGeom>
            </p:spPr>
          </p:pic>
          <p:pic>
            <p:nvPicPr>
              <p:cNvPr id="16" name="Picture 15" descr="spring-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5723" y="2535225"/>
                <a:ext cx="377851" cy="377851"/>
              </a:xfrm>
              <a:prstGeom prst="rect">
                <a:avLst/>
              </a:prstGeom>
            </p:spPr>
          </p:pic>
          <p:pic>
            <p:nvPicPr>
              <p:cNvPr id="17" name="Picture 16" descr="spring-clou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83954" y="1394590"/>
                <a:ext cx="415636" cy="415636"/>
              </a:xfrm>
              <a:prstGeom prst="rect">
                <a:avLst/>
              </a:prstGeom>
            </p:spPr>
          </p:pic>
          <p:pic>
            <p:nvPicPr>
              <p:cNvPr id="18" name="Picture 17" descr="spring-boo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93771" y="1413483"/>
                <a:ext cx="377851" cy="377851"/>
              </a:xfrm>
              <a:prstGeom prst="rect">
                <a:avLst/>
              </a:prstGeom>
            </p:spPr>
          </p:pic>
          <p:pic>
            <p:nvPicPr>
              <p:cNvPr id="19" name="Picture 18" descr="spring-amqp.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4061" y="1951323"/>
                <a:ext cx="457200" cy="457200"/>
              </a:xfrm>
              <a:prstGeom prst="rect">
                <a:avLst/>
              </a:prstGeom>
            </p:spPr>
          </p:pic>
        </p:grpSp>
        <p:pic>
          <p:nvPicPr>
            <p:cNvPr id="22" name="Picture 21" descr="SpringCloudDataFlow-1200p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12073" y="1724966"/>
              <a:ext cx="491161" cy="491161"/>
            </a:xfrm>
            <a:prstGeom prst="rect">
              <a:avLst/>
            </a:prstGeom>
          </p:spPr>
        </p:pic>
        <p:pic>
          <p:nvPicPr>
            <p:cNvPr id="28" name="Picture 27" descr="dotdotdot.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80978" y="3347879"/>
              <a:ext cx="210497" cy="210497"/>
            </a:xfrm>
            <a:prstGeom prst="rect">
              <a:avLst/>
            </a:prstGeom>
          </p:spPr>
        </p:pic>
      </p:grpSp>
      <p:sp>
        <p:nvSpPr>
          <p:cNvPr id="31" name="Trapezoid 30"/>
          <p:cNvSpPr/>
          <p:nvPr/>
        </p:nvSpPr>
        <p:spPr>
          <a:xfrm rot="5400000" flipV="1">
            <a:off x="5084209" y="2479533"/>
            <a:ext cx="2119972" cy="803150"/>
          </a:xfrm>
          <a:prstGeom prst="trapezoid">
            <a:avLst>
              <a:gd name="adj" fmla="val 65857"/>
            </a:avLst>
          </a:prstGeom>
          <a:gradFill flip="none" rotWithShape="1">
            <a:gsLst>
              <a:gs pos="0">
                <a:schemeClr val="bg2"/>
              </a:gs>
              <a:gs pos="100000">
                <a:schemeClr val="bg2">
                  <a:alpha val="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550938" y="1821824"/>
            <a:ext cx="2357284" cy="2120581"/>
          </a:xfrm>
          <a:prstGeom prst="rect">
            <a:avLst/>
          </a:prstGeom>
          <a:solidFill>
            <a:schemeClr val="bg1"/>
          </a:solidFill>
          <a:ln w="50800">
            <a:noFill/>
          </a:ln>
          <a:effectLst>
            <a:outerShdw blurRad="63500" sx="102000" sy="102000" algn="ctr" rotWithShape="0">
              <a:prstClr val="black">
                <a:alpha val="40000"/>
              </a:prstClr>
            </a:outerShdw>
          </a:effectLst>
        </p:spPr>
        <p:txBody>
          <a:bodyPr wrap="square" rtlCol="0">
            <a:spAutoFit/>
          </a:bodyPr>
          <a:lstStyle/>
          <a:p>
            <a:pPr marL="171450" indent="-171450">
              <a:lnSpc>
                <a:spcPct val="110000"/>
              </a:lnSpc>
              <a:buClr>
                <a:srgbClr val="5CA730"/>
              </a:buClr>
              <a:buFont typeface="Arial"/>
              <a:buChar char="•"/>
            </a:pPr>
            <a:r>
              <a:rPr lang="en-US" sz="1200" dirty="0" smtClean="0">
                <a:solidFill>
                  <a:schemeClr val="tx2"/>
                </a:solidFill>
                <a:latin typeface="Proxima Nova Regular"/>
                <a:cs typeface="Proxima Nova Regular"/>
              </a:rPr>
              <a:t>Code Clarity</a:t>
            </a:r>
          </a:p>
          <a:p>
            <a:pPr marL="171450" indent="-171450">
              <a:lnSpc>
                <a:spcPct val="110000"/>
              </a:lnSpc>
              <a:buClr>
                <a:srgbClr val="5CA730"/>
              </a:buClr>
              <a:buFont typeface="Arial"/>
              <a:buChar char="•"/>
            </a:pPr>
            <a:r>
              <a:rPr lang="en-US" sz="1200" dirty="0" smtClean="0">
                <a:solidFill>
                  <a:schemeClr val="tx2"/>
                </a:solidFill>
                <a:latin typeface="Proxima Nova Regular"/>
                <a:cs typeface="Proxima Nova Regular"/>
              </a:rPr>
              <a:t>Fewer </a:t>
            </a:r>
            <a:r>
              <a:rPr lang="en-US" sz="1200" dirty="0" err="1" smtClean="0">
                <a:solidFill>
                  <a:schemeClr val="tx2"/>
                </a:solidFill>
                <a:latin typeface="Proxima Nova Regular"/>
                <a:cs typeface="Proxima Nova Regular"/>
              </a:rPr>
              <a:t>LoC</a:t>
            </a:r>
            <a:r>
              <a:rPr lang="en-US" sz="1200" dirty="0" smtClean="0">
                <a:solidFill>
                  <a:schemeClr val="tx2"/>
                </a:solidFill>
                <a:latin typeface="Proxima Nova Regular"/>
                <a:cs typeface="Proxima Nova Regular"/>
              </a:rPr>
              <a:t>/Lower Complexity</a:t>
            </a:r>
            <a:endParaRPr lang="en-US" sz="1200" dirty="0">
              <a:solidFill>
                <a:schemeClr val="tx2"/>
              </a:solidFill>
              <a:latin typeface="Proxima Nova Regular"/>
              <a:cs typeface="Proxima Nova Regular"/>
            </a:endParaRPr>
          </a:p>
          <a:p>
            <a:pPr marL="171450" indent="-171450">
              <a:lnSpc>
                <a:spcPct val="110000"/>
              </a:lnSpc>
              <a:buClr>
                <a:srgbClr val="5CA730"/>
              </a:buClr>
              <a:buFont typeface="Arial"/>
              <a:buChar char="•"/>
            </a:pPr>
            <a:r>
              <a:rPr lang="en-US" sz="1200" dirty="0" smtClean="0">
                <a:solidFill>
                  <a:schemeClr val="tx2"/>
                </a:solidFill>
                <a:latin typeface="Proxima Nova Regular"/>
                <a:cs typeface="Proxima Nova Regular"/>
              </a:rPr>
              <a:t>Less Technology </a:t>
            </a:r>
            <a:r>
              <a:rPr lang="en-US" sz="1200" dirty="0">
                <a:solidFill>
                  <a:schemeClr val="tx2"/>
                </a:solidFill>
                <a:latin typeface="Proxima Nova Regular"/>
                <a:cs typeface="Proxima Nova Regular"/>
              </a:rPr>
              <a:t>D</a:t>
            </a:r>
            <a:r>
              <a:rPr lang="en-US" sz="1200" dirty="0" smtClean="0">
                <a:solidFill>
                  <a:schemeClr val="tx2"/>
                </a:solidFill>
                <a:latin typeface="Proxima Nova Regular"/>
                <a:cs typeface="Proxima Nova Regular"/>
              </a:rPr>
              <a:t>ebt</a:t>
            </a:r>
            <a:endParaRPr lang="en-US" sz="1200" dirty="0">
              <a:solidFill>
                <a:schemeClr val="tx2"/>
              </a:solidFill>
              <a:latin typeface="Proxima Nova Regular"/>
              <a:cs typeface="Proxima Nova Regular"/>
            </a:endParaRPr>
          </a:p>
          <a:p>
            <a:pPr marL="171450" indent="-171450">
              <a:lnSpc>
                <a:spcPct val="110000"/>
              </a:lnSpc>
              <a:buClr>
                <a:srgbClr val="5CA730"/>
              </a:buClr>
              <a:buFont typeface="Arial"/>
              <a:buChar char="•"/>
            </a:pPr>
            <a:r>
              <a:rPr lang="en-US" sz="1200" dirty="0">
                <a:solidFill>
                  <a:schemeClr val="tx2"/>
                </a:solidFill>
                <a:latin typeface="Proxima Nova Regular"/>
                <a:cs typeface="Proxima Nova Regular"/>
              </a:rPr>
              <a:t>More </a:t>
            </a:r>
            <a:r>
              <a:rPr lang="en-US" sz="1200" dirty="0" smtClean="0">
                <a:solidFill>
                  <a:schemeClr val="tx2"/>
                </a:solidFill>
                <a:latin typeface="Proxima Nova Regular"/>
                <a:cs typeface="Proxima Nova Regular"/>
              </a:rPr>
              <a:t>Time Spent </a:t>
            </a:r>
            <a:r>
              <a:rPr lang="en-US" sz="1200" dirty="0">
                <a:solidFill>
                  <a:schemeClr val="tx2"/>
                </a:solidFill>
                <a:latin typeface="Proxima Nova Regular"/>
                <a:cs typeface="Proxima Nova Regular"/>
              </a:rPr>
              <a:t>on </a:t>
            </a:r>
            <a:r>
              <a:rPr lang="en-US" sz="1200" dirty="0" smtClean="0">
                <a:solidFill>
                  <a:schemeClr val="tx2"/>
                </a:solidFill>
                <a:latin typeface="Proxima Nova Regular"/>
                <a:cs typeface="Proxima Nova Regular"/>
              </a:rPr>
              <a:t>Business Logic</a:t>
            </a:r>
          </a:p>
          <a:p>
            <a:pPr marL="171450" indent="-171450">
              <a:lnSpc>
                <a:spcPct val="110000"/>
              </a:lnSpc>
              <a:buClr>
                <a:srgbClr val="5CA730"/>
              </a:buClr>
              <a:buFont typeface="Arial"/>
              <a:buChar char="•"/>
            </a:pPr>
            <a:r>
              <a:rPr lang="en-US" sz="1200" dirty="0" smtClean="0">
                <a:solidFill>
                  <a:schemeClr val="tx2"/>
                </a:solidFill>
                <a:latin typeface="Proxima Nova Regular"/>
                <a:cs typeface="Proxima Nova Regular"/>
              </a:rPr>
              <a:t>Better Test Coverage</a:t>
            </a:r>
            <a:endParaRPr lang="en-US" sz="1200" dirty="0">
              <a:solidFill>
                <a:schemeClr val="tx2"/>
              </a:solidFill>
              <a:latin typeface="Proxima Nova Regular"/>
              <a:cs typeface="Proxima Nova Regular"/>
            </a:endParaRPr>
          </a:p>
          <a:p>
            <a:pPr marL="171450" indent="-171450">
              <a:lnSpc>
                <a:spcPct val="110000"/>
              </a:lnSpc>
              <a:buClr>
                <a:srgbClr val="5CA730"/>
              </a:buClr>
              <a:buFont typeface="Arial"/>
              <a:buChar char="•"/>
            </a:pPr>
            <a:r>
              <a:rPr lang="en-US" sz="1200" dirty="0" smtClean="0">
                <a:solidFill>
                  <a:schemeClr val="tx2"/>
                </a:solidFill>
                <a:latin typeface="Proxima Nova Regular"/>
                <a:cs typeface="Proxima Nova Regular"/>
              </a:rPr>
              <a:t>Complex Enterprise Logic Handled by High Quality OSS Components</a:t>
            </a:r>
          </a:p>
          <a:p>
            <a:pPr marL="171450" indent="-171450">
              <a:lnSpc>
                <a:spcPct val="110000"/>
              </a:lnSpc>
              <a:buClr>
                <a:srgbClr val="5CA730"/>
              </a:buClr>
              <a:buFont typeface="Arial"/>
              <a:buChar char="•"/>
            </a:pPr>
            <a:r>
              <a:rPr lang="en-US" sz="1200" dirty="0" smtClean="0">
                <a:solidFill>
                  <a:schemeClr val="tx2"/>
                </a:solidFill>
                <a:latin typeface="Proxima Nova Regular"/>
                <a:cs typeface="Proxima Nova Regular"/>
              </a:rPr>
              <a:t>Faster code completion</a:t>
            </a:r>
            <a:endParaRPr lang="en-US" sz="1200" dirty="0">
              <a:solidFill>
                <a:schemeClr val="tx2"/>
              </a:solidFill>
              <a:latin typeface="Proxima Nova Regular"/>
              <a:cs typeface="Proxima Nova Regular"/>
            </a:endParaRPr>
          </a:p>
        </p:txBody>
      </p:sp>
      <p:sp>
        <p:nvSpPr>
          <p:cNvPr id="32" name="Title 31"/>
          <p:cNvSpPr>
            <a:spLocks noGrp="1"/>
          </p:cNvSpPr>
          <p:nvPr>
            <p:ph type="title"/>
          </p:nvPr>
        </p:nvSpPr>
        <p:spPr/>
        <p:txBody>
          <a:bodyPr/>
          <a:lstStyle/>
          <a:p>
            <a:r>
              <a:rPr lang="en-US" dirty="0" smtClean="0"/>
              <a:t>Spring by Pivotal</a:t>
            </a:r>
            <a:endParaRPr lang="en-US" dirty="0"/>
          </a:p>
        </p:txBody>
      </p:sp>
    </p:spTree>
    <p:extLst>
      <p:ext uri="{BB962C8B-B14F-4D97-AF65-F5344CB8AC3E}">
        <p14:creationId xmlns:p14="http://schemas.microsoft.com/office/powerpoint/2010/main" val="15943535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851333" y="895584"/>
            <a:ext cx="105827" cy="4247915"/>
          </a:xfrm>
          <a:prstGeom prst="rect">
            <a:avLst/>
          </a:prstGeom>
          <a:gradFill>
            <a:gsLst>
              <a:gs pos="0">
                <a:schemeClr val="bg1"/>
              </a:gs>
              <a:gs pos="100000">
                <a:schemeClr val="bg1">
                  <a:lumMod val="85000"/>
                </a:schemeClr>
              </a:gs>
              <a:gs pos="53000">
                <a:schemeClr val="bg1">
                  <a:lumMod val="9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solidFill>
                  <a:srgbClr val="4C4C4C"/>
                </a:solidFill>
              </a:rPr>
              <a:t>Software is changing </a:t>
            </a:r>
            <a:r>
              <a:rPr lang="en-US" dirty="0"/>
              <a:t>INDUSTRIES</a:t>
            </a:r>
          </a:p>
        </p:txBody>
      </p:sp>
      <p:grpSp>
        <p:nvGrpSpPr>
          <p:cNvPr id="6" name="Group 5"/>
          <p:cNvGrpSpPr/>
          <p:nvPr/>
        </p:nvGrpSpPr>
        <p:grpSpPr>
          <a:xfrm>
            <a:off x="2314641" y="1157729"/>
            <a:ext cx="6355658" cy="3113196"/>
            <a:chOff x="1923890" y="1158149"/>
            <a:chExt cx="6355658" cy="3113196"/>
          </a:xfrm>
        </p:grpSpPr>
        <p:grpSp>
          <p:nvGrpSpPr>
            <p:cNvPr id="11" name="Group 10"/>
            <p:cNvGrpSpPr/>
            <p:nvPr/>
          </p:nvGrpSpPr>
          <p:grpSpPr>
            <a:xfrm>
              <a:off x="3070098" y="1322385"/>
              <a:ext cx="3392284" cy="2948960"/>
              <a:chOff x="3070098" y="1322385"/>
              <a:chExt cx="3392284" cy="2948960"/>
            </a:xfrm>
          </p:grpSpPr>
          <p:cxnSp>
            <p:nvCxnSpPr>
              <p:cNvPr id="12" name="Straight Connector 11"/>
              <p:cNvCxnSpPr/>
              <p:nvPr/>
            </p:nvCxnSpPr>
            <p:spPr>
              <a:xfrm flipV="1">
                <a:off x="3070098" y="132238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070098"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3070098" y="353655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62382" y="132238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462382"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462382" y="353655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3323410" y="1158149"/>
              <a:ext cx="4956138" cy="3113196"/>
              <a:chOff x="3269675" y="1241194"/>
              <a:chExt cx="4956138" cy="3113196"/>
            </a:xfrm>
          </p:grpSpPr>
          <p:sp>
            <p:nvSpPr>
              <p:cNvPr id="19" name="TextBox 18"/>
              <p:cNvSpPr txBox="1"/>
              <p:nvPr/>
            </p:nvSpPr>
            <p:spPr>
              <a:xfrm>
                <a:off x="3269675" y="1241194"/>
                <a:ext cx="1984304" cy="1046440"/>
              </a:xfrm>
              <a:prstGeom prst="rect">
                <a:avLst/>
              </a:prstGeom>
              <a:noFill/>
              <a:effectLst/>
            </p:spPr>
            <p:txBody>
              <a:bodyPr wrap="square" lIns="0" rIns="0" rtlCol="0">
                <a:spAutoFit/>
              </a:bodyPr>
              <a:lstStyle/>
              <a:p>
                <a:r>
                  <a:rPr lang="en-US" dirty="0" smtClean="0">
                    <a:solidFill>
                      <a:srgbClr val="4C4C4C"/>
                    </a:solidFill>
                    <a:latin typeface="Proxima Nova Regular"/>
                    <a:cs typeface="Proxima Nova Regular"/>
                  </a:rPr>
                  <a:t>$</a:t>
                </a:r>
                <a:r>
                  <a:rPr lang="en-US" sz="3600" b="1" dirty="0" smtClean="0">
                    <a:solidFill>
                      <a:srgbClr val="4C4C4C"/>
                    </a:solidFill>
                    <a:latin typeface="Proxima Nova Regular"/>
                    <a:cs typeface="Proxima Nova Regular"/>
                  </a:rPr>
                  <a:t>26</a:t>
                </a:r>
                <a:r>
                  <a:rPr lang="en-US" dirty="0" smtClean="0">
                    <a:solidFill>
                      <a:srgbClr val="4C4C4C"/>
                    </a:solidFill>
                    <a:latin typeface="Proxima Nova Regular"/>
                    <a:cs typeface="Proxima Nova Regular"/>
                  </a:rPr>
                  <a:t>BN</a:t>
                </a:r>
              </a:p>
              <a:p>
                <a:r>
                  <a:rPr lang="en-US" sz="1300" dirty="0" smtClean="0">
                    <a:solidFill>
                      <a:srgbClr val="4C4C4C"/>
                    </a:solidFill>
                    <a:latin typeface="Proxima Nova Regular"/>
                    <a:cs typeface="Proxima Nova Regular"/>
                  </a:rPr>
                  <a:t>Insurance/Financial Services</a:t>
                </a:r>
                <a:endParaRPr lang="en-US" sz="1300" dirty="0">
                  <a:solidFill>
                    <a:srgbClr val="4C4C4C"/>
                  </a:solidFill>
                  <a:latin typeface="Proxima Nova Regular"/>
                  <a:cs typeface="Proxima Nova Regular"/>
                </a:endParaRPr>
              </a:p>
            </p:txBody>
          </p:sp>
          <p:sp>
            <p:nvSpPr>
              <p:cNvPr id="20" name="TextBox 19"/>
              <p:cNvSpPr txBox="1"/>
              <p:nvPr/>
            </p:nvSpPr>
            <p:spPr>
              <a:xfrm>
                <a:off x="3269675" y="2431516"/>
                <a:ext cx="1560286" cy="846386"/>
              </a:xfrm>
              <a:prstGeom prst="rect">
                <a:avLst/>
              </a:prstGeom>
              <a:noFill/>
              <a:effectLst/>
            </p:spPr>
            <p:txBody>
              <a:bodyPr wrap="square" lIns="0" rIns="0" rtlCol="0">
                <a:spAutoFit/>
              </a:bodyPr>
              <a:lstStyle/>
              <a:p>
                <a:r>
                  <a:rPr lang="en-US" dirty="0" smtClean="0">
                    <a:solidFill>
                      <a:schemeClr val="tx2"/>
                    </a:solidFill>
                    <a:latin typeface="Proxima Nova Regular"/>
                    <a:cs typeface="Proxima Nova Regular"/>
                  </a:rPr>
                  <a:t>$</a:t>
                </a:r>
                <a:r>
                  <a:rPr lang="en-US" sz="3600" b="1" dirty="0" smtClean="0">
                    <a:solidFill>
                      <a:schemeClr val="tx2"/>
                    </a:solidFill>
                    <a:latin typeface="Proxima Nova Regular"/>
                    <a:cs typeface="Proxima Nova Regular"/>
                  </a:rPr>
                  <a:t>50</a:t>
                </a:r>
                <a:r>
                  <a:rPr lang="en-US" dirty="0" smtClean="0">
                    <a:solidFill>
                      <a:schemeClr val="tx2"/>
                    </a:solidFill>
                    <a:latin typeface="Proxima Nova Regular"/>
                    <a:cs typeface="Proxima Nova Regular"/>
                  </a:rPr>
                  <a:t>BN</a:t>
                </a:r>
              </a:p>
              <a:p>
                <a:r>
                  <a:rPr lang="en-US" sz="1300" dirty="0" smtClean="0">
                    <a:solidFill>
                      <a:schemeClr val="tx2"/>
                    </a:solidFill>
                    <a:latin typeface="Proxima Nova Regular"/>
                    <a:cs typeface="Proxima Nova Regular"/>
                  </a:rPr>
                  <a:t>Automotive</a:t>
                </a:r>
                <a:endParaRPr lang="en-US" sz="1300" dirty="0">
                  <a:solidFill>
                    <a:schemeClr val="tx2"/>
                  </a:solidFill>
                  <a:latin typeface="Proxima Nova Regular"/>
                  <a:cs typeface="Proxima Nova Regular"/>
                </a:endParaRPr>
              </a:p>
            </p:txBody>
          </p:sp>
          <p:sp>
            <p:nvSpPr>
              <p:cNvPr id="21" name="TextBox 20"/>
              <p:cNvSpPr txBox="1"/>
              <p:nvPr/>
            </p:nvSpPr>
            <p:spPr>
              <a:xfrm>
                <a:off x="3269675" y="3508004"/>
                <a:ext cx="1560286" cy="846386"/>
              </a:xfrm>
              <a:prstGeom prst="rect">
                <a:avLst/>
              </a:prstGeom>
              <a:noFill/>
              <a:effectLst/>
            </p:spPr>
            <p:txBody>
              <a:bodyPr wrap="square" lIns="0" rIns="0" rtlCol="0">
                <a:spAutoFit/>
              </a:bodyPr>
              <a:lstStyle/>
              <a:p>
                <a:r>
                  <a:rPr lang="en-US" dirty="0" smtClean="0">
                    <a:solidFill>
                      <a:srgbClr val="4C4C4C"/>
                    </a:solidFill>
                    <a:latin typeface="Proxima Nova Regular"/>
                    <a:cs typeface="Proxima Nova Regular"/>
                  </a:rPr>
                  <a:t>$</a:t>
                </a:r>
                <a:r>
                  <a:rPr lang="en-US" sz="3600" b="1" dirty="0" smtClean="0">
                    <a:solidFill>
                      <a:srgbClr val="4C4C4C"/>
                    </a:solidFill>
                    <a:latin typeface="Proxima Nova Regular"/>
                    <a:cs typeface="Proxima Nova Regular"/>
                  </a:rPr>
                  <a:t>280</a:t>
                </a:r>
                <a:r>
                  <a:rPr lang="en-US" dirty="0" smtClean="0">
                    <a:solidFill>
                      <a:srgbClr val="4C4C4C"/>
                    </a:solidFill>
                    <a:latin typeface="Proxima Nova Regular"/>
                    <a:cs typeface="Proxima Nova Regular"/>
                  </a:rPr>
                  <a:t>BN</a:t>
                </a:r>
              </a:p>
              <a:p>
                <a:r>
                  <a:rPr lang="en-US" sz="1300" dirty="0" smtClean="0">
                    <a:solidFill>
                      <a:srgbClr val="4C4C4C"/>
                    </a:solidFill>
                    <a:latin typeface="Proxima Nova Regular"/>
                    <a:cs typeface="Proxima Nova Regular"/>
                  </a:rPr>
                  <a:t>Industrial</a:t>
                </a:r>
                <a:endParaRPr lang="en-US" sz="1300" dirty="0">
                  <a:solidFill>
                    <a:srgbClr val="4C4C4C"/>
                  </a:solidFill>
                  <a:latin typeface="Proxima Nova Regular"/>
                  <a:cs typeface="Proxima Nova Regular"/>
                </a:endParaRPr>
              </a:p>
            </p:txBody>
          </p:sp>
          <p:sp>
            <p:nvSpPr>
              <p:cNvPr id="22" name="TextBox 21"/>
              <p:cNvSpPr txBox="1"/>
              <p:nvPr/>
            </p:nvSpPr>
            <p:spPr>
              <a:xfrm>
                <a:off x="6665527" y="1379604"/>
                <a:ext cx="1560286" cy="846386"/>
              </a:xfrm>
              <a:prstGeom prst="rect">
                <a:avLst/>
              </a:prstGeom>
              <a:noFill/>
              <a:effectLst/>
            </p:spPr>
            <p:txBody>
              <a:bodyPr wrap="square" lIns="0" rIns="0" rtlCol="0">
                <a:spAutoFit/>
              </a:bodyPr>
              <a:lstStyle/>
              <a:p>
                <a:r>
                  <a:rPr lang="en-US" dirty="0" smtClean="0">
                    <a:solidFill>
                      <a:srgbClr val="4C4C4C"/>
                    </a:solidFill>
                    <a:latin typeface="Proxima Nova Regular"/>
                    <a:cs typeface="Proxima Nova Regular"/>
                  </a:rPr>
                  <a:t>$</a:t>
                </a:r>
                <a:r>
                  <a:rPr lang="en-US" sz="3600" b="1" dirty="0" smtClean="0">
                    <a:solidFill>
                      <a:srgbClr val="4C4C4C"/>
                    </a:solidFill>
                    <a:latin typeface="Proxima Nova Regular"/>
                    <a:cs typeface="Proxima Nova Regular"/>
                  </a:rPr>
                  <a:t>162</a:t>
                </a:r>
                <a:r>
                  <a:rPr lang="en-US" dirty="0" smtClean="0">
                    <a:solidFill>
                      <a:srgbClr val="4C4C4C"/>
                    </a:solidFill>
                    <a:latin typeface="Proxima Nova Regular"/>
                    <a:cs typeface="Proxima Nova Regular"/>
                  </a:rPr>
                  <a:t>BN</a:t>
                </a:r>
              </a:p>
              <a:p>
                <a:r>
                  <a:rPr lang="en-US" sz="1300" dirty="0" smtClean="0">
                    <a:solidFill>
                      <a:srgbClr val="4C4C4C"/>
                    </a:solidFill>
                    <a:latin typeface="Proxima Nova Regular"/>
                    <a:cs typeface="Proxima Nova Regular"/>
                  </a:rPr>
                  <a:t>Entertainment</a:t>
                </a:r>
                <a:endParaRPr lang="en-US" sz="1300" dirty="0">
                  <a:solidFill>
                    <a:srgbClr val="4C4C4C"/>
                  </a:solidFill>
                  <a:latin typeface="Proxima Nova Regular"/>
                  <a:cs typeface="Proxima Nova Regular"/>
                </a:endParaRPr>
              </a:p>
            </p:txBody>
          </p:sp>
          <p:sp>
            <p:nvSpPr>
              <p:cNvPr id="23" name="TextBox 22"/>
              <p:cNvSpPr txBox="1"/>
              <p:nvPr/>
            </p:nvSpPr>
            <p:spPr>
              <a:xfrm>
                <a:off x="6665527" y="2431516"/>
                <a:ext cx="1560286" cy="846386"/>
              </a:xfrm>
              <a:prstGeom prst="rect">
                <a:avLst/>
              </a:prstGeom>
              <a:noFill/>
              <a:effectLst/>
            </p:spPr>
            <p:txBody>
              <a:bodyPr wrap="square" lIns="0" rIns="0" rtlCol="0">
                <a:spAutoFit/>
              </a:bodyPr>
              <a:lstStyle/>
              <a:p>
                <a:r>
                  <a:rPr lang="en-US" dirty="0" smtClean="0">
                    <a:solidFill>
                      <a:srgbClr val="4C4C4C"/>
                    </a:solidFill>
                    <a:latin typeface="Proxima Nova Regular"/>
                    <a:cs typeface="Proxima Nova Regular"/>
                  </a:rPr>
                  <a:t>$</a:t>
                </a:r>
                <a:r>
                  <a:rPr lang="en-US" sz="3600" b="1" dirty="0" smtClean="0">
                    <a:solidFill>
                      <a:srgbClr val="4C4C4C"/>
                    </a:solidFill>
                    <a:latin typeface="Proxima Nova Regular"/>
                    <a:cs typeface="Proxima Nova Regular"/>
                  </a:rPr>
                  <a:t>27</a:t>
                </a:r>
                <a:r>
                  <a:rPr lang="en-US" dirty="0" smtClean="0">
                    <a:solidFill>
                      <a:srgbClr val="4C4C4C"/>
                    </a:solidFill>
                    <a:latin typeface="Proxima Nova Regular"/>
                    <a:cs typeface="Proxima Nova Regular"/>
                  </a:rPr>
                  <a:t>BN</a:t>
                </a:r>
              </a:p>
              <a:p>
                <a:r>
                  <a:rPr lang="en-US" sz="1300" dirty="0" smtClean="0">
                    <a:solidFill>
                      <a:srgbClr val="4C4C4C"/>
                    </a:solidFill>
                    <a:latin typeface="Proxima Nova Regular"/>
                    <a:cs typeface="Proxima Nova Regular"/>
                  </a:rPr>
                  <a:t>Healthcare</a:t>
                </a:r>
                <a:endParaRPr lang="en-US" sz="1300" dirty="0">
                  <a:solidFill>
                    <a:srgbClr val="4C4C4C"/>
                  </a:solidFill>
                  <a:latin typeface="Proxima Nova Regular"/>
                  <a:cs typeface="Proxima Nova Regular"/>
                </a:endParaRPr>
              </a:p>
            </p:txBody>
          </p:sp>
          <p:sp>
            <p:nvSpPr>
              <p:cNvPr id="24" name="TextBox 23"/>
              <p:cNvSpPr txBox="1"/>
              <p:nvPr/>
            </p:nvSpPr>
            <p:spPr>
              <a:xfrm>
                <a:off x="6665527" y="3508004"/>
                <a:ext cx="1560286" cy="846386"/>
              </a:xfrm>
              <a:prstGeom prst="rect">
                <a:avLst/>
              </a:prstGeom>
              <a:noFill/>
              <a:effectLst/>
            </p:spPr>
            <p:txBody>
              <a:bodyPr wrap="square" lIns="0" rIns="0" rtlCol="0">
                <a:spAutoFit/>
              </a:bodyPr>
              <a:lstStyle/>
              <a:p>
                <a:r>
                  <a:rPr lang="en-US" dirty="0" smtClean="0">
                    <a:solidFill>
                      <a:srgbClr val="4C4C4C"/>
                    </a:solidFill>
                    <a:latin typeface="Proxima Nova Regular"/>
                    <a:cs typeface="Proxima Nova Regular"/>
                  </a:rPr>
                  <a:t>$</a:t>
                </a:r>
                <a:r>
                  <a:rPr lang="en-US" sz="3600" b="1" dirty="0" smtClean="0">
                    <a:solidFill>
                      <a:srgbClr val="4C4C4C"/>
                    </a:solidFill>
                    <a:latin typeface="Proxima Nova Regular"/>
                    <a:cs typeface="Proxima Nova Regular"/>
                  </a:rPr>
                  <a:t>169</a:t>
                </a:r>
                <a:r>
                  <a:rPr lang="en-US" dirty="0" smtClean="0">
                    <a:solidFill>
                      <a:srgbClr val="4C4C4C"/>
                    </a:solidFill>
                    <a:latin typeface="Proxima Nova Regular"/>
                    <a:cs typeface="Proxima Nova Regular"/>
                  </a:rPr>
                  <a:t>BN</a:t>
                </a:r>
              </a:p>
              <a:p>
                <a:r>
                  <a:rPr lang="en-US" sz="1300" dirty="0" smtClean="0">
                    <a:solidFill>
                      <a:srgbClr val="4C4C4C"/>
                    </a:solidFill>
                    <a:latin typeface="Proxima Nova Regular"/>
                    <a:cs typeface="Proxima Nova Regular"/>
                  </a:rPr>
                  <a:t>Home Improvement</a:t>
                </a:r>
                <a:endParaRPr lang="en-US" sz="1300" dirty="0">
                  <a:solidFill>
                    <a:srgbClr val="4C4C4C"/>
                  </a:solidFill>
                  <a:latin typeface="Proxima Nova Regular"/>
                  <a:cs typeface="Proxima Nova Regular"/>
                </a:endParaRPr>
              </a:p>
            </p:txBody>
          </p:sp>
        </p:grpSp>
        <p:pic>
          <p:nvPicPr>
            <p:cNvPr id="27" name="Picture 26"/>
            <p:cNvPicPr>
              <a:picLocks noChangeAspect="1"/>
            </p:cNvPicPr>
            <p:nvPr/>
          </p:nvPicPr>
          <p:blipFill>
            <a:blip r:embed="rId3"/>
            <a:stretch>
              <a:fillRect/>
            </a:stretch>
          </p:blipFill>
          <p:spPr>
            <a:xfrm>
              <a:off x="2062720" y="1290475"/>
              <a:ext cx="788867" cy="788867"/>
            </a:xfrm>
            <a:prstGeom prst="rect">
              <a:avLst/>
            </a:prstGeom>
          </p:spPr>
        </p:pic>
        <p:pic>
          <p:nvPicPr>
            <p:cNvPr id="28" name="Picture 27"/>
            <p:cNvPicPr>
              <a:picLocks noChangeAspect="1"/>
            </p:cNvPicPr>
            <p:nvPr/>
          </p:nvPicPr>
          <p:blipFill rotWithShape="1">
            <a:blip r:embed="rId4"/>
            <a:srcRect t="15847" b="17881"/>
            <a:stretch/>
          </p:blipFill>
          <p:spPr>
            <a:xfrm>
              <a:off x="5305479" y="2485380"/>
              <a:ext cx="1105231" cy="548640"/>
            </a:xfrm>
            <a:prstGeom prst="rect">
              <a:avLst/>
            </a:prstGeom>
          </p:spPr>
        </p:pic>
        <p:pic>
          <p:nvPicPr>
            <p:cNvPr id="30" name="Picture 29"/>
            <p:cNvPicPr>
              <a:picLocks noChangeAspect="1"/>
            </p:cNvPicPr>
            <p:nvPr/>
          </p:nvPicPr>
          <p:blipFill>
            <a:blip r:embed="rId5"/>
            <a:stretch>
              <a:fillRect/>
            </a:stretch>
          </p:blipFill>
          <p:spPr>
            <a:xfrm>
              <a:off x="5408869" y="1487325"/>
              <a:ext cx="897777" cy="365759"/>
            </a:xfrm>
            <a:prstGeom prst="rect">
              <a:avLst/>
            </a:prstGeom>
            <a:ln>
              <a:noFill/>
            </a:ln>
          </p:spPr>
        </p:pic>
        <p:pic>
          <p:nvPicPr>
            <p:cNvPr id="2" name="Picture 1" descr="for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3890" y="2530737"/>
              <a:ext cx="1073150" cy="473075"/>
            </a:xfrm>
            <a:prstGeom prst="rect">
              <a:avLst/>
            </a:prstGeom>
          </p:spPr>
        </p:pic>
        <p:pic>
          <p:nvPicPr>
            <p:cNvPr id="8" name="Picture 7" descr="1000px-TheHomeDepot.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7570" y="3599008"/>
              <a:ext cx="635000" cy="635000"/>
            </a:xfrm>
            <a:prstGeom prst="rect">
              <a:avLst/>
            </a:prstGeom>
          </p:spPr>
        </p:pic>
        <p:pic>
          <p:nvPicPr>
            <p:cNvPr id="9" name="Picture 8" descr="GE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8080" y="3564991"/>
              <a:ext cx="685800" cy="685800"/>
            </a:xfrm>
            <a:prstGeom prst="rect">
              <a:avLst/>
            </a:prstGeom>
          </p:spPr>
        </p:pic>
      </p:grpSp>
      <p:sp>
        <p:nvSpPr>
          <p:cNvPr id="26" name="Rectangle 25"/>
          <p:cNvSpPr/>
          <p:nvPr/>
        </p:nvSpPr>
        <p:spPr>
          <a:xfrm>
            <a:off x="326787" y="2373632"/>
            <a:ext cx="1441420" cy="707886"/>
          </a:xfrm>
          <a:prstGeom prst="rect">
            <a:avLst/>
          </a:prstGeom>
        </p:spPr>
        <p:txBody>
          <a:bodyPr wrap="none">
            <a:spAutoFit/>
          </a:bodyPr>
          <a:lstStyle/>
          <a:p>
            <a:pPr algn="ctr"/>
            <a:r>
              <a:rPr lang="en-US" sz="2000" b="1" dirty="0" smtClean="0">
                <a:solidFill>
                  <a:srgbClr val="008774"/>
                </a:solidFill>
                <a:latin typeface="Proxima Nova Semibold"/>
                <a:cs typeface="Proxima Nova Semibold"/>
              </a:rPr>
              <a:t>Pivotal</a:t>
            </a:r>
            <a:br>
              <a:rPr lang="en-US" sz="2000" b="1" dirty="0" smtClean="0">
                <a:solidFill>
                  <a:srgbClr val="008774"/>
                </a:solidFill>
                <a:latin typeface="Proxima Nova Semibold"/>
                <a:cs typeface="Proxima Nova Semibold"/>
              </a:rPr>
            </a:br>
            <a:r>
              <a:rPr lang="en-US" sz="2000" b="1" dirty="0" smtClean="0">
                <a:solidFill>
                  <a:srgbClr val="008774"/>
                </a:solidFill>
                <a:latin typeface="Proxima Nova Semibold"/>
                <a:cs typeface="Proxima Nova Semibold"/>
              </a:rPr>
              <a:t>Customers</a:t>
            </a:r>
            <a:endParaRPr lang="en-US" sz="2000" b="1" dirty="0">
              <a:latin typeface="Proxima Nova Semibold"/>
              <a:cs typeface="Proxima Nova Semibold"/>
            </a:endParaRPr>
          </a:p>
        </p:txBody>
      </p:sp>
    </p:spTree>
    <p:extLst>
      <p:ext uri="{BB962C8B-B14F-4D97-AF65-F5344CB8AC3E}">
        <p14:creationId xmlns:p14="http://schemas.microsoft.com/office/powerpoint/2010/main" val="41843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479030" y="737794"/>
            <a:ext cx="4588770" cy="4348556"/>
            <a:chOff x="3957539" y="211571"/>
            <a:chExt cx="5034059" cy="4665713"/>
          </a:xfrm>
        </p:grpSpPr>
        <p:sp>
          <p:nvSpPr>
            <p:cNvPr id="28" name="Rectangle 27"/>
            <p:cNvSpPr/>
            <p:nvPr/>
          </p:nvSpPr>
          <p:spPr>
            <a:xfrm>
              <a:off x="4673600" y="736600"/>
              <a:ext cx="4140200" cy="165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kern="1200">
                <a:solidFill>
                  <a:prstClr val="white"/>
                </a:solidFill>
                <a:uFillTx/>
                <a:latin typeface="Proxima Nova Semibold"/>
                <a:cs typeface="Proxima Nova Semibold"/>
              </a:endParaRPr>
            </a:p>
          </p:txBody>
        </p:sp>
        <p:pic>
          <p:nvPicPr>
            <p:cNvPr id="29" name="Picture 28" descr="Spring_boot_modules.png"/>
            <p:cNvPicPr>
              <a:picLocks noChangeAspect="1"/>
            </p:cNvPicPr>
            <p:nvPr/>
          </p:nvPicPr>
          <p:blipFill>
            <a:blip r:embed="rId3"/>
            <a:stretch>
              <a:fillRect/>
            </a:stretch>
          </p:blipFill>
          <p:spPr>
            <a:xfrm>
              <a:off x="3957539" y="211571"/>
              <a:ext cx="5034059" cy="4665713"/>
            </a:xfrm>
            <a:prstGeom prst="rect">
              <a:avLst/>
            </a:prstGeom>
            <a:effectLst>
              <a:outerShdw blurRad="228600" dir="2700000">
                <a:srgbClr val="000000">
                  <a:alpha val="53000"/>
                </a:srgbClr>
              </a:outerShdw>
            </a:effectLst>
          </p:spPr>
        </p:pic>
        <p:sp>
          <p:nvSpPr>
            <p:cNvPr id="30" name="TextBox 29"/>
            <p:cNvSpPr txBox="1"/>
            <p:nvPr/>
          </p:nvSpPr>
          <p:spPr>
            <a:xfrm>
              <a:off x="5945189" y="2073830"/>
              <a:ext cx="1091709" cy="759515"/>
            </a:xfrm>
            <a:prstGeom prst="rect">
              <a:avLst/>
            </a:prstGeom>
            <a:noFill/>
          </p:spPr>
          <p:txBody>
            <a:bodyPr wrap="square" rtlCol="0">
              <a:spAutoFit/>
            </a:bodyPr>
            <a:lstStyle/>
            <a:p>
              <a:pPr algn="ctr" rtl="0"/>
              <a:r>
                <a:rPr lang="en-US" sz="2000" kern="1200" dirty="0" smtClean="0">
                  <a:solidFill>
                    <a:srgbClr val="FFFFFF"/>
                  </a:solidFill>
                  <a:uFillTx/>
                  <a:latin typeface="Proxima Nova Semibold"/>
                  <a:cs typeface="Proxima Nova Semibold"/>
                </a:rPr>
                <a:t>Spring Boot</a:t>
              </a:r>
              <a:endParaRPr lang="en-US" sz="2000" kern="1200" dirty="0">
                <a:solidFill>
                  <a:srgbClr val="FFFFFF"/>
                </a:solidFill>
                <a:uFillTx/>
                <a:latin typeface="Proxima Nova Semibold"/>
                <a:cs typeface="Proxima Nova Semibold"/>
              </a:endParaRPr>
            </a:p>
          </p:txBody>
        </p:sp>
        <p:sp>
          <p:nvSpPr>
            <p:cNvPr id="31" name="TextBox 30"/>
            <p:cNvSpPr txBox="1"/>
            <p:nvPr/>
          </p:nvSpPr>
          <p:spPr>
            <a:xfrm>
              <a:off x="5397040" y="1505520"/>
              <a:ext cx="2173453" cy="346735"/>
            </a:xfrm>
            <a:prstGeom prst="rect">
              <a:avLst/>
            </a:prstGeom>
            <a:noFill/>
          </p:spPr>
          <p:txBody>
            <a:bodyPr wrap="square" rtlCol="0">
              <a:spAutoFit/>
            </a:bodyPr>
            <a:lstStyle/>
            <a:p>
              <a:pPr algn="ctr" rtl="0"/>
              <a:r>
                <a:rPr lang="en-US" sz="1500" kern="1200" dirty="0" smtClean="0">
                  <a:solidFill>
                    <a:srgbClr val="FFFFFF"/>
                  </a:solidFill>
                  <a:uFillTx/>
                  <a:latin typeface="Proxima Nova Semibold"/>
                  <a:cs typeface="Proxima Nova Semibold"/>
                </a:rPr>
                <a:t>Auto Configure</a:t>
              </a:r>
              <a:endParaRPr lang="en-US" sz="1500" kern="1200" dirty="0">
                <a:solidFill>
                  <a:srgbClr val="FFFFFF"/>
                </a:solidFill>
                <a:uFillTx/>
                <a:latin typeface="Proxima Nova Semibold"/>
                <a:cs typeface="Proxima Nova Semibold"/>
              </a:endParaRPr>
            </a:p>
          </p:txBody>
        </p:sp>
        <p:sp>
          <p:nvSpPr>
            <p:cNvPr id="32" name="TextBox 31"/>
            <p:cNvSpPr txBox="1"/>
            <p:nvPr/>
          </p:nvSpPr>
          <p:spPr>
            <a:xfrm>
              <a:off x="5676901" y="917203"/>
              <a:ext cx="1711128" cy="363246"/>
            </a:xfrm>
            <a:prstGeom prst="rect">
              <a:avLst/>
            </a:prstGeom>
            <a:noFill/>
          </p:spPr>
          <p:txBody>
            <a:bodyPr wrap="square" rtlCol="0">
              <a:spAutoFit/>
            </a:bodyPr>
            <a:lstStyle/>
            <a:p>
              <a:pPr algn="ctr" rtl="0"/>
              <a:r>
                <a:rPr lang="en-US" sz="1600" kern="1200" dirty="0" smtClean="0">
                  <a:solidFill>
                    <a:srgbClr val="FFFFFF"/>
                  </a:solidFill>
                  <a:uFillTx/>
                  <a:latin typeface="Proxima Nova Semibold"/>
                  <a:cs typeface="Proxima Nova Semibold"/>
                </a:rPr>
                <a:t>POM Starters</a:t>
              </a:r>
              <a:endParaRPr lang="en-US" sz="1600" kern="1200" dirty="0">
                <a:solidFill>
                  <a:srgbClr val="FFFFFF"/>
                </a:solidFill>
                <a:uFillTx/>
                <a:latin typeface="Proxima Nova Semibold"/>
                <a:cs typeface="Proxima Nova Semibold"/>
              </a:endParaRPr>
            </a:p>
          </p:txBody>
        </p:sp>
        <p:sp>
          <p:nvSpPr>
            <p:cNvPr id="33" name="TextBox 32"/>
            <p:cNvSpPr txBox="1"/>
            <p:nvPr/>
          </p:nvSpPr>
          <p:spPr>
            <a:xfrm>
              <a:off x="5146257" y="502683"/>
              <a:ext cx="2675020" cy="363246"/>
            </a:xfrm>
            <a:prstGeom prst="rect">
              <a:avLst/>
            </a:prstGeom>
            <a:noFill/>
          </p:spPr>
          <p:txBody>
            <a:bodyPr wrap="square" rtlCol="0">
              <a:spAutoFit/>
            </a:bodyPr>
            <a:lstStyle/>
            <a:p>
              <a:pPr algn="ctr"/>
              <a:r>
                <a:rPr lang="en-US" sz="1600" dirty="0" smtClean="0">
                  <a:solidFill>
                    <a:schemeClr val="bg1"/>
                  </a:solidFill>
                  <a:latin typeface="Proxima Nova Semibold"/>
                  <a:cs typeface="Proxima Nova Semibold"/>
                </a:rPr>
                <a:t>Quick Start</a:t>
              </a:r>
              <a:endParaRPr lang="en-US" sz="1600" kern="1200" dirty="0">
                <a:solidFill>
                  <a:schemeClr val="bg1"/>
                </a:solidFill>
                <a:uFillTx/>
                <a:latin typeface="Proxima Nova Semibold"/>
                <a:cs typeface="Proxima Nova Semibold"/>
              </a:endParaRPr>
            </a:p>
          </p:txBody>
        </p:sp>
        <p:sp>
          <p:nvSpPr>
            <p:cNvPr id="34" name="TextBox 33"/>
            <p:cNvSpPr txBox="1"/>
            <p:nvPr/>
          </p:nvSpPr>
          <p:spPr>
            <a:xfrm>
              <a:off x="5931144" y="3941735"/>
              <a:ext cx="1224465" cy="363246"/>
            </a:xfrm>
            <a:prstGeom prst="rect">
              <a:avLst/>
            </a:prstGeom>
            <a:noFill/>
          </p:spPr>
          <p:txBody>
            <a:bodyPr wrap="square" rtlCol="0">
              <a:spAutoFit/>
            </a:bodyPr>
            <a:lstStyle/>
            <a:p>
              <a:pPr algn="ctr" rtl="0"/>
              <a:r>
                <a:rPr lang="en-US" sz="1600" kern="1200" dirty="0" smtClean="0">
                  <a:solidFill>
                    <a:srgbClr val="FFFFFF"/>
                  </a:solidFill>
                  <a:uFillTx/>
                  <a:latin typeface="Proxima Nova Semibold"/>
                  <a:cs typeface="Proxima Nova Semibold"/>
                </a:rPr>
                <a:t>Actuator</a:t>
              </a:r>
              <a:endParaRPr lang="en-US" sz="1600" kern="1200" dirty="0">
                <a:solidFill>
                  <a:srgbClr val="FFFFFF"/>
                </a:solidFill>
                <a:uFillTx/>
                <a:latin typeface="Proxima Nova Semibold"/>
                <a:cs typeface="Proxima Nova Semibold"/>
              </a:endParaRPr>
            </a:p>
          </p:txBody>
        </p:sp>
        <p:sp>
          <p:nvSpPr>
            <p:cNvPr id="35" name="TextBox 34"/>
            <p:cNvSpPr txBox="1"/>
            <p:nvPr/>
          </p:nvSpPr>
          <p:spPr>
            <a:xfrm>
              <a:off x="5825949" y="3575915"/>
              <a:ext cx="1329662" cy="363246"/>
            </a:xfrm>
            <a:prstGeom prst="rect">
              <a:avLst/>
            </a:prstGeom>
            <a:noFill/>
          </p:spPr>
          <p:txBody>
            <a:bodyPr wrap="square" rtlCol="0">
              <a:spAutoFit/>
            </a:bodyPr>
            <a:lstStyle/>
            <a:p>
              <a:pPr algn="ctr" rtl="0"/>
              <a:r>
                <a:rPr lang="en-US" sz="1600" kern="1200" dirty="0" err="1" smtClean="0">
                  <a:solidFill>
                    <a:srgbClr val="FFFFFF"/>
                  </a:solidFill>
                  <a:uFillTx/>
                  <a:latin typeface="Proxima Nova Semibold"/>
                  <a:cs typeface="Proxima Nova Semibold"/>
                </a:rPr>
                <a:t>Dev</a:t>
              </a:r>
              <a:r>
                <a:rPr lang="en-US" sz="1600" kern="1200" dirty="0">
                  <a:solidFill>
                    <a:srgbClr val="FFFFFF"/>
                  </a:solidFill>
                  <a:uFillTx/>
                  <a:latin typeface="Proxima Nova Semibold"/>
                  <a:cs typeface="Proxima Nova Semibold"/>
                </a:rPr>
                <a:t> </a:t>
              </a:r>
              <a:r>
                <a:rPr lang="en-US" sz="1600" kern="1200" dirty="0" smtClean="0">
                  <a:solidFill>
                    <a:srgbClr val="FFFFFF"/>
                  </a:solidFill>
                  <a:uFillTx/>
                  <a:latin typeface="Proxima Nova Semibold"/>
                  <a:cs typeface="Proxima Nova Semibold"/>
                </a:rPr>
                <a:t>Tools</a:t>
              </a:r>
              <a:endParaRPr lang="en-US" sz="1600" kern="1200" dirty="0">
                <a:solidFill>
                  <a:srgbClr val="FFFFFF"/>
                </a:solidFill>
                <a:uFillTx/>
                <a:latin typeface="Proxima Nova Semibold"/>
                <a:cs typeface="Proxima Nova Semibold"/>
              </a:endParaRPr>
            </a:p>
          </p:txBody>
        </p:sp>
        <p:sp>
          <p:nvSpPr>
            <p:cNvPr id="36" name="TextBox 35"/>
            <p:cNvSpPr txBox="1"/>
            <p:nvPr/>
          </p:nvSpPr>
          <p:spPr>
            <a:xfrm>
              <a:off x="5899755" y="2941737"/>
              <a:ext cx="1503550" cy="627426"/>
            </a:xfrm>
            <a:prstGeom prst="rect">
              <a:avLst/>
            </a:prstGeom>
            <a:noFill/>
          </p:spPr>
          <p:txBody>
            <a:bodyPr wrap="square" rtlCol="0">
              <a:spAutoFit/>
            </a:bodyPr>
            <a:lstStyle/>
            <a:p>
              <a:r>
                <a:rPr lang="en-US" sz="1600" dirty="0">
                  <a:latin typeface="Proxima Nova Semibold"/>
                  <a:cs typeface="Proxima Nova Semibold"/>
                </a:rPr>
                <a:t>$</a:t>
              </a:r>
              <a:r>
                <a:rPr lang="en-US" sz="1600" dirty="0">
                  <a:solidFill>
                    <a:srgbClr val="FFFFFF"/>
                  </a:solidFill>
                  <a:latin typeface="Proxima Nova Semibold"/>
                  <a:cs typeface="Proxima Nova Semibold"/>
                </a:rPr>
                <a:t> java –</a:t>
              </a:r>
              <a:r>
                <a:rPr lang="en-US" sz="1600" dirty="0" smtClean="0">
                  <a:solidFill>
                    <a:srgbClr val="FFFFFF"/>
                  </a:solidFill>
                  <a:latin typeface="Proxima Nova Semibold"/>
                  <a:cs typeface="Proxima Nova Semibold"/>
                </a:rPr>
                <a:t>jar </a:t>
              </a:r>
              <a:r>
                <a:rPr lang="en-US" sz="1600" dirty="0" err="1">
                  <a:solidFill>
                    <a:srgbClr val="FFFFFF"/>
                  </a:solidFill>
                  <a:latin typeface="Proxima Nova Semibold"/>
                  <a:cs typeface="Proxima Nova Semibold"/>
                </a:rPr>
                <a:t>myapp.jar</a:t>
              </a:r>
              <a:endParaRPr lang="en-US" sz="1600" dirty="0">
                <a:solidFill>
                  <a:srgbClr val="FFFFFF"/>
                </a:solidFill>
                <a:latin typeface="Proxima Nova Semibold"/>
                <a:cs typeface="Proxima Nova Semibold"/>
              </a:endParaRPr>
            </a:p>
          </p:txBody>
        </p:sp>
      </p:grpSp>
      <p:sp>
        <p:nvSpPr>
          <p:cNvPr id="38" name="Trapezoid 37"/>
          <p:cNvSpPr/>
          <p:nvPr/>
        </p:nvSpPr>
        <p:spPr>
          <a:xfrm rot="16200000" flipV="1">
            <a:off x="4341721" y="2288103"/>
            <a:ext cx="4025145" cy="1111294"/>
          </a:xfrm>
          <a:prstGeom prst="trapezoid">
            <a:avLst>
              <a:gd name="adj" fmla="val 94430"/>
            </a:avLst>
          </a:prstGeom>
          <a:gradFill flip="none" rotWithShape="1">
            <a:gsLst>
              <a:gs pos="0">
                <a:srgbClr val="3F602C"/>
              </a:gs>
              <a:gs pos="100000">
                <a:srgbClr val="3F602C">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 y="116105"/>
            <a:ext cx="8796928" cy="474445"/>
          </a:xfrm>
        </p:spPr>
        <p:txBody>
          <a:bodyPr/>
          <a:lstStyle/>
          <a:p>
            <a:r>
              <a:rPr lang="en-US" dirty="0" smtClean="0"/>
              <a:t>Spring Boot – </a:t>
            </a:r>
            <a:r>
              <a:rPr lang="en-US" dirty="0" err="1" smtClean="0"/>
              <a:t>Microservices</a:t>
            </a:r>
            <a:r>
              <a:rPr lang="en-US" dirty="0" smtClean="0"/>
              <a:t> Foundation</a:t>
            </a:r>
            <a:endParaRPr lang="en-US" dirty="0"/>
          </a:p>
        </p:txBody>
      </p:sp>
      <p:grpSp>
        <p:nvGrpSpPr>
          <p:cNvPr id="7" name="Group 6"/>
          <p:cNvGrpSpPr/>
          <p:nvPr/>
        </p:nvGrpSpPr>
        <p:grpSpPr>
          <a:xfrm>
            <a:off x="857915" y="977220"/>
            <a:ext cx="2712213" cy="918865"/>
            <a:chOff x="740783" y="977220"/>
            <a:chExt cx="2712213" cy="918865"/>
          </a:xfrm>
        </p:grpSpPr>
        <p:sp>
          <p:nvSpPr>
            <p:cNvPr id="3" name="TextBox 2"/>
            <p:cNvSpPr txBox="1"/>
            <p:nvPr/>
          </p:nvSpPr>
          <p:spPr>
            <a:xfrm>
              <a:off x="1163787" y="1434420"/>
              <a:ext cx="2010396" cy="461665"/>
            </a:xfrm>
            <a:prstGeom prst="rect">
              <a:avLst/>
            </a:prstGeom>
            <a:noFill/>
          </p:spPr>
          <p:txBody>
            <a:bodyPr wrap="none" rtlCol="0">
              <a:spAutoFit/>
            </a:bodyPr>
            <a:lstStyle/>
            <a:p>
              <a:r>
                <a:rPr lang="en-US" sz="2400" dirty="0" smtClean="0">
                  <a:latin typeface="Proxima Nova Regular"/>
                  <a:cs typeface="Proxima Nova Regular"/>
                </a:rPr>
                <a:t>Configuration</a:t>
              </a:r>
              <a:endParaRPr lang="en-US" sz="2400" dirty="0">
                <a:latin typeface="Proxima Nova Regular"/>
                <a:cs typeface="Proxima Nova Regular"/>
              </a:endParaRPr>
            </a:p>
          </p:txBody>
        </p:sp>
        <p:sp>
          <p:nvSpPr>
            <p:cNvPr id="4" name="TextBox 3"/>
            <p:cNvSpPr txBox="1"/>
            <p:nvPr/>
          </p:nvSpPr>
          <p:spPr>
            <a:xfrm>
              <a:off x="993225" y="977220"/>
              <a:ext cx="2262158" cy="584776"/>
            </a:xfrm>
            <a:prstGeom prst="rect">
              <a:avLst/>
            </a:prstGeom>
            <a:solidFill>
              <a:schemeClr val="bg1"/>
            </a:solidFill>
          </p:spPr>
          <p:txBody>
            <a:bodyPr wrap="none" rtlCol="0">
              <a:spAutoFit/>
            </a:bodyPr>
            <a:lstStyle/>
            <a:p>
              <a:r>
                <a:rPr lang="en-US" sz="3200" dirty="0" smtClean="0">
                  <a:solidFill>
                    <a:srgbClr val="FF0000"/>
                  </a:solidFill>
                  <a:latin typeface="Bradley Hand Bold"/>
                  <a:cs typeface="Bradley Hand Bold"/>
                </a:rPr>
                <a:t>Convention</a:t>
              </a:r>
              <a:endParaRPr lang="en-US" sz="3200" dirty="0">
                <a:solidFill>
                  <a:srgbClr val="FF0000"/>
                </a:solidFill>
                <a:latin typeface="Bradley Hand Bold"/>
                <a:cs typeface="Bradley Hand Bold"/>
              </a:endParaRPr>
            </a:p>
          </p:txBody>
        </p:sp>
        <p:cxnSp>
          <p:nvCxnSpPr>
            <p:cNvPr id="13" name="Straight Connector 12"/>
            <p:cNvCxnSpPr/>
            <p:nvPr/>
          </p:nvCxnSpPr>
          <p:spPr>
            <a:xfrm>
              <a:off x="740783" y="1515085"/>
              <a:ext cx="2712213" cy="369332"/>
            </a:xfrm>
            <a:prstGeom prst="line">
              <a:avLst/>
            </a:prstGeom>
            <a:ln cap="sq">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740784" y="1515085"/>
              <a:ext cx="2712212" cy="369332"/>
            </a:xfrm>
            <a:prstGeom prst="line">
              <a:avLst/>
            </a:prstGeom>
            <a:ln cap="sq">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6" name="Rectangle 25"/>
          <p:cNvSpPr/>
          <p:nvPr/>
        </p:nvSpPr>
        <p:spPr>
          <a:xfrm>
            <a:off x="849247" y="2266950"/>
            <a:ext cx="2828068" cy="2031325"/>
          </a:xfrm>
          <a:prstGeom prst="rect">
            <a:avLst/>
          </a:prstGeom>
        </p:spPr>
        <p:txBody>
          <a:bodyPr wrap="square">
            <a:spAutoFit/>
          </a:bodyPr>
          <a:lstStyle/>
          <a:p>
            <a:pPr defTabSz="914400"/>
            <a:r>
              <a:rPr lang="en-US" kern="0" dirty="0" smtClean="0">
                <a:solidFill>
                  <a:srgbClr val="4C4C4C"/>
                </a:solidFill>
                <a:latin typeface="Proxima Nova Regular"/>
                <a:ea typeface="Arial"/>
                <a:cs typeface="Proxima Nova Regular"/>
                <a:sym typeface="Arial"/>
                <a:rtl val="0"/>
              </a:rPr>
              <a:t>From 0 to app in &lt; 5 min</a:t>
            </a:r>
          </a:p>
          <a:p>
            <a:pPr defTabSz="914400"/>
            <a:endParaRPr lang="en-US" kern="0" dirty="0">
              <a:solidFill>
                <a:srgbClr val="4C4C4C"/>
              </a:solidFill>
              <a:latin typeface="Proxima Nova Regular"/>
              <a:ea typeface="Arial"/>
              <a:cs typeface="Proxima Nova Regular"/>
              <a:sym typeface="Arial"/>
              <a:rtl val="0"/>
            </a:endParaRPr>
          </a:p>
          <a:p>
            <a:pPr defTabSz="914400"/>
            <a:r>
              <a:rPr lang="en-US" kern="0" dirty="0" smtClean="0">
                <a:solidFill>
                  <a:srgbClr val="4C4C4C"/>
                </a:solidFill>
                <a:latin typeface="Proxima Nova Regular"/>
                <a:ea typeface="Arial"/>
                <a:cs typeface="Proxima Nova Regular"/>
                <a:sym typeface="Arial"/>
                <a:rtl val="0"/>
              </a:rPr>
              <a:t>Focus on Business Logic</a:t>
            </a:r>
          </a:p>
          <a:p>
            <a:pPr defTabSz="914400"/>
            <a:endParaRPr lang="en-US" kern="0" dirty="0" smtClean="0">
              <a:solidFill>
                <a:srgbClr val="4C4C4C"/>
              </a:solidFill>
              <a:latin typeface="Proxima Nova Regular"/>
              <a:ea typeface="Arial"/>
              <a:cs typeface="Proxima Nova Regular"/>
              <a:sym typeface="Arial"/>
              <a:rtl val="0"/>
            </a:endParaRPr>
          </a:p>
          <a:p>
            <a:pPr defTabSz="914400"/>
            <a:r>
              <a:rPr lang="en-US" kern="0" dirty="0" smtClean="0">
                <a:solidFill>
                  <a:srgbClr val="4C4C4C"/>
                </a:solidFill>
                <a:latin typeface="Proxima Nova Regular"/>
                <a:ea typeface="Arial"/>
                <a:cs typeface="Proxima Nova Regular"/>
                <a:sym typeface="Arial"/>
                <a:rtl val="0"/>
              </a:rPr>
              <a:t>Enterprise Java maturity with dynamic language productivity</a:t>
            </a:r>
            <a:endParaRPr lang="en-US" kern="0" dirty="0">
              <a:solidFill>
                <a:srgbClr val="4C4C4C"/>
              </a:solidFill>
              <a:latin typeface="Proxima Nova Regular"/>
              <a:ea typeface="Arial"/>
              <a:cs typeface="Proxima Nova Regular"/>
              <a:sym typeface="Arial"/>
              <a:rtl val="0"/>
            </a:endParaRPr>
          </a:p>
        </p:txBody>
      </p:sp>
      <p:grpSp>
        <p:nvGrpSpPr>
          <p:cNvPr id="39" name="Group 38"/>
          <p:cNvGrpSpPr/>
          <p:nvPr/>
        </p:nvGrpSpPr>
        <p:grpSpPr>
          <a:xfrm>
            <a:off x="2361140" y="826387"/>
            <a:ext cx="3502482" cy="4031962"/>
            <a:chOff x="844585" y="647626"/>
            <a:chExt cx="2650882" cy="3051624"/>
          </a:xfrm>
        </p:grpSpPr>
        <p:pic>
          <p:nvPicPr>
            <p:cNvPr id="40" name="Picture 39" descr="Screen Shot 2017-01-26 at 4.29.1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398" y="647626"/>
              <a:ext cx="2577416" cy="1208164"/>
            </a:xfrm>
            <a:prstGeom prst="rect">
              <a:avLst/>
            </a:prstGeom>
            <a:ln w="9525" cmpd="sng">
              <a:solidFill>
                <a:schemeClr val="bg2">
                  <a:lumMod val="60000"/>
                  <a:lumOff val="40000"/>
                </a:schemeClr>
              </a:solidFill>
              <a:prstDash val="solid"/>
            </a:ln>
          </p:spPr>
        </p:pic>
        <p:sp>
          <p:nvSpPr>
            <p:cNvPr id="41" name="Parallelogram 40"/>
            <p:cNvSpPr/>
            <p:nvPr/>
          </p:nvSpPr>
          <p:spPr>
            <a:xfrm>
              <a:off x="844585" y="1861957"/>
              <a:ext cx="2650882" cy="67819"/>
            </a:xfrm>
            <a:prstGeom prst="parallelogram">
              <a:avLst>
                <a:gd name="adj" fmla="val 83328"/>
              </a:avLst>
            </a:prstGeom>
            <a:gradFill flip="none" rotWithShape="1">
              <a:gsLst>
                <a:gs pos="0">
                  <a:schemeClr val="bg2"/>
                </a:gs>
                <a:gs pos="100000">
                  <a:schemeClr val="bg2">
                    <a:lumMod val="60000"/>
                    <a:lumOff val="40000"/>
                  </a:schemeClr>
                </a:gs>
              </a:gsLst>
              <a:lin ang="16200000" scaled="0"/>
              <a:tileRect/>
            </a:gradFill>
            <a:ln w="9525" cmpd="sng">
              <a:solidFill>
                <a:schemeClr val="bg2">
                  <a:lumMod val="60000"/>
                  <a:lumOff val="4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Parallelogram 41"/>
            <p:cNvSpPr/>
            <p:nvPr/>
          </p:nvSpPr>
          <p:spPr>
            <a:xfrm flipV="1">
              <a:off x="844585" y="1929776"/>
              <a:ext cx="2650882" cy="67822"/>
            </a:xfrm>
            <a:prstGeom prst="parallelogram">
              <a:avLst>
                <a:gd name="adj" fmla="val 83328"/>
              </a:avLst>
            </a:prstGeom>
            <a:gradFill flip="none" rotWithShape="1">
              <a:gsLst>
                <a:gs pos="0">
                  <a:schemeClr val="bg2">
                    <a:lumMod val="40000"/>
                    <a:lumOff val="60000"/>
                  </a:schemeClr>
                </a:gs>
                <a:gs pos="100000">
                  <a:schemeClr val="bg1">
                    <a:lumMod val="95000"/>
                  </a:schemeClr>
                </a:gs>
              </a:gsLst>
              <a:lin ang="16200000" scaled="0"/>
              <a:tileRect/>
            </a:gradFill>
            <a:ln w="9525" cmpd="sng">
              <a:solidFill>
                <a:schemeClr val="bg2">
                  <a:lumMod val="60000"/>
                  <a:lumOff val="4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descr="Screen Shot 2017-01-26 at 4.30.39 PM.png"/>
            <p:cNvPicPr>
              <a:picLocks noChangeAspect="1"/>
            </p:cNvPicPr>
            <p:nvPr/>
          </p:nvPicPr>
          <p:blipFill rotWithShape="1">
            <a:blip r:embed="rId5">
              <a:extLst>
                <a:ext uri="{28A0092B-C50C-407E-A947-70E740481C1C}">
                  <a14:useLocalDpi xmlns:a14="http://schemas.microsoft.com/office/drawing/2010/main" val="0"/>
                </a:ext>
              </a:extLst>
            </a:blip>
            <a:srcRect t="5600" b="34112"/>
            <a:stretch/>
          </p:blipFill>
          <p:spPr>
            <a:xfrm>
              <a:off x="905879" y="2001204"/>
              <a:ext cx="2583421" cy="730076"/>
            </a:xfrm>
            <a:prstGeom prst="rect">
              <a:avLst/>
            </a:prstGeom>
            <a:ln w="9525" cmpd="sng">
              <a:solidFill>
                <a:schemeClr val="bg2">
                  <a:lumMod val="60000"/>
                  <a:lumOff val="40000"/>
                </a:schemeClr>
              </a:solidFill>
              <a:prstDash val="solid"/>
            </a:ln>
          </p:spPr>
        </p:pic>
        <p:sp>
          <p:nvSpPr>
            <p:cNvPr id="46" name="Parallelogram 45"/>
            <p:cNvSpPr/>
            <p:nvPr/>
          </p:nvSpPr>
          <p:spPr>
            <a:xfrm>
              <a:off x="844585" y="2731281"/>
              <a:ext cx="2650882" cy="67819"/>
            </a:xfrm>
            <a:prstGeom prst="parallelogram">
              <a:avLst>
                <a:gd name="adj" fmla="val 83328"/>
              </a:avLst>
            </a:prstGeom>
            <a:gradFill flip="none" rotWithShape="1">
              <a:gsLst>
                <a:gs pos="0">
                  <a:schemeClr val="bg2"/>
                </a:gs>
                <a:gs pos="100000">
                  <a:schemeClr val="bg2">
                    <a:lumMod val="60000"/>
                    <a:lumOff val="40000"/>
                  </a:schemeClr>
                </a:gs>
              </a:gsLst>
              <a:lin ang="16200000" scaled="0"/>
              <a:tileRect/>
            </a:gradFill>
            <a:ln w="9525" cmpd="sng">
              <a:solidFill>
                <a:schemeClr val="bg2">
                  <a:lumMod val="60000"/>
                  <a:lumOff val="4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Parallelogram 54"/>
            <p:cNvSpPr/>
            <p:nvPr/>
          </p:nvSpPr>
          <p:spPr>
            <a:xfrm flipV="1">
              <a:off x="844585" y="2799100"/>
              <a:ext cx="2650882" cy="67822"/>
            </a:xfrm>
            <a:prstGeom prst="parallelogram">
              <a:avLst>
                <a:gd name="adj" fmla="val 83328"/>
              </a:avLst>
            </a:prstGeom>
            <a:gradFill flip="none" rotWithShape="1">
              <a:gsLst>
                <a:gs pos="0">
                  <a:schemeClr val="bg2">
                    <a:lumMod val="40000"/>
                    <a:lumOff val="60000"/>
                  </a:schemeClr>
                </a:gs>
                <a:gs pos="100000">
                  <a:schemeClr val="bg1">
                    <a:lumMod val="95000"/>
                  </a:schemeClr>
                </a:gs>
              </a:gsLst>
              <a:lin ang="16200000" scaled="0"/>
              <a:tileRect/>
            </a:gradFill>
            <a:ln w="9525" cmpd="sng">
              <a:solidFill>
                <a:schemeClr val="bg2">
                  <a:lumMod val="60000"/>
                  <a:lumOff val="4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55" descr="Screen Shot 2017-01-26 at 4.33.38 PM.png"/>
            <p:cNvPicPr>
              <a:picLocks noChangeAspect="1"/>
            </p:cNvPicPr>
            <p:nvPr/>
          </p:nvPicPr>
          <p:blipFill rotWithShape="1">
            <a:blip r:embed="rId6">
              <a:extLst>
                <a:ext uri="{28A0092B-C50C-407E-A947-70E740481C1C}">
                  <a14:useLocalDpi xmlns:a14="http://schemas.microsoft.com/office/drawing/2010/main" val="0"/>
                </a:ext>
              </a:extLst>
            </a:blip>
            <a:srcRect t="20474" b="12700"/>
            <a:stretch/>
          </p:blipFill>
          <p:spPr>
            <a:xfrm>
              <a:off x="900067" y="2866919"/>
              <a:ext cx="2589234" cy="811074"/>
            </a:xfrm>
            <a:prstGeom prst="rect">
              <a:avLst/>
            </a:prstGeom>
            <a:ln w="9525" cmpd="sng">
              <a:solidFill>
                <a:schemeClr val="bg2">
                  <a:lumMod val="60000"/>
                  <a:lumOff val="40000"/>
                </a:schemeClr>
              </a:solidFill>
              <a:prstDash val="solid"/>
            </a:ln>
          </p:spPr>
        </p:pic>
        <p:sp>
          <p:nvSpPr>
            <p:cNvPr id="57" name="Rectangle 56"/>
            <p:cNvSpPr/>
            <p:nvPr/>
          </p:nvSpPr>
          <p:spPr>
            <a:xfrm>
              <a:off x="893901" y="3193686"/>
              <a:ext cx="2601563" cy="505564"/>
            </a:xfrm>
            <a:prstGeom prst="rect">
              <a:avLst/>
            </a:prstGeom>
            <a:gradFill>
              <a:gsLst>
                <a:gs pos="0">
                  <a:schemeClr val="bg1"/>
                </a:gs>
                <a:gs pos="100000">
                  <a:schemeClr val="bg1">
                    <a:alpha val="0"/>
                  </a:schemeClr>
                </a:gs>
              </a:gsLst>
              <a:lin ang="16200000" scaled="0"/>
            </a:gra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248189" y="819150"/>
            <a:ext cx="4613204" cy="4038600"/>
            <a:chOff x="1180377" y="819150"/>
            <a:chExt cx="4613204" cy="4038600"/>
          </a:xfrm>
        </p:grpSpPr>
        <p:sp>
          <p:nvSpPr>
            <p:cNvPr id="17" name="Rectangle 16"/>
            <p:cNvSpPr/>
            <p:nvPr/>
          </p:nvSpPr>
          <p:spPr>
            <a:xfrm>
              <a:off x="1221581" y="819150"/>
              <a:ext cx="4572000" cy="4038600"/>
            </a:xfrm>
            <a:prstGeom prst="rect">
              <a:avLst/>
            </a:prstGeom>
            <a:solidFill>
              <a:schemeClr val="bg1"/>
            </a:solidFill>
            <a:ln>
              <a:solidFill>
                <a:srgbClr val="B3B3B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9" name="Group 48"/>
            <p:cNvGrpSpPr/>
            <p:nvPr/>
          </p:nvGrpSpPr>
          <p:grpSpPr>
            <a:xfrm>
              <a:off x="1180377" y="937144"/>
              <a:ext cx="4608407" cy="3664934"/>
              <a:chOff x="1180377" y="937144"/>
              <a:chExt cx="4608407" cy="3664934"/>
            </a:xfrm>
          </p:grpSpPr>
          <p:sp>
            <p:nvSpPr>
              <p:cNvPr id="45" name="Shape 542"/>
              <p:cNvSpPr/>
              <p:nvPr/>
            </p:nvSpPr>
            <p:spPr>
              <a:xfrm>
                <a:off x="1417913" y="937144"/>
                <a:ext cx="4124279" cy="2923877"/>
              </a:xfrm>
              <a:prstGeom prst="rect">
                <a:avLst/>
              </a:prstGeom>
              <a:solidFill>
                <a:schemeClr val="bg1">
                  <a:alpha val="70000"/>
                </a:schemeClr>
              </a:solidFill>
              <a:ln w="12700">
                <a:noFill/>
                <a:miter lim="400000"/>
              </a:ln>
              <a:extLst>
                <a:ext uri="{C572A759-6A51-4108-AA02-DFA0A04FC94B}">
                  <ma14:wrappingTextBoxFlag xmlns:ma14="http://schemas.microsoft.com/office/mac/drawingml/2011/main" val="1"/>
                </a:ext>
              </a:extLst>
            </p:spPr>
            <p:txBody>
              <a:bodyPr wrap="square" lIns="0" tIns="0" rIns="0" bIns="0">
                <a:spAutoFit/>
              </a:bodyPr>
              <a:lstStyle/>
              <a:p>
                <a:r>
                  <a:rPr lang="en-US" sz="1000" dirty="0">
                    <a:solidFill>
                      <a:srgbClr val="931968"/>
                    </a:solidFill>
                    <a:latin typeface="Monaco"/>
                    <a:ea typeface="Monaco"/>
                    <a:cs typeface="Monaco"/>
                  </a:rPr>
                  <a:t>package</a:t>
                </a:r>
                <a:r>
                  <a:rPr lang="en-US" sz="1000" dirty="0">
                    <a:solidFill>
                      <a:srgbClr val="000000"/>
                    </a:solidFill>
                    <a:latin typeface="Monaco"/>
                    <a:ea typeface="Monaco"/>
                    <a:cs typeface="Monaco"/>
                  </a:rPr>
                  <a:t> </a:t>
                </a:r>
                <a:r>
                  <a:rPr lang="en-US" sz="1000" u="sng" dirty="0">
                    <a:solidFill>
                      <a:srgbClr val="000000"/>
                    </a:solidFill>
                    <a:latin typeface="Monaco"/>
                    <a:ea typeface="Monaco"/>
                    <a:cs typeface="Monaco"/>
                  </a:rPr>
                  <a:t>hello</a:t>
                </a:r>
                <a:r>
                  <a:rPr lang="en-US" sz="1000" dirty="0">
                    <a:solidFill>
                      <a:srgbClr val="000000"/>
                    </a:solidFill>
                    <a:latin typeface="Monaco"/>
                    <a:ea typeface="Monaco"/>
                    <a:cs typeface="Monaco"/>
                  </a:rPr>
                  <a:t>;</a:t>
                </a:r>
              </a:p>
              <a:p>
                <a:endParaRPr lang="en-US" sz="1000" dirty="0">
                  <a:solidFill>
                    <a:srgbClr val="000000"/>
                  </a:solidFill>
                  <a:latin typeface="Monaco"/>
                  <a:ea typeface="Monaco"/>
                  <a:cs typeface="Monaco"/>
                </a:endParaRPr>
              </a:p>
              <a:p>
                <a:r>
                  <a:rPr lang="en-US" sz="1000" dirty="0">
                    <a:solidFill>
                      <a:srgbClr val="931968"/>
                    </a:solidFill>
                    <a:latin typeface="Monaco"/>
                    <a:ea typeface="Monaco"/>
                    <a:cs typeface="Monaco"/>
                  </a:rPr>
                  <a:t>import</a:t>
                </a:r>
                <a:r>
                  <a:rPr lang="en-US" sz="1000" dirty="0">
                    <a:solidFill>
                      <a:srgbClr val="000000"/>
                    </a:solidFill>
                    <a:latin typeface="Monaco"/>
                    <a:ea typeface="Monaco"/>
                    <a:cs typeface="Monaco"/>
                  </a:rPr>
                  <a:t> </a:t>
                </a:r>
                <a:r>
                  <a:rPr lang="en-US" sz="1000" dirty="0" err="1">
                    <a:solidFill>
                      <a:srgbClr val="000000"/>
                    </a:solidFill>
                    <a:latin typeface="Monaco"/>
                    <a:ea typeface="Monaco"/>
                    <a:cs typeface="Monaco"/>
                  </a:rPr>
                  <a:t>java.util.Arrays</a:t>
                </a:r>
                <a:r>
                  <a:rPr lang="en-US" sz="1000" dirty="0">
                    <a:solidFill>
                      <a:srgbClr val="000000"/>
                    </a:solidFill>
                    <a:latin typeface="Monaco"/>
                    <a:ea typeface="Monaco"/>
                    <a:cs typeface="Monaco"/>
                  </a:rPr>
                  <a:t>;</a:t>
                </a:r>
              </a:p>
              <a:p>
                <a:endParaRPr lang="en-US" sz="1000" dirty="0">
                  <a:solidFill>
                    <a:srgbClr val="000000"/>
                  </a:solidFill>
                  <a:latin typeface="Monaco"/>
                  <a:ea typeface="Monaco"/>
                  <a:cs typeface="Monaco"/>
                </a:endParaRPr>
              </a:p>
              <a:p>
                <a:r>
                  <a:rPr lang="en-US" sz="1000" dirty="0">
                    <a:solidFill>
                      <a:srgbClr val="931968"/>
                    </a:solidFill>
                    <a:latin typeface="Monaco"/>
                    <a:ea typeface="Monaco"/>
                    <a:cs typeface="Monaco"/>
                  </a:rPr>
                  <a:t>import</a:t>
                </a:r>
                <a:r>
                  <a:rPr lang="en-US" sz="1000" dirty="0">
                    <a:solidFill>
                      <a:srgbClr val="000000"/>
                    </a:solidFill>
                    <a:latin typeface="Monaco"/>
                    <a:ea typeface="Monaco"/>
                    <a:cs typeface="Monaco"/>
                  </a:rPr>
                  <a:t> </a:t>
                </a:r>
                <a:r>
                  <a:rPr lang="en-US" sz="1000" dirty="0" err="1">
                    <a:solidFill>
                      <a:srgbClr val="000000"/>
                    </a:solidFill>
                    <a:latin typeface="Monaco"/>
                    <a:ea typeface="Monaco"/>
                    <a:cs typeface="Monaco"/>
                  </a:rPr>
                  <a:t>org.springframework.boot.SpringApplication</a:t>
                </a:r>
                <a:r>
                  <a:rPr lang="en-US" sz="1000" dirty="0">
                    <a:solidFill>
                      <a:srgbClr val="000000"/>
                    </a:solidFill>
                    <a:latin typeface="Monaco"/>
                    <a:ea typeface="Monaco"/>
                    <a:cs typeface="Monaco"/>
                  </a:rPr>
                  <a:t>;</a:t>
                </a:r>
              </a:p>
              <a:p>
                <a:r>
                  <a:rPr lang="en-US" sz="1000" dirty="0">
                    <a:solidFill>
                      <a:srgbClr val="931968"/>
                    </a:solidFill>
                    <a:latin typeface="Monaco"/>
                    <a:ea typeface="Monaco"/>
                    <a:cs typeface="Monaco"/>
                  </a:rPr>
                  <a:t>import</a:t>
                </a:r>
                <a:r>
                  <a:rPr lang="en-US" sz="1000" dirty="0">
                    <a:solidFill>
                      <a:srgbClr val="000000"/>
                    </a:solidFill>
                    <a:latin typeface="Monaco"/>
                    <a:ea typeface="Monaco"/>
                    <a:cs typeface="Monaco"/>
                  </a:rPr>
                  <a:t> </a:t>
                </a:r>
                <a:r>
                  <a:rPr lang="en-US" sz="1000" dirty="0" err="1">
                    <a:solidFill>
                      <a:srgbClr val="000000"/>
                    </a:solidFill>
                    <a:latin typeface="Monaco"/>
                    <a:ea typeface="Monaco"/>
                    <a:cs typeface="Monaco"/>
                  </a:rPr>
                  <a:t>org.springframework.boot.autoconfigure.SpringBootApplication</a:t>
                </a:r>
                <a:r>
                  <a:rPr lang="en-US" sz="1000" dirty="0">
                    <a:solidFill>
                      <a:srgbClr val="000000"/>
                    </a:solidFill>
                    <a:latin typeface="Monaco"/>
                    <a:ea typeface="Monaco"/>
                    <a:cs typeface="Monaco"/>
                  </a:rPr>
                  <a:t>;</a:t>
                </a:r>
              </a:p>
              <a:p>
                <a:r>
                  <a:rPr lang="en-US" sz="1000" dirty="0">
                    <a:solidFill>
                      <a:srgbClr val="931968"/>
                    </a:solidFill>
                    <a:latin typeface="Monaco"/>
                    <a:ea typeface="Monaco"/>
                    <a:cs typeface="Monaco"/>
                  </a:rPr>
                  <a:t>import</a:t>
                </a:r>
                <a:r>
                  <a:rPr lang="en-US" sz="1000" dirty="0">
                    <a:solidFill>
                      <a:srgbClr val="000000"/>
                    </a:solidFill>
                    <a:latin typeface="Monaco"/>
                    <a:ea typeface="Monaco"/>
                    <a:cs typeface="Monaco"/>
                  </a:rPr>
                  <a:t> </a:t>
                </a:r>
                <a:r>
                  <a:rPr lang="en-US" sz="1000" dirty="0" err="1">
                    <a:solidFill>
                      <a:srgbClr val="000000"/>
                    </a:solidFill>
                    <a:latin typeface="Monaco"/>
                    <a:ea typeface="Monaco"/>
                    <a:cs typeface="Monaco"/>
                  </a:rPr>
                  <a:t>org.springframework.context.ApplicationContext</a:t>
                </a:r>
                <a:r>
                  <a:rPr lang="en-US" sz="1000" dirty="0">
                    <a:solidFill>
                      <a:srgbClr val="000000"/>
                    </a:solidFill>
                    <a:latin typeface="Monaco"/>
                    <a:ea typeface="Monaco"/>
                    <a:cs typeface="Monaco"/>
                  </a:rPr>
                  <a:t>;</a:t>
                </a:r>
              </a:p>
              <a:p>
                <a:endParaRPr lang="en-US" sz="1000" dirty="0">
                  <a:solidFill>
                    <a:srgbClr val="000000"/>
                  </a:solidFill>
                  <a:latin typeface="Monaco"/>
                  <a:ea typeface="Monaco"/>
                  <a:cs typeface="Monaco"/>
                </a:endParaRPr>
              </a:p>
              <a:p>
                <a:r>
                  <a:rPr lang="en-US" sz="1000" dirty="0">
                    <a:solidFill>
                      <a:srgbClr val="777777"/>
                    </a:solidFill>
                    <a:latin typeface="Monaco"/>
                    <a:ea typeface="Monaco"/>
                    <a:cs typeface="Monaco"/>
                  </a:rPr>
                  <a:t>@</a:t>
                </a:r>
                <a:r>
                  <a:rPr lang="en-US" sz="1000" dirty="0" err="1">
                    <a:solidFill>
                      <a:srgbClr val="777777"/>
                    </a:solidFill>
                    <a:latin typeface="Monaco"/>
                    <a:ea typeface="Monaco"/>
                    <a:cs typeface="Monaco"/>
                  </a:rPr>
                  <a:t>SpringBootApplication</a:t>
                </a:r>
                <a:endParaRPr lang="en-US" sz="1000" dirty="0">
                  <a:solidFill>
                    <a:srgbClr val="000000"/>
                  </a:solidFill>
                  <a:latin typeface="Monaco"/>
                  <a:ea typeface="Monaco"/>
                  <a:cs typeface="Monaco"/>
                </a:endParaRPr>
              </a:p>
              <a:p>
                <a:r>
                  <a:rPr lang="en-US" sz="1000" dirty="0">
                    <a:solidFill>
                      <a:srgbClr val="931968"/>
                    </a:solidFill>
                    <a:latin typeface="Monaco"/>
                    <a:ea typeface="Monaco"/>
                    <a:cs typeface="Monaco"/>
                  </a:rPr>
                  <a:t>public</a:t>
                </a:r>
                <a:r>
                  <a:rPr lang="en-US" sz="1000" dirty="0">
                    <a:solidFill>
                      <a:srgbClr val="000000"/>
                    </a:solidFill>
                    <a:latin typeface="Monaco"/>
                    <a:ea typeface="Monaco"/>
                    <a:cs typeface="Monaco"/>
                  </a:rPr>
                  <a:t> </a:t>
                </a:r>
                <a:r>
                  <a:rPr lang="en-US" sz="1000" dirty="0">
                    <a:solidFill>
                      <a:srgbClr val="931968"/>
                    </a:solidFill>
                    <a:latin typeface="Monaco"/>
                    <a:ea typeface="Monaco"/>
                    <a:cs typeface="Monaco"/>
                  </a:rPr>
                  <a:t>class</a:t>
                </a:r>
                <a:r>
                  <a:rPr lang="en-US" sz="1000" dirty="0">
                    <a:solidFill>
                      <a:srgbClr val="000000"/>
                    </a:solidFill>
                    <a:latin typeface="Monaco"/>
                    <a:ea typeface="Monaco"/>
                    <a:cs typeface="Monaco"/>
                  </a:rPr>
                  <a:t> </a:t>
                </a:r>
                <a:r>
                  <a:rPr lang="en-US" sz="1000" u="sng" dirty="0">
                    <a:solidFill>
                      <a:srgbClr val="000000"/>
                    </a:solidFill>
                    <a:latin typeface="Monaco"/>
                    <a:ea typeface="Monaco"/>
                    <a:cs typeface="Monaco"/>
                  </a:rPr>
                  <a:t>Application</a:t>
                </a:r>
                <a:r>
                  <a:rPr lang="en-US" sz="1000" dirty="0">
                    <a:solidFill>
                      <a:srgbClr val="000000"/>
                    </a:solidFill>
                    <a:latin typeface="Monaco"/>
                    <a:ea typeface="Monaco"/>
                    <a:cs typeface="Monaco"/>
                  </a:rPr>
                  <a:t> {</a:t>
                </a:r>
              </a:p>
              <a:p>
                <a:endParaRPr lang="en-US" sz="1000" dirty="0">
                  <a:solidFill>
                    <a:srgbClr val="000000"/>
                  </a:solidFill>
                  <a:latin typeface="Monaco"/>
                  <a:ea typeface="Monaco"/>
                  <a:cs typeface="Monaco"/>
                </a:endParaRPr>
              </a:p>
              <a:p>
                <a:r>
                  <a:rPr lang="en-US" sz="1000" dirty="0">
                    <a:solidFill>
                      <a:srgbClr val="000000"/>
                    </a:solidFill>
                    <a:latin typeface="Monaco"/>
                    <a:ea typeface="Monaco"/>
                    <a:cs typeface="Monaco"/>
                  </a:rPr>
                  <a:t>    </a:t>
                </a:r>
                <a:r>
                  <a:rPr lang="en-US" sz="1000" dirty="0">
                    <a:solidFill>
                      <a:srgbClr val="931968"/>
                    </a:solidFill>
                    <a:latin typeface="Monaco"/>
                    <a:ea typeface="Monaco"/>
                    <a:cs typeface="Monaco"/>
                  </a:rPr>
                  <a:t>public</a:t>
                </a:r>
                <a:r>
                  <a:rPr lang="en-US" sz="1000" dirty="0">
                    <a:solidFill>
                      <a:srgbClr val="000000"/>
                    </a:solidFill>
                    <a:latin typeface="Monaco"/>
                    <a:ea typeface="Monaco"/>
                    <a:cs typeface="Monaco"/>
                  </a:rPr>
                  <a:t> </a:t>
                </a:r>
                <a:r>
                  <a:rPr lang="en-US" sz="1000" dirty="0">
                    <a:solidFill>
                      <a:srgbClr val="931968"/>
                    </a:solidFill>
                    <a:latin typeface="Monaco"/>
                    <a:ea typeface="Monaco"/>
                    <a:cs typeface="Monaco"/>
                  </a:rPr>
                  <a:t>static</a:t>
                </a:r>
                <a:r>
                  <a:rPr lang="en-US" sz="1000" dirty="0">
                    <a:solidFill>
                      <a:srgbClr val="000000"/>
                    </a:solidFill>
                    <a:latin typeface="Monaco"/>
                    <a:ea typeface="Monaco"/>
                    <a:cs typeface="Monaco"/>
                  </a:rPr>
                  <a:t> </a:t>
                </a:r>
                <a:r>
                  <a:rPr lang="en-US" sz="1000" dirty="0">
                    <a:solidFill>
                      <a:srgbClr val="931968"/>
                    </a:solidFill>
                    <a:latin typeface="Monaco"/>
                    <a:ea typeface="Monaco"/>
                    <a:cs typeface="Monaco"/>
                  </a:rPr>
                  <a:t>void</a:t>
                </a:r>
                <a:r>
                  <a:rPr lang="en-US" sz="1000" dirty="0">
                    <a:solidFill>
                      <a:srgbClr val="000000"/>
                    </a:solidFill>
                    <a:latin typeface="Monaco"/>
                    <a:ea typeface="Monaco"/>
                    <a:cs typeface="Monaco"/>
                  </a:rPr>
                  <a:t> main(String[] </a:t>
                </a:r>
                <a:r>
                  <a:rPr lang="en-US" sz="1000" dirty="0" err="1">
                    <a:solidFill>
                      <a:srgbClr val="7E504F"/>
                    </a:solidFill>
                    <a:latin typeface="Monaco"/>
                    <a:ea typeface="Monaco"/>
                    <a:cs typeface="Monaco"/>
                  </a:rPr>
                  <a:t>args</a:t>
                </a:r>
                <a:r>
                  <a:rPr lang="en-US" sz="1000" dirty="0">
                    <a:solidFill>
                      <a:srgbClr val="000000"/>
                    </a:solidFill>
                    <a:latin typeface="Monaco"/>
                    <a:ea typeface="Monaco"/>
                    <a:cs typeface="Monaco"/>
                  </a:rPr>
                  <a:t>) {</a:t>
                </a:r>
              </a:p>
              <a:p>
                <a:r>
                  <a:rPr lang="en-US" sz="1000" dirty="0">
                    <a:solidFill>
                      <a:srgbClr val="000000"/>
                    </a:solidFill>
                    <a:latin typeface="Monaco"/>
                    <a:ea typeface="Monaco"/>
                    <a:cs typeface="Monaco"/>
                  </a:rPr>
                  <a:t>        </a:t>
                </a:r>
                <a:r>
                  <a:rPr lang="en-US" sz="1000" dirty="0" err="1">
                    <a:solidFill>
                      <a:srgbClr val="000000"/>
                    </a:solidFill>
                    <a:latin typeface="Monaco"/>
                    <a:ea typeface="Monaco"/>
                    <a:cs typeface="Monaco"/>
                  </a:rPr>
                  <a:t>ApplicationContext</a:t>
                </a:r>
                <a:r>
                  <a:rPr lang="en-US" sz="1000" dirty="0">
                    <a:solidFill>
                      <a:srgbClr val="000000"/>
                    </a:solidFill>
                    <a:latin typeface="Monaco"/>
                    <a:ea typeface="Monaco"/>
                    <a:cs typeface="Monaco"/>
                  </a:rPr>
                  <a:t> </a:t>
                </a:r>
                <a:r>
                  <a:rPr lang="en-US" sz="1000" dirty="0" err="1">
                    <a:solidFill>
                      <a:srgbClr val="7E504F"/>
                    </a:solidFill>
                    <a:latin typeface="Monaco"/>
                    <a:ea typeface="Monaco"/>
                    <a:cs typeface="Monaco"/>
                  </a:rPr>
                  <a:t>ctx</a:t>
                </a:r>
                <a:r>
                  <a:rPr lang="en-US" sz="1000" dirty="0">
                    <a:solidFill>
                      <a:srgbClr val="000000"/>
                    </a:solidFill>
                    <a:latin typeface="Monaco"/>
                    <a:ea typeface="Monaco"/>
                    <a:cs typeface="Monaco"/>
                  </a:rPr>
                  <a:t> = </a:t>
                </a:r>
                <a:r>
                  <a:rPr lang="en-US" sz="1000" dirty="0" err="1">
                    <a:solidFill>
                      <a:srgbClr val="000000"/>
                    </a:solidFill>
                    <a:latin typeface="Monaco"/>
                    <a:ea typeface="Monaco"/>
                    <a:cs typeface="Monaco"/>
                  </a:rPr>
                  <a:t>SpringApplication.run</a:t>
                </a:r>
                <a:r>
                  <a:rPr lang="en-US" sz="1000" dirty="0">
                    <a:solidFill>
                      <a:srgbClr val="000000"/>
                    </a:solidFill>
                    <a:latin typeface="Monaco"/>
                    <a:ea typeface="Monaco"/>
                    <a:cs typeface="Monaco"/>
                  </a:rPr>
                  <a:t>(</a:t>
                </a:r>
                <a:r>
                  <a:rPr lang="en-US" sz="1000" dirty="0" err="1">
                    <a:solidFill>
                      <a:srgbClr val="000000"/>
                    </a:solidFill>
                    <a:latin typeface="Monaco"/>
                    <a:ea typeface="Monaco"/>
                    <a:cs typeface="Monaco"/>
                  </a:rPr>
                  <a:t>Application.</a:t>
                </a:r>
                <a:r>
                  <a:rPr lang="en-US" sz="1000" dirty="0" err="1">
                    <a:solidFill>
                      <a:srgbClr val="931968"/>
                    </a:solidFill>
                    <a:latin typeface="Monaco"/>
                    <a:ea typeface="Monaco"/>
                    <a:cs typeface="Monaco"/>
                  </a:rPr>
                  <a:t>class</a:t>
                </a:r>
                <a:r>
                  <a:rPr lang="en-US" sz="1000" dirty="0">
                    <a:solidFill>
                      <a:srgbClr val="000000"/>
                    </a:solidFill>
                    <a:latin typeface="Monaco"/>
                    <a:ea typeface="Monaco"/>
                    <a:cs typeface="Monaco"/>
                  </a:rPr>
                  <a:t>, </a:t>
                </a:r>
                <a:r>
                  <a:rPr lang="en-US" sz="1000" dirty="0" err="1">
                    <a:solidFill>
                      <a:srgbClr val="7E504F"/>
                    </a:solidFill>
                    <a:latin typeface="Monaco"/>
                    <a:ea typeface="Monaco"/>
                    <a:cs typeface="Monaco"/>
                  </a:rPr>
                  <a:t>args</a:t>
                </a:r>
                <a:r>
                  <a:rPr lang="en-US" sz="1000" dirty="0">
                    <a:solidFill>
                      <a:srgbClr val="000000"/>
                    </a:solidFill>
                    <a:latin typeface="Monaco"/>
                    <a:ea typeface="Monaco"/>
                    <a:cs typeface="Monaco"/>
                  </a:rPr>
                  <a:t>)</a:t>
                </a:r>
                <a:r>
                  <a:rPr lang="en-US" sz="1000" dirty="0" smtClean="0">
                    <a:solidFill>
                      <a:srgbClr val="000000"/>
                    </a:solidFill>
                    <a:latin typeface="Monaco"/>
                    <a:ea typeface="Monaco"/>
                    <a:cs typeface="Monaco"/>
                  </a:rPr>
                  <a:t>;</a:t>
                </a:r>
                <a:endParaRPr lang="en-US" sz="1000" dirty="0">
                  <a:solidFill>
                    <a:srgbClr val="000000"/>
                  </a:solidFill>
                  <a:latin typeface="Monaco"/>
                  <a:ea typeface="Monaco"/>
                  <a:cs typeface="Monaco"/>
                </a:endParaRPr>
              </a:p>
              <a:p>
                <a:r>
                  <a:rPr lang="en-US" sz="1000" dirty="0" smtClean="0">
                    <a:solidFill>
                      <a:srgbClr val="000000"/>
                    </a:solidFill>
                    <a:latin typeface="Monaco"/>
                    <a:ea typeface="Monaco"/>
                    <a:cs typeface="Monaco"/>
                  </a:rPr>
                  <a:t>        ...</a:t>
                </a:r>
              </a:p>
              <a:p>
                <a:r>
                  <a:rPr lang="en-US" sz="1000" dirty="0" smtClean="0">
                    <a:solidFill>
                      <a:srgbClr val="000000"/>
                    </a:solidFill>
                    <a:latin typeface="Monaco"/>
                    <a:ea typeface="Monaco"/>
                    <a:cs typeface="Monaco"/>
                  </a:rPr>
                  <a:t>}</a:t>
                </a:r>
                <a:endParaRPr lang="en-US" sz="1000" dirty="0">
                  <a:solidFill>
                    <a:srgbClr val="000000"/>
                  </a:solidFill>
                  <a:latin typeface="Monaco"/>
                  <a:ea typeface="Monaco"/>
                  <a:cs typeface="Monaco"/>
                </a:endParaRPr>
              </a:p>
              <a:p>
                <a:r>
                  <a:rPr lang="en-US" sz="1000" dirty="0">
                    <a:solidFill>
                      <a:srgbClr val="000000"/>
                    </a:solidFill>
                    <a:latin typeface="Monaco"/>
                    <a:ea typeface="Monaco"/>
                    <a:cs typeface="Monaco"/>
                  </a:rPr>
                  <a:t>}</a:t>
                </a:r>
                <a:endParaRPr sz="1000" b="1" dirty="0">
                  <a:solidFill>
                    <a:srgbClr val="6A8188"/>
                  </a:solidFill>
                  <a:latin typeface="Courier New"/>
                  <a:ea typeface="Courier New"/>
                  <a:cs typeface="Courier New"/>
                  <a:sym typeface="Courier New"/>
                </a:endParaRPr>
              </a:p>
            </p:txBody>
          </p:sp>
          <p:sp>
            <p:nvSpPr>
              <p:cNvPr id="47" name="TextBox 46"/>
              <p:cNvSpPr txBox="1"/>
              <p:nvPr/>
            </p:nvSpPr>
            <p:spPr>
              <a:xfrm>
                <a:off x="1180377" y="2724150"/>
                <a:ext cx="1082160" cy="246221"/>
              </a:xfrm>
              <a:prstGeom prst="rect">
                <a:avLst/>
              </a:prstGeom>
              <a:noFill/>
            </p:spPr>
            <p:txBody>
              <a:bodyPr wrap="none" rtlCol="0">
                <a:spAutoFit/>
              </a:bodyPr>
              <a:lstStyle/>
              <a:p>
                <a:pPr algn="ctr"/>
                <a:r>
                  <a:rPr lang="en-US" sz="1000" b="1" dirty="0" err="1" smtClean="0">
                    <a:solidFill>
                      <a:schemeClr val="tx2"/>
                    </a:solidFill>
                  </a:rPr>
                  <a:t>AutoConfigure</a:t>
                </a:r>
                <a:endParaRPr lang="en-US" sz="1000" b="1" dirty="0" smtClean="0">
                  <a:solidFill>
                    <a:schemeClr val="tx2"/>
                  </a:solidFill>
                </a:endParaRPr>
              </a:p>
            </p:txBody>
          </p:sp>
          <p:sp>
            <p:nvSpPr>
              <p:cNvPr id="48" name="TextBox 47"/>
              <p:cNvSpPr txBox="1"/>
              <p:nvPr/>
            </p:nvSpPr>
            <p:spPr>
              <a:xfrm>
                <a:off x="3834531" y="2463031"/>
                <a:ext cx="1954253" cy="2139047"/>
              </a:xfrm>
              <a:prstGeom prst="rect">
                <a:avLst/>
              </a:prstGeom>
              <a:solidFill>
                <a:srgbClr val="70A850"/>
              </a:solidFill>
              <a:effectLst>
                <a:innerShdw blurRad="63500" dist="50800" dir="13500000">
                  <a:prstClr val="black">
                    <a:alpha val="50000"/>
                  </a:prstClr>
                </a:innerShdw>
              </a:effectLst>
            </p:spPr>
            <p:txBody>
              <a:bodyPr wrap="square" lIns="182880" tIns="182880" rIns="182880" bIns="182880" rtlCol="0">
                <a:spAutoFit/>
              </a:bodyPr>
              <a:lstStyle/>
              <a:p>
                <a:pPr>
                  <a:spcAft>
                    <a:spcPts val="600"/>
                  </a:spcAft>
                </a:pPr>
                <a:r>
                  <a:rPr lang="en-US" sz="1000" b="1" dirty="0" err="1" smtClean="0">
                    <a:solidFill>
                      <a:schemeClr val="bg1"/>
                    </a:solidFill>
                  </a:rPr>
                  <a:t>AutoConfigure</a:t>
                </a:r>
                <a:endParaRPr lang="en-US" sz="1000" b="1" dirty="0" smtClean="0">
                  <a:solidFill>
                    <a:schemeClr val="bg1"/>
                  </a:solidFill>
                </a:endParaRPr>
              </a:p>
              <a:p>
                <a:pPr marL="171450" indent="-171450">
                  <a:spcAft>
                    <a:spcPts val="600"/>
                  </a:spcAft>
                  <a:buFont typeface="Arial"/>
                  <a:buChar char="•"/>
                </a:pPr>
                <a:r>
                  <a:rPr lang="en-US" sz="1000" dirty="0" smtClean="0">
                    <a:solidFill>
                      <a:schemeClr val="bg1"/>
                    </a:solidFill>
                  </a:rPr>
                  <a:t>Tags the class as a source for Spring Beans</a:t>
                </a:r>
              </a:p>
              <a:p>
                <a:pPr marL="171450" indent="-171450">
                  <a:spcAft>
                    <a:spcPts val="600"/>
                  </a:spcAft>
                  <a:buFont typeface="Arial"/>
                  <a:buChar char="•"/>
                </a:pPr>
                <a:r>
                  <a:rPr lang="en-US" sz="1000" dirty="0" smtClean="0">
                    <a:solidFill>
                      <a:schemeClr val="bg1"/>
                    </a:solidFill>
                  </a:rPr>
                  <a:t>Asks Boot to automatically add beans based on </a:t>
                </a:r>
                <a:r>
                  <a:rPr lang="en-US" sz="1000" dirty="0" err="1" smtClean="0">
                    <a:solidFill>
                      <a:schemeClr val="bg1"/>
                    </a:solidFill>
                  </a:rPr>
                  <a:t>classpath</a:t>
                </a:r>
                <a:endParaRPr lang="en-US" sz="1000" dirty="0" smtClean="0">
                  <a:solidFill>
                    <a:schemeClr val="bg1"/>
                  </a:solidFill>
                </a:endParaRPr>
              </a:p>
              <a:p>
                <a:pPr marL="171450" indent="-171450">
                  <a:spcAft>
                    <a:spcPts val="600"/>
                  </a:spcAft>
                  <a:buFont typeface="Arial"/>
                  <a:buChar char="•"/>
                </a:pPr>
                <a:r>
                  <a:rPr lang="en-US" sz="1000" dirty="0" smtClean="0">
                    <a:solidFill>
                      <a:schemeClr val="bg1"/>
                    </a:solidFill>
                  </a:rPr>
                  <a:t>Tell Spring to look for other components, </a:t>
                </a:r>
                <a:r>
                  <a:rPr lang="en-US" sz="1000" dirty="0" err="1" smtClean="0">
                    <a:solidFill>
                      <a:schemeClr val="bg1"/>
                    </a:solidFill>
                  </a:rPr>
                  <a:t>configs</a:t>
                </a:r>
                <a:r>
                  <a:rPr lang="en-US" sz="1000" dirty="0" smtClean="0">
                    <a:solidFill>
                      <a:schemeClr val="bg1"/>
                    </a:solidFill>
                  </a:rPr>
                  <a:t> etc. in the same package</a:t>
                </a:r>
              </a:p>
            </p:txBody>
          </p:sp>
        </p:grpSp>
      </p:grpSp>
      <p:grpSp>
        <p:nvGrpSpPr>
          <p:cNvPr id="54" name="Group 53"/>
          <p:cNvGrpSpPr/>
          <p:nvPr/>
        </p:nvGrpSpPr>
        <p:grpSpPr>
          <a:xfrm>
            <a:off x="1287537" y="828048"/>
            <a:ext cx="4572000" cy="4042631"/>
            <a:chOff x="1219200" y="893727"/>
            <a:chExt cx="4572000" cy="4042631"/>
          </a:xfrm>
        </p:grpSpPr>
        <p:pic>
          <p:nvPicPr>
            <p:cNvPr id="50" name="Picture 49" descr="Screen Shot 2016-09-13 at 12.00.0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200" y="893727"/>
              <a:ext cx="4572000" cy="4042631"/>
            </a:xfrm>
            <a:prstGeom prst="rect">
              <a:avLst/>
            </a:prstGeom>
            <a:ln>
              <a:solidFill>
                <a:schemeClr val="bg2"/>
              </a:solidFill>
            </a:ln>
            <a:effectLst>
              <a:outerShdw blurRad="50800" dist="38100" dir="5400000" algn="t" rotWithShape="0">
                <a:prstClr val="black">
                  <a:alpha val="40000"/>
                </a:prstClr>
              </a:outerShdw>
            </a:effectLst>
          </p:spPr>
        </p:pic>
        <p:sp>
          <p:nvSpPr>
            <p:cNvPr id="52" name="TextBox 51"/>
            <p:cNvSpPr txBox="1"/>
            <p:nvPr/>
          </p:nvSpPr>
          <p:spPr>
            <a:xfrm>
              <a:off x="4568228" y="2008540"/>
              <a:ext cx="1220501" cy="2569934"/>
            </a:xfrm>
            <a:prstGeom prst="rect">
              <a:avLst/>
            </a:prstGeom>
            <a:solidFill>
              <a:srgbClr val="70A850"/>
            </a:solidFill>
            <a:effectLst>
              <a:innerShdw blurRad="63500" dist="50800" dir="13500000">
                <a:prstClr val="black">
                  <a:alpha val="50000"/>
                </a:prstClr>
              </a:innerShdw>
            </a:effectLst>
          </p:spPr>
          <p:txBody>
            <a:bodyPr wrap="none" lIns="182880" tIns="182880" rIns="182880" bIns="182880" rtlCol="0">
              <a:spAutoFit/>
            </a:bodyPr>
            <a:lstStyle/>
            <a:p>
              <a:pPr>
                <a:lnSpc>
                  <a:spcPct val="150000"/>
                </a:lnSpc>
              </a:pPr>
              <a:r>
                <a:rPr lang="en-US" sz="1200" b="1" dirty="0" smtClean="0">
                  <a:solidFill>
                    <a:srgbClr val="FFFFFF"/>
                  </a:solidFill>
                </a:rPr>
                <a:t>ALSO:</a:t>
              </a:r>
            </a:p>
            <a:p>
              <a:pPr>
                <a:lnSpc>
                  <a:spcPct val="150000"/>
                </a:lnSpc>
              </a:pPr>
              <a:r>
                <a:rPr lang="en-US" sz="1200" dirty="0" smtClean="0">
                  <a:solidFill>
                    <a:srgbClr val="FFFFFF"/>
                  </a:solidFill>
                </a:rPr>
                <a:t>/</a:t>
              </a:r>
              <a:r>
                <a:rPr lang="en-US" sz="1200" dirty="0" err="1" smtClean="0">
                  <a:solidFill>
                    <a:srgbClr val="FFFFFF"/>
                  </a:solidFill>
                </a:rPr>
                <a:t>autconfig</a:t>
              </a:r>
              <a:endParaRPr lang="en-US" sz="1200" dirty="0" smtClean="0">
                <a:solidFill>
                  <a:srgbClr val="FFFFFF"/>
                </a:solidFill>
              </a:endParaRPr>
            </a:p>
            <a:p>
              <a:pPr>
                <a:lnSpc>
                  <a:spcPct val="150000"/>
                </a:lnSpc>
              </a:pPr>
              <a:r>
                <a:rPr lang="en-US" sz="1200" dirty="0" smtClean="0">
                  <a:solidFill>
                    <a:srgbClr val="FFFFFF"/>
                  </a:solidFill>
                </a:rPr>
                <a:t>/beans</a:t>
              </a:r>
            </a:p>
            <a:p>
              <a:pPr>
                <a:lnSpc>
                  <a:spcPct val="150000"/>
                </a:lnSpc>
              </a:pPr>
              <a:r>
                <a:rPr lang="en-US" sz="1200" dirty="0" smtClean="0">
                  <a:solidFill>
                    <a:srgbClr val="FFFFFF"/>
                  </a:solidFill>
                </a:rPr>
                <a:t>/metrics</a:t>
              </a:r>
            </a:p>
            <a:p>
              <a:pPr>
                <a:lnSpc>
                  <a:spcPct val="150000"/>
                </a:lnSpc>
              </a:pPr>
              <a:r>
                <a:rPr lang="en-US" sz="1200" dirty="0" smtClean="0">
                  <a:solidFill>
                    <a:srgbClr val="FFFFFF"/>
                  </a:solidFill>
                </a:rPr>
                <a:t>/</a:t>
              </a:r>
              <a:r>
                <a:rPr lang="en-US" sz="1200" dirty="0" err="1" smtClean="0">
                  <a:solidFill>
                    <a:srgbClr val="FFFFFF"/>
                  </a:solidFill>
                </a:rPr>
                <a:t>configprops</a:t>
              </a:r>
              <a:endParaRPr lang="en-US" sz="1200" dirty="0" smtClean="0">
                <a:solidFill>
                  <a:srgbClr val="FFFFFF"/>
                </a:solidFill>
              </a:endParaRPr>
            </a:p>
            <a:p>
              <a:pPr>
                <a:lnSpc>
                  <a:spcPct val="150000"/>
                </a:lnSpc>
              </a:pPr>
              <a:r>
                <a:rPr lang="en-US" sz="1200" dirty="0" smtClean="0">
                  <a:solidFill>
                    <a:srgbClr val="FFFFFF"/>
                  </a:solidFill>
                </a:rPr>
                <a:t>/</a:t>
              </a:r>
              <a:r>
                <a:rPr lang="en-US" sz="1200" dirty="0" err="1" smtClean="0">
                  <a:solidFill>
                    <a:srgbClr val="FFFFFF"/>
                  </a:solidFill>
                </a:rPr>
                <a:t>env</a:t>
              </a:r>
              <a:endParaRPr lang="en-US" sz="1200" dirty="0" smtClean="0">
                <a:solidFill>
                  <a:srgbClr val="FFFFFF"/>
                </a:solidFill>
              </a:endParaRPr>
            </a:p>
            <a:p>
              <a:pPr>
                <a:lnSpc>
                  <a:spcPct val="150000"/>
                </a:lnSpc>
              </a:pPr>
              <a:r>
                <a:rPr lang="en-US" sz="1200" dirty="0" smtClean="0">
                  <a:solidFill>
                    <a:srgbClr val="FFFFFF"/>
                  </a:solidFill>
                </a:rPr>
                <a:t>/shutdown</a:t>
              </a:r>
            </a:p>
            <a:p>
              <a:pPr>
                <a:lnSpc>
                  <a:spcPct val="150000"/>
                </a:lnSpc>
              </a:pPr>
              <a:r>
                <a:rPr lang="en-US" sz="1200" dirty="0" smtClean="0">
                  <a:solidFill>
                    <a:srgbClr val="FFFFFF"/>
                  </a:solidFill>
                </a:rPr>
                <a:t>/</a:t>
              </a:r>
              <a:r>
                <a:rPr lang="en-US" sz="1200" i="1" dirty="0" smtClean="0">
                  <a:solidFill>
                    <a:srgbClr val="FFFFFF"/>
                  </a:solidFill>
                </a:rPr>
                <a:t>&lt;custom&gt;</a:t>
              </a:r>
              <a:endParaRPr lang="en-US" sz="1200" i="1" dirty="0">
                <a:solidFill>
                  <a:srgbClr val="FFFFFF"/>
                </a:solidFill>
              </a:endParaRPr>
            </a:p>
          </p:txBody>
        </p:sp>
      </p:grpSp>
    </p:spTree>
    <p:extLst>
      <p:ext uri="{BB962C8B-B14F-4D97-AF65-F5344CB8AC3E}">
        <p14:creationId xmlns:p14="http://schemas.microsoft.com/office/powerpoint/2010/main" val="1433521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1"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right)">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right)">
                                      <p:cBhvr>
                                        <p:cTn id="2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 Popularity</a:t>
            </a:r>
            <a:endParaRPr lang="en-US" dirty="0"/>
          </a:p>
        </p:txBody>
      </p:sp>
      <p:sp>
        <p:nvSpPr>
          <p:cNvPr id="43" name="Rectangle 42"/>
          <p:cNvSpPr/>
          <p:nvPr/>
        </p:nvSpPr>
        <p:spPr>
          <a:xfrm>
            <a:off x="5854112" y="552717"/>
            <a:ext cx="2994446" cy="1057756"/>
          </a:xfrm>
          <a:custGeom>
            <a:avLst/>
            <a:gdLst/>
            <a:ahLst/>
            <a:cxnLst/>
            <a:rect l="l" t="t" r="r" b="b"/>
            <a:pathLst>
              <a:path w="3474720" h="1290972">
                <a:moveTo>
                  <a:pt x="0" y="0"/>
                </a:moveTo>
                <a:lnTo>
                  <a:pt x="3474720" y="0"/>
                </a:lnTo>
                <a:lnTo>
                  <a:pt x="3474720" y="1290972"/>
                </a:lnTo>
                <a:lnTo>
                  <a:pt x="3457065" y="1276405"/>
                </a:lnTo>
                <a:cubicBezTo>
                  <a:pt x="3420580" y="1251757"/>
                  <a:pt x="3376598" y="1237364"/>
                  <a:pt x="3329253" y="1237364"/>
                </a:cubicBezTo>
                <a:cubicBezTo>
                  <a:pt x="3297690" y="1237364"/>
                  <a:pt x="3267621" y="1243761"/>
                  <a:pt x="3240272" y="1255329"/>
                </a:cubicBezTo>
                <a:lnTo>
                  <a:pt x="3214953" y="1269071"/>
                </a:lnTo>
                <a:lnTo>
                  <a:pt x="3189634" y="1255329"/>
                </a:lnTo>
                <a:cubicBezTo>
                  <a:pt x="3162285" y="1243761"/>
                  <a:pt x="3132216" y="1237364"/>
                  <a:pt x="3100653" y="1237364"/>
                </a:cubicBezTo>
                <a:cubicBezTo>
                  <a:pt x="3069090" y="1237364"/>
                  <a:pt x="3039021" y="1243761"/>
                  <a:pt x="3011672" y="1255329"/>
                </a:cubicBezTo>
                <a:lnTo>
                  <a:pt x="2987737" y="1268320"/>
                </a:lnTo>
                <a:lnTo>
                  <a:pt x="2964938" y="1255945"/>
                </a:lnTo>
                <a:cubicBezTo>
                  <a:pt x="2937588" y="1244377"/>
                  <a:pt x="2907519" y="1237980"/>
                  <a:pt x="2875956" y="1237980"/>
                </a:cubicBezTo>
                <a:cubicBezTo>
                  <a:pt x="2844393" y="1237980"/>
                  <a:pt x="2814324" y="1244377"/>
                  <a:pt x="2786975" y="1255945"/>
                </a:cubicBezTo>
                <a:lnTo>
                  <a:pt x="2761656" y="1269687"/>
                </a:lnTo>
                <a:lnTo>
                  <a:pt x="2736338" y="1255945"/>
                </a:lnTo>
                <a:cubicBezTo>
                  <a:pt x="2708988" y="1244377"/>
                  <a:pt x="2678919" y="1237980"/>
                  <a:pt x="2647356" y="1237980"/>
                </a:cubicBezTo>
                <a:cubicBezTo>
                  <a:pt x="2615793" y="1237980"/>
                  <a:pt x="2585724" y="1244377"/>
                  <a:pt x="2558375" y="1255945"/>
                </a:cubicBezTo>
                <a:lnTo>
                  <a:pt x="2533056" y="1269687"/>
                </a:lnTo>
                <a:lnTo>
                  <a:pt x="2507737" y="1255945"/>
                </a:lnTo>
                <a:cubicBezTo>
                  <a:pt x="2480388" y="1244377"/>
                  <a:pt x="2450319" y="1237980"/>
                  <a:pt x="2418756" y="1237980"/>
                </a:cubicBezTo>
                <a:cubicBezTo>
                  <a:pt x="2387193" y="1237980"/>
                  <a:pt x="2357124" y="1244377"/>
                  <a:pt x="2329775" y="1255945"/>
                </a:cubicBezTo>
                <a:lnTo>
                  <a:pt x="2304456" y="1269687"/>
                </a:lnTo>
                <a:lnTo>
                  <a:pt x="2279137" y="1255945"/>
                </a:lnTo>
                <a:cubicBezTo>
                  <a:pt x="2251788" y="1244377"/>
                  <a:pt x="2221719" y="1237980"/>
                  <a:pt x="2190156" y="1237980"/>
                </a:cubicBezTo>
                <a:cubicBezTo>
                  <a:pt x="2158593" y="1237980"/>
                  <a:pt x="2128524" y="1244377"/>
                  <a:pt x="2101175" y="1255945"/>
                </a:cubicBezTo>
                <a:lnTo>
                  <a:pt x="2075856" y="1269687"/>
                </a:lnTo>
                <a:lnTo>
                  <a:pt x="2050537" y="1255945"/>
                </a:lnTo>
                <a:cubicBezTo>
                  <a:pt x="2023188" y="1244377"/>
                  <a:pt x="1993119" y="1237980"/>
                  <a:pt x="1961556" y="1237980"/>
                </a:cubicBezTo>
                <a:cubicBezTo>
                  <a:pt x="1929993" y="1237980"/>
                  <a:pt x="1899924" y="1244377"/>
                  <a:pt x="1872575" y="1255945"/>
                </a:cubicBezTo>
                <a:lnTo>
                  <a:pt x="1847256" y="1269687"/>
                </a:lnTo>
                <a:lnTo>
                  <a:pt x="1821937" y="1255945"/>
                </a:lnTo>
                <a:cubicBezTo>
                  <a:pt x="1794588" y="1244377"/>
                  <a:pt x="1764519" y="1237980"/>
                  <a:pt x="1732956" y="1237980"/>
                </a:cubicBezTo>
                <a:cubicBezTo>
                  <a:pt x="1701393" y="1237980"/>
                  <a:pt x="1671324" y="1244377"/>
                  <a:pt x="1643975" y="1255945"/>
                </a:cubicBezTo>
                <a:lnTo>
                  <a:pt x="1618656" y="1269687"/>
                </a:lnTo>
                <a:lnTo>
                  <a:pt x="1593337" y="1255945"/>
                </a:lnTo>
                <a:cubicBezTo>
                  <a:pt x="1565988" y="1244377"/>
                  <a:pt x="1535919" y="1237980"/>
                  <a:pt x="1504356" y="1237980"/>
                </a:cubicBezTo>
                <a:cubicBezTo>
                  <a:pt x="1472793" y="1237980"/>
                  <a:pt x="1442724" y="1244377"/>
                  <a:pt x="1415375" y="1255945"/>
                </a:cubicBezTo>
                <a:lnTo>
                  <a:pt x="1390056" y="1269687"/>
                </a:lnTo>
                <a:lnTo>
                  <a:pt x="1364737" y="1255945"/>
                </a:lnTo>
                <a:cubicBezTo>
                  <a:pt x="1337388" y="1244377"/>
                  <a:pt x="1307319" y="1237980"/>
                  <a:pt x="1275756" y="1237980"/>
                </a:cubicBezTo>
                <a:cubicBezTo>
                  <a:pt x="1244193" y="1237980"/>
                  <a:pt x="1214124" y="1244377"/>
                  <a:pt x="1186775" y="1255945"/>
                </a:cubicBezTo>
                <a:lnTo>
                  <a:pt x="1161456" y="1269687"/>
                </a:lnTo>
                <a:lnTo>
                  <a:pt x="1136137" y="1255945"/>
                </a:lnTo>
                <a:cubicBezTo>
                  <a:pt x="1108788" y="1244377"/>
                  <a:pt x="1078719" y="1237980"/>
                  <a:pt x="1047156" y="1237980"/>
                </a:cubicBezTo>
                <a:cubicBezTo>
                  <a:pt x="1015593" y="1237980"/>
                  <a:pt x="985524" y="1244377"/>
                  <a:pt x="958175" y="1255945"/>
                </a:cubicBezTo>
                <a:lnTo>
                  <a:pt x="932856" y="1269687"/>
                </a:lnTo>
                <a:lnTo>
                  <a:pt x="907537" y="1255945"/>
                </a:lnTo>
                <a:cubicBezTo>
                  <a:pt x="880188" y="1244377"/>
                  <a:pt x="850119" y="1237980"/>
                  <a:pt x="818556" y="1237980"/>
                </a:cubicBezTo>
                <a:cubicBezTo>
                  <a:pt x="786993" y="1237980"/>
                  <a:pt x="756924" y="1244377"/>
                  <a:pt x="729575" y="1255945"/>
                </a:cubicBezTo>
                <a:lnTo>
                  <a:pt x="704256" y="1269687"/>
                </a:lnTo>
                <a:lnTo>
                  <a:pt x="678937" y="1255945"/>
                </a:lnTo>
                <a:cubicBezTo>
                  <a:pt x="651588" y="1244377"/>
                  <a:pt x="621519" y="1237980"/>
                  <a:pt x="589956" y="1237980"/>
                </a:cubicBezTo>
                <a:cubicBezTo>
                  <a:pt x="558393" y="1237980"/>
                  <a:pt x="528324" y="1244377"/>
                  <a:pt x="500975" y="1255945"/>
                </a:cubicBezTo>
                <a:lnTo>
                  <a:pt x="475656" y="1269687"/>
                </a:lnTo>
                <a:lnTo>
                  <a:pt x="450337" y="1255945"/>
                </a:lnTo>
                <a:cubicBezTo>
                  <a:pt x="422988" y="1244377"/>
                  <a:pt x="392919" y="1237980"/>
                  <a:pt x="361356" y="1237980"/>
                </a:cubicBezTo>
                <a:cubicBezTo>
                  <a:pt x="329793" y="1237980"/>
                  <a:pt x="299724" y="1244377"/>
                  <a:pt x="272375" y="1255945"/>
                </a:cubicBezTo>
                <a:lnTo>
                  <a:pt x="247056" y="1269687"/>
                </a:lnTo>
                <a:lnTo>
                  <a:pt x="221737" y="1255945"/>
                </a:lnTo>
                <a:cubicBezTo>
                  <a:pt x="194388" y="1244377"/>
                  <a:pt x="164319" y="1237980"/>
                  <a:pt x="132756" y="1237980"/>
                </a:cubicBezTo>
                <a:cubicBezTo>
                  <a:pt x="85412" y="1237980"/>
                  <a:pt x="41429" y="1252373"/>
                  <a:pt x="4944" y="1277021"/>
                </a:cubicBezTo>
                <a:lnTo>
                  <a:pt x="0" y="1281100"/>
                </a:lnTo>
                <a:close/>
              </a:path>
            </a:pathLst>
          </a:custGeom>
          <a:blipFill rotWithShape="1">
            <a:blip r:embed="rId3"/>
            <a:stretch>
              <a:fillRect/>
            </a:stretch>
          </a:blip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561577" y="3635285"/>
            <a:ext cx="2471091" cy="1160286"/>
            <a:chOff x="182880" y="3749040"/>
            <a:chExt cx="2560320" cy="1241338"/>
          </a:xfrm>
        </p:grpSpPr>
        <p:sp>
          <p:nvSpPr>
            <p:cNvPr id="24" name="Rectangle 23"/>
            <p:cNvSpPr/>
            <p:nvPr/>
          </p:nvSpPr>
          <p:spPr>
            <a:xfrm>
              <a:off x="182880" y="3749040"/>
              <a:ext cx="2560320" cy="1241338"/>
            </a:xfrm>
            <a:prstGeom prst="rect">
              <a:avLst/>
            </a:prstGeom>
            <a:blipFill rotWithShape="1">
              <a:blip r:embed="rId4"/>
              <a:stretch>
                <a:fillRect/>
              </a:stretch>
            </a:blip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Comcast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8063" y="3821803"/>
              <a:ext cx="505530" cy="179832"/>
            </a:xfrm>
            <a:prstGeom prst="rect">
              <a:avLst/>
            </a:prstGeom>
          </p:spPr>
        </p:pic>
      </p:grpSp>
      <p:grpSp>
        <p:nvGrpSpPr>
          <p:cNvPr id="11" name="Group 10"/>
          <p:cNvGrpSpPr/>
          <p:nvPr/>
        </p:nvGrpSpPr>
        <p:grpSpPr>
          <a:xfrm>
            <a:off x="3170799" y="3635284"/>
            <a:ext cx="2560320" cy="1151007"/>
            <a:chOff x="2834640" y="3749040"/>
            <a:chExt cx="2560320" cy="1241338"/>
          </a:xfrm>
        </p:grpSpPr>
        <p:sp>
          <p:nvSpPr>
            <p:cNvPr id="40" name="Rectangle 39"/>
            <p:cNvSpPr/>
            <p:nvPr/>
          </p:nvSpPr>
          <p:spPr>
            <a:xfrm>
              <a:off x="2834640" y="3749040"/>
              <a:ext cx="2560320" cy="1241338"/>
            </a:xfrm>
            <a:prstGeom prst="rect">
              <a:avLst/>
            </a:prstGeom>
            <a:blipFill rotWithShape="1">
              <a:blip r:embed="rId6"/>
              <a:stretch>
                <a:fillRect/>
              </a:stretch>
            </a:blip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The_Travelers_Companies.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8354" y="3863467"/>
              <a:ext cx="536448" cy="134959"/>
            </a:xfrm>
            <a:prstGeom prst="rect">
              <a:avLst/>
            </a:prstGeom>
          </p:spPr>
        </p:pic>
      </p:grpSp>
      <p:grpSp>
        <p:nvGrpSpPr>
          <p:cNvPr id="9" name="Group 8"/>
          <p:cNvGrpSpPr/>
          <p:nvPr/>
        </p:nvGrpSpPr>
        <p:grpSpPr>
          <a:xfrm>
            <a:off x="5859911" y="3550570"/>
            <a:ext cx="2693476" cy="1206899"/>
            <a:chOff x="5486400" y="3653058"/>
            <a:chExt cx="2693476" cy="1123609"/>
          </a:xfrm>
        </p:grpSpPr>
        <p:sp>
          <p:nvSpPr>
            <p:cNvPr id="41" name="Rectangle 40"/>
            <p:cNvSpPr/>
            <p:nvPr/>
          </p:nvSpPr>
          <p:spPr>
            <a:xfrm>
              <a:off x="5486400" y="3749040"/>
              <a:ext cx="2693476" cy="1027627"/>
            </a:xfrm>
            <a:prstGeom prst="rect">
              <a:avLst/>
            </a:prstGeom>
            <a:blipFill rotWithShape="1">
              <a:blip r:embed="rId8"/>
              <a:stretch>
                <a:fillRect/>
              </a:stretch>
            </a:blip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berty-mutual-logo-vector-400x400.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1936" y="3653058"/>
              <a:ext cx="553212" cy="553212"/>
            </a:xfrm>
            <a:prstGeom prst="rect">
              <a:avLst/>
            </a:prstGeom>
          </p:spPr>
        </p:pic>
      </p:grpSp>
      <p:grpSp>
        <p:nvGrpSpPr>
          <p:cNvPr id="10" name="Group 9"/>
          <p:cNvGrpSpPr/>
          <p:nvPr/>
        </p:nvGrpSpPr>
        <p:grpSpPr>
          <a:xfrm>
            <a:off x="5850573" y="1698488"/>
            <a:ext cx="2693476" cy="1834216"/>
            <a:chOff x="5486399" y="1636719"/>
            <a:chExt cx="2693476" cy="1834216"/>
          </a:xfrm>
        </p:grpSpPr>
        <p:sp>
          <p:nvSpPr>
            <p:cNvPr id="42" name="Rectangle 41"/>
            <p:cNvSpPr/>
            <p:nvPr/>
          </p:nvSpPr>
          <p:spPr>
            <a:xfrm>
              <a:off x="5486399" y="1636719"/>
              <a:ext cx="2693476" cy="1834216"/>
            </a:xfrm>
            <a:prstGeom prst="rect">
              <a:avLst/>
            </a:prstGeom>
            <a:blipFill rotWithShape="1">
              <a:blip r:embed="rId10"/>
              <a:stretch>
                <a:fillRect/>
              </a:stretch>
            </a:blip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42742" y="1741116"/>
              <a:ext cx="459638" cy="141427"/>
            </a:xfrm>
            <a:prstGeom prst="rect">
              <a:avLst/>
            </a:prstGeom>
          </p:spPr>
        </p:pic>
      </p:grpSp>
      <p:grpSp>
        <p:nvGrpSpPr>
          <p:cNvPr id="3" name="Group 2"/>
          <p:cNvGrpSpPr/>
          <p:nvPr/>
        </p:nvGrpSpPr>
        <p:grpSpPr>
          <a:xfrm>
            <a:off x="463513" y="480403"/>
            <a:ext cx="4769944" cy="3078902"/>
            <a:chOff x="463513" y="480403"/>
            <a:chExt cx="4769944" cy="3078902"/>
          </a:xfrm>
        </p:grpSpPr>
        <p:graphicFrame>
          <p:nvGraphicFramePr>
            <p:cNvPr id="25" name="Chart 24"/>
            <p:cNvGraphicFramePr>
              <a:graphicFrameLocks/>
            </p:cNvGraphicFramePr>
            <p:nvPr>
              <p:extLst>
                <p:ext uri="{D42A27DB-BD31-4B8C-83A1-F6EECF244321}">
                  <p14:modId xmlns:p14="http://schemas.microsoft.com/office/powerpoint/2010/main" val="1048863546"/>
                </p:ext>
              </p:extLst>
            </p:nvPr>
          </p:nvGraphicFramePr>
          <p:xfrm>
            <a:off x="463513" y="956930"/>
            <a:ext cx="4581453" cy="2548903"/>
          </p:xfrm>
          <a:graphic>
            <a:graphicData uri="http://schemas.openxmlformats.org/drawingml/2006/chart">
              <c:chart xmlns:c="http://schemas.openxmlformats.org/drawingml/2006/chart" xmlns:r="http://schemas.openxmlformats.org/officeDocument/2006/relationships" r:id="rId12"/>
            </a:graphicData>
          </a:graphic>
        </p:graphicFrame>
        <p:sp>
          <p:nvSpPr>
            <p:cNvPr id="16" name="Rectangle 15"/>
            <p:cNvSpPr/>
            <p:nvPr/>
          </p:nvSpPr>
          <p:spPr>
            <a:xfrm>
              <a:off x="683087" y="3361478"/>
              <a:ext cx="1330913" cy="197827"/>
            </a:xfrm>
            <a:prstGeom prst="rect">
              <a:avLst/>
            </a:prstGeom>
          </p:spPr>
          <p:txBody>
            <a:bodyPr wrap="none">
              <a:spAutoFit/>
            </a:bodyPr>
            <a:lstStyle/>
            <a:p>
              <a:r>
                <a:rPr lang="en-US" sz="800" dirty="0" smtClean="0">
                  <a:solidFill>
                    <a:schemeClr val="bg2"/>
                  </a:solidFill>
                </a:rPr>
                <a:t>source</a:t>
              </a:r>
              <a:r>
                <a:rPr lang="en-US" sz="800" dirty="0">
                  <a:solidFill>
                    <a:schemeClr val="bg2"/>
                  </a:solidFill>
                </a:rPr>
                <a:t>: oss.sonatype.org</a:t>
              </a:r>
            </a:p>
          </p:txBody>
        </p:sp>
        <p:sp>
          <p:nvSpPr>
            <p:cNvPr id="17" name="Rectangle 16"/>
            <p:cNvSpPr/>
            <p:nvPr/>
          </p:nvSpPr>
          <p:spPr>
            <a:xfrm>
              <a:off x="1256549" y="735848"/>
              <a:ext cx="2480166" cy="296739"/>
            </a:xfrm>
            <a:prstGeom prst="rect">
              <a:avLst/>
            </a:prstGeom>
          </p:spPr>
          <p:txBody>
            <a:bodyPr wrap="none">
              <a:spAutoFit/>
            </a:bodyPr>
            <a:lstStyle/>
            <a:p>
              <a:r>
                <a:rPr lang="en-US" sz="1500" dirty="0">
                  <a:solidFill>
                    <a:schemeClr val="tx2"/>
                  </a:solidFill>
                  <a:latin typeface="Proxima Nova Regular"/>
                  <a:cs typeface="Proxima Nova Regular"/>
                </a:rPr>
                <a:t>Monthly Maven </a:t>
              </a:r>
              <a:r>
                <a:rPr lang="en-US" sz="1500" dirty="0" smtClean="0">
                  <a:solidFill>
                    <a:schemeClr val="tx2"/>
                  </a:solidFill>
                  <a:latin typeface="Proxima Nova Regular"/>
                  <a:cs typeface="Proxima Nova Regular"/>
                </a:rPr>
                <a:t>Downloads</a:t>
              </a:r>
              <a:endParaRPr lang="en-US" sz="1500" dirty="0">
                <a:solidFill>
                  <a:schemeClr val="tx2"/>
                </a:solidFill>
                <a:latin typeface="Proxima Nova Regular"/>
                <a:cs typeface="Proxima Nova Regular"/>
              </a:endParaRPr>
            </a:p>
          </p:txBody>
        </p:sp>
        <p:sp>
          <p:nvSpPr>
            <p:cNvPr id="8" name="Oval 7"/>
            <p:cNvSpPr/>
            <p:nvPr/>
          </p:nvSpPr>
          <p:spPr>
            <a:xfrm>
              <a:off x="4369932" y="480403"/>
              <a:ext cx="863525" cy="863646"/>
            </a:xfrm>
            <a:prstGeom prst="ellipse">
              <a:avLst/>
            </a:prstGeom>
            <a:solidFill>
              <a:srgbClr val="5CA730"/>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b="1" dirty="0" smtClean="0">
                  <a:latin typeface="Proxima Nova Regular"/>
                  <a:cs typeface="Proxima Nova Regular"/>
                </a:rPr>
                <a:t>10.3</a:t>
              </a:r>
              <a:r>
                <a:rPr lang="en-US" sz="1100" dirty="0" smtClean="0">
                  <a:latin typeface="Proxima Nova Regular"/>
                  <a:cs typeface="Proxima Nova Regular"/>
                </a:rPr>
                <a:t>M</a:t>
              </a:r>
              <a:endParaRPr lang="en-US" sz="1100" dirty="0">
                <a:latin typeface="Proxima Nova Regular"/>
                <a:cs typeface="Proxima Nova Regular"/>
              </a:endParaRPr>
            </a:p>
          </p:txBody>
        </p:sp>
      </p:grpSp>
    </p:spTree>
    <p:extLst>
      <p:ext uri="{BB962C8B-B14F-4D97-AF65-F5344CB8AC3E}">
        <p14:creationId xmlns:p14="http://schemas.microsoft.com/office/powerpoint/2010/main" val="2182879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 </a:t>
            </a:r>
            <a:r>
              <a:rPr lang="en-US" dirty="0" err="1" smtClean="0"/>
              <a:t>Microservices</a:t>
            </a:r>
            <a:r>
              <a:rPr lang="en-US" dirty="0" smtClean="0"/>
              <a:t> Infrastructure</a:t>
            </a:r>
            <a:endParaRPr lang="en-US" dirty="0"/>
          </a:p>
        </p:txBody>
      </p:sp>
      <p:sp>
        <p:nvSpPr>
          <p:cNvPr id="47" name="TextBox 46"/>
          <p:cNvSpPr txBox="1"/>
          <p:nvPr/>
        </p:nvSpPr>
        <p:spPr>
          <a:xfrm>
            <a:off x="554836" y="1596984"/>
            <a:ext cx="3178963" cy="1540336"/>
          </a:xfrm>
          <a:prstGeom prst="rect">
            <a:avLst/>
          </a:prstGeom>
          <a:noFill/>
        </p:spPr>
        <p:txBody>
          <a:bodyPr wrap="square" rtlCol="0">
            <a:noAutofit/>
          </a:bodyPr>
          <a:lstStyle/>
          <a:p>
            <a:pPr algn="r"/>
            <a:r>
              <a:rPr lang="en-US" sz="2200" b="1" dirty="0" smtClean="0">
                <a:solidFill>
                  <a:schemeClr val="tx2"/>
                </a:solidFill>
                <a:latin typeface="Proxima Nova Regular"/>
                <a:cs typeface="Proxima Nova Regular"/>
              </a:rPr>
              <a:t>Common Patterns for Distributed, Cloud Based Enterprise Applications</a:t>
            </a:r>
            <a:endParaRPr lang="en-US" sz="2200" b="1" dirty="0">
              <a:solidFill>
                <a:schemeClr val="tx2"/>
              </a:solidFill>
              <a:latin typeface="Proxima Nova Regular"/>
              <a:cs typeface="Proxima Nova Regular"/>
            </a:endParaRPr>
          </a:p>
        </p:txBody>
      </p:sp>
      <p:sp>
        <p:nvSpPr>
          <p:cNvPr id="4" name="Rectangle 3"/>
          <p:cNvSpPr/>
          <p:nvPr/>
        </p:nvSpPr>
        <p:spPr>
          <a:xfrm>
            <a:off x="354835" y="3222720"/>
            <a:ext cx="3358442" cy="923330"/>
          </a:xfrm>
          <a:prstGeom prst="rect">
            <a:avLst/>
          </a:prstGeom>
        </p:spPr>
        <p:txBody>
          <a:bodyPr wrap="square">
            <a:spAutoFit/>
          </a:bodyPr>
          <a:lstStyle/>
          <a:p>
            <a:pPr algn="r" defTabSz="914400"/>
            <a:r>
              <a:rPr lang="en-US" kern="0" dirty="0">
                <a:solidFill>
                  <a:srgbClr val="5CA830"/>
                </a:solidFill>
                <a:latin typeface="Proxima Nova Regular"/>
                <a:ea typeface="Arial"/>
                <a:cs typeface="Proxima Nova Regular"/>
                <a:sym typeface="Arial"/>
                <a:rtl val="0"/>
              </a:rPr>
              <a:t>Designed for disposable infrastructure </a:t>
            </a:r>
            <a:r>
              <a:rPr lang="en-US" kern="0" dirty="0" smtClean="0">
                <a:solidFill>
                  <a:srgbClr val="5CA830"/>
                </a:solidFill>
                <a:latin typeface="Proxima Nova Regular"/>
                <a:ea typeface="Arial"/>
                <a:cs typeface="Proxima Nova Regular"/>
                <a:sym typeface="Arial"/>
                <a:rtl val="0"/>
              </a:rPr>
              <a:t>in partnership </a:t>
            </a:r>
            <a:r>
              <a:rPr lang="en-US" kern="0" dirty="0">
                <a:solidFill>
                  <a:srgbClr val="5CA830"/>
                </a:solidFill>
                <a:latin typeface="Proxima Nova Regular"/>
                <a:ea typeface="Arial"/>
                <a:cs typeface="Proxima Nova Regular"/>
                <a:sym typeface="Arial"/>
                <a:rtl val="0"/>
              </a:rPr>
              <a:t>with </a:t>
            </a:r>
            <a:r>
              <a:rPr lang="en-US" kern="0" dirty="0">
                <a:solidFill>
                  <a:srgbClr val="AA0000"/>
                </a:solidFill>
                <a:latin typeface="Proxima Nova Regular"/>
                <a:ea typeface="Arial"/>
                <a:cs typeface="Proxima Nova Regular"/>
                <a:sym typeface="Arial"/>
                <a:rtl val="0"/>
              </a:rPr>
              <a:t>Netflix</a:t>
            </a:r>
          </a:p>
        </p:txBody>
      </p:sp>
      <p:grpSp>
        <p:nvGrpSpPr>
          <p:cNvPr id="3" name="Group 2"/>
          <p:cNvGrpSpPr/>
          <p:nvPr/>
        </p:nvGrpSpPr>
        <p:grpSpPr>
          <a:xfrm>
            <a:off x="3995593" y="828570"/>
            <a:ext cx="4722849" cy="3972005"/>
            <a:chOff x="4229036" y="884604"/>
            <a:chExt cx="4722849" cy="3972005"/>
          </a:xfrm>
        </p:grpSpPr>
        <p:pic>
          <p:nvPicPr>
            <p:cNvPr id="7" name="Picture 6" descr="spring-bo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026" y="2357749"/>
              <a:ext cx="1039091" cy="1039091"/>
            </a:xfrm>
            <a:prstGeom prst="rect">
              <a:avLst/>
            </a:prstGeom>
          </p:spPr>
        </p:pic>
        <p:sp>
          <p:nvSpPr>
            <p:cNvPr id="10" name="Rounded Rectangle 9"/>
            <p:cNvSpPr/>
            <p:nvPr/>
          </p:nvSpPr>
          <p:spPr>
            <a:xfrm>
              <a:off x="6949440" y="2324197"/>
              <a:ext cx="1961210" cy="484632"/>
            </a:xfrm>
            <a:custGeom>
              <a:avLst/>
              <a:gdLst/>
              <a:ahLst/>
              <a:cxnLst/>
              <a:rect l="l" t="t" r="r" b="b"/>
              <a:pathLst>
                <a:path w="1419884" h="476153">
                  <a:moveTo>
                    <a:pt x="0" y="0"/>
                  </a:moveTo>
                  <a:lnTo>
                    <a:pt x="1340524" y="0"/>
                  </a:lnTo>
                  <a:cubicBezTo>
                    <a:pt x="1384353" y="0"/>
                    <a:pt x="1419884" y="35531"/>
                    <a:pt x="1419884" y="79360"/>
                  </a:cubicBezTo>
                  <a:lnTo>
                    <a:pt x="1419884" y="396793"/>
                  </a:lnTo>
                  <a:cubicBezTo>
                    <a:pt x="1419884" y="440622"/>
                    <a:pt x="1384353" y="476153"/>
                    <a:pt x="1340524" y="476153"/>
                  </a:cubicBezTo>
                  <a:lnTo>
                    <a:pt x="273065" y="476153"/>
                  </a:lnTo>
                  <a:close/>
                </a:path>
              </a:pathLst>
            </a:custGeom>
            <a:solidFill>
              <a:srgbClr val="536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Sleuth</a:t>
              </a:r>
              <a:endParaRPr lang="en-US" sz="1200" dirty="0">
                <a:latin typeface="Proxima Nova Regular"/>
                <a:cs typeface="Proxima Nova Regular"/>
              </a:endParaRPr>
            </a:p>
          </p:txBody>
        </p:sp>
        <p:sp>
          <p:nvSpPr>
            <p:cNvPr id="18" name="Rounded Rectangle 17"/>
            <p:cNvSpPr/>
            <p:nvPr/>
          </p:nvSpPr>
          <p:spPr>
            <a:xfrm>
              <a:off x="4229036" y="2324197"/>
              <a:ext cx="2004125" cy="484632"/>
            </a:xfrm>
            <a:custGeom>
              <a:avLst/>
              <a:gdLst/>
              <a:ahLst/>
              <a:cxnLst/>
              <a:rect l="l" t="t" r="r" b="b"/>
              <a:pathLst>
                <a:path w="1279676" h="476153">
                  <a:moveTo>
                    <a:pt x="79360" y="0"/>
                  </a:moveTo>
                  <a:lnTo>
                    <a:pt x="1279676" y="0"/>
                  </a:lnTo>
                  <a:lnTo>
                    <a:pt x="1006612" y="476153"/>
                  </a:lnTo>
                  <a:lnTo>
                    <a:pt x="79360" y="476153"/>
                  </a:lnTo>
                  <a:cubicBezTo>
                    <a:pt x="35531" y="476153"/>
                    <a:pt x="0" y="440622"/>
                    <a:pt x="0" y="396793"/>
                  </a:cubicBezTo>
                  <a:lnTo>
                    <a:pt x="0" y="79360"/>
                  </a:lnTo>
                  <a:cubicBezTo>
                    <a:pt x="0" y="35531"/>
                    <a:pt x="35531" y="0"/>
                    <a:pt x="79360" y="0"/>
                  </a:cubicBezTo>
                  <a:close/>
                </a:path>
              </a:pathLst>
            </a:custGeom>
            <a:solidFill>
              <a:srgbClr val="536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Bus</a:t>
              </a:r>
              <a:endParaRPr lang="en-US" sz="1200" dirty="0">
                <a:latin typeface="Proxima Nova Regular"/>
                <a:cs typeface="Proxima Nova Regular"/>
              </a:endParaRPr>
            </a:p>
          </p:txBody>
        </p:sp>
        <p:sp>
          <p:nvSpPr>
            <p:cNvPr id="22" name="Rounded Rectangle 21"/>
            <p:cNvSpPr/>
            <p:nvPr/>
          </p:nvSpPr>
          <p:spPr>
            <a:xfrm>
              <a:off x="4229036" y="2963650"/>
              <a:ext cx="2004125" cy="484632"/>
            </a:xfrm>
            <a:custGeom>
              <a:avLst/>
              <a:gdLst/>
              <a:ahLst/>
              <a:cxnLst/>
              <a:rect l="l" t="t" r="r" b="b"/>
              <a:pathLst>
                <a:path w="1279676" h="482813">
                  <a:moveTo>
                    <a:pt x="80470" y="0"/>
                  </a:moveTo>
                  <a:lnTo>
                    <a:pt x="1002792" y="0"/>
                  </a:lnTo>
                  <a:lnTo>
                    <a:pt x="1279676" y="482813"/>
                  </a:lnTo>
                  <a:lnTo>
                    <a:pt x="80470" y="482813"/>
                  </a:lnTo>
                  <a:cubicBezTo>
                    <a:pt x="36028" y="482813"/>
                    <a:pt x="0" y="446785"/>
                    <a:pt x="0" y="402343"/>
                  </a:cubicBezTo>
                  <a:lnTo>
                    <a:pt x="0" y="80470"/>
                  </a:lnTo>
                  <a:cubicBezTo>
                    <a:pt x="0" y="36028"/>
                    <a:pt x="36028" y="0"/>
                    <a:pt x="80470" y="0"/>
                  </a:cubicBezTo>
                  <a:close/>
                </a:path>
              </a:pathLst>
            </a:custGeom>
            <a:solidFill>
              <a:srgbClr val="536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Cluster</a:t>
              </a:r>
              <a:endParaRPr lang="en-US" sz="1200" dirty="0">
                <a:latin typeface="Proxima Nova Regular"/>
                <a:cs typeface="Proxima Nova Regular"/>
              </a:endParaRPr>
            </a:p>
          </p:txBody>
        </p:sp>
        <p:sp>
          <p:nvSpPr>
            <p:cNvPr id="26" name="Rounded Rectangle 25"/>
            <p:cNvSpPr/>
            <p:nvPr/>
          </p:nvSpPr>
          <p:spPr>
            <a:xfrm>
              <a:off x="6949440" y="2963650"/>
              <a:ext cx="1961210" cy="484632"/>
            </a:xfrm>
            <a:custGeom>
              <a:avLst/>
              <a:gdLst/>
              <a:ahLst/>
              <a:cxnLst/>
              <a:rect l="l" t="t" r="r" b="b"/>
              <a:pathLst>
                <a:path w="1409503" h="482813">
                  <a:moveTo>
                    <a:pt x="276884" y="0"/>
                  </a:moveTo>
                  <a:lnTo>
                    <a:pt x="1329033" y="0"/>
                  </a:lnTo>
                  <a:cubicBezTo>
                    <a:pt x="1373475" y="0"/>
                    <a:pt x="1409503" y="36028"/>
                    <a:pt x="1409503" y="80470"/>
                  </a:cubicBezTo>
                  <a:lnTo>
                    <a:pt x="1409503" y="402343"/>
                  </a:lnTo>
                  <a:cubicBezTo>
                    <a:pt x="1409503" y="446785"/>
                    <a:pt x="1373475" y="482813"/>
                    <a:pt x="1329033" y="482813"/>
                  </a:cubicBezTo>
                  <a:lnTo>
                    <a:pt x="0" y="482813"/>
                  </a:lnTo>
                  <a:close/>
                </a:path>
              </a:pathLst>
            </a:custGeom>
            <a:solidFill>
              <a:srgbClr val="536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Security</a:t>
              </a:r>
              <a:endParaRPr lang="en-US" sz="1200" dirty="0">
                <a:latin typeface="Proxima Nova Regular"/>
                <a:cs typeface="Proxima Nova Regular"/>
              </a:endParaRPr>
            </a:p>
          </p:txBody>
        </p:sp>
        <p:sp>
          <p:nvSpPr>
            <p:cNvPr id="28" name="Rounded Rectangle 27"/>
            <p:cNvSpPr/>
            <p:nvPr/>
          </p:nvSpPr>
          <p:spPr>
            <a:xfrm>
              <a:off x="4230624" y="3562350"/>
              <a:ext cx="2322577" cy="484632"/>
            </a:xfrm>
            <a:prstGeom prst="roundRect">
              <a:avLst/>
            </a:prstGeom>
            <a:solidFill>
              <a:srgbClr val="536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a:t>
              </a:r>
              <a:r>
                <a:rPr lang="en-US" sz="1200" dirty="0" err="1" smtClean="0">
                  <a:latin typeface="Proxima Nova Regular"/>
                  <a:cs typeface="Proxima Nova Regular"/>
                </a:rPr>
                <a:t>Config</a:t>
              </a:r>
              <a:endParaRPr lang="en-US" sz="1200" dirty="0">
                <a:latin typeface="Proxima Nova Regular"/>
                <a:cs typeface="Proxima Nova Regular"/>
              </a:endParaRPr>
            </a:p>
          </p:txBody>
        </p:sp>
        <p:sp>
          <p:nvSpPr>
            <p:cNvPr id="29" name="Rounded Rectangle 28"/>
            <p:cNvSpPr/>
            <p:nvPr/>
          </p:nvSpPr>
          <p:spPr>
            <a:xfrm>
              <a:off x="6629401" y="3562350"/>
              <a:ext cx="2322484" cy="484632"/>
            </a:xfrm>
            <a:prstGeom prst="roundRect">
              <a:avLst/>
            </a:prstGeom>
            <a:solidFill>
              <a:srgbClr val="536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Netflix</a:t>
              </a:r>
              <a:endParaRPr lang="en-US" sz="1200" dirty="0">
                <a:latin typeface="Proxima Nova Regular"/>
                <a:cs typeface="Proxima Nova Regular"/>
              </a:endParaRPr>
            </a:p>
          </p:txBody>
        </p:sp>
        <p:sp>
          <p:nvSpPr>
            <p:cNvPr id="30" name="Rounded Rectangle 29"/>
            <p:cNvSpPr/>
            <p:nvPr/>
          </p:nvSpPr>
          <p:spPr>
            <a:xfrm>
              <a:off x="4230624" y="1733550"/>
              <a:ext cx="2322577" cy="484632"/>
            </a:xfrm>
            <a:prstGeom prst="roundRect">
              <a:avLst/>
            </a:prstGeom>
            <a:solidFill>
              <a:srgbClr val="536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for AWS</a:t>
              </a:r>
              <a:endParaRPr lang="en-US" sz="1200" dirty="0">
                <a:latin typeface="Proxima Nova Regular"/>
                <a:cs typeface="Proxima Nova Regular"/>
              </a:endParaRPr>
            </a:p>
          </p:txBody>
        </p:sp>
        <p:sp>
          <p:nvSpPr>
            <p:cNvPr id="31" name="Rounded Rectangle 30"/>
            <p:cNvSpPr/>
            <p:nvPr/>
          </p:nvSpPr>
          <p:spPr>
            <a:xfrm>
              <a:off x="6629401" y="1733550"/>
              <a:ext cx="2322484" cy="484632"/>
            </a:xfrm>
            <a:prstGeom prst="roundRect">
              <a:avLst/>
            </a:prstGeom>
            <a:solidFill>
              <a:srgbClr val="536F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Connectors</a:t>
              </a:r>
              <a:endParaRPr lang="en-US" sz="1200" dirty="0">
                <a:latin typeface="Proxima Nova Regular"/>
                <a:cs typeface="Proxima Nova Regular"/>
              </a:endParaRPr>
            </a:p>
          </p:txBody>
        </p:sp>
        <p:sp>
          <p:nvSpPr>
            <p:cNvPr id="42" name="Rounded Rectangle 41"/>
            <p:cNvSpPr/>
            <p:nvPr/>
          </p:nvSpPr>
          <p:spPr>
            <a:xfrm>
              <a:off x="4229036" y="4144518"/>
              <a:ext cx="2322577" cy="484632"/>
            </a:xfrm>
            <a:prstGeom prst="roundRect">
              <a:avLst/>
            </a:prstGeom>
            <a:gradFill flip="none" rotWithShape="1">
              <a:gsLst>
                <a:gs pos="1000">
                  <a:srgbClr val="536F76"/>
                </a:gs>
                <a:gs pos="100000">
                  <a:schemeClr val="bg1"/>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Zookeeper</a:t>
              </a:r>
              <a:endParaRPr lang="en-US" sz="1200" dirty="0">
                <a:latin typeface="Proxima Nova Regular"/>
                <a:cs typeface="Proxima Nova Regular"/>
              </a:endParaRPr>
            </a:p>
          </p:txBody>
        </p:sp>
        <p:sp>
          <p:nvSpPr>
            <p:cNvPr id="43" name="Rounded Rectangle 42"/>
            <p:cNvSpPr/>
            <p:nvPr/>
          </p:nvSpPr>
          <p:spPr>
            <a:xfrm>
              <a:off x="6627813" y="4144518"/>
              <a:ext cx="2322484" cy="484632"/>
            </a:xfrm>
            <a:prstGeom prst="roundRect">
              <a:avLst/>
            </a:prstGeom>
            <a:gradFill flip="none" rotWithShape="1">
              <a:gsLst>
                <a:gs pos="1000">
                  <a:srgbClr val="536F76"/>
                </a:gs>
                <a:gs pos="100000">
                  <a:schemeClr val="bg1"/>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Task</a:t>
              </a:r>
              <a:endParaRPr lang="en-US" sz="1200" dirty="0">
                <a:latin typeface="Proxima Nova Regular"/>
                <a:cs typeface="Proxima Nova Regular"/>
              </a:endParaRPr>
            </a:p>
          </p:txBody>
        </p:sp>
        <p:sp>
          <p:nvSpPr>
            <p:cNvPr id="44" name="Rounded Rectangle 43"/>
            <p:cNvSpPr/>
            <p:nvPr/>
          </p:nvSpPr>
          <p:spPr>
            <a:xfrm>
              <a:off x="4230624" y="1123950"/>
              <a:ext cx="2322576" cy="484632"/>
            </a:xfrm>
            <a:prstGeom prst="roundRect">
              <a:avLst/>
            </a:prstGeom>
            <a:gradFill>
              <a:gsLst>
                <a:gs pos="1000">
                  <a:srgbClr val="536F76"/>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Consul</a:t>
              </a:r>
              <a:endParaRPr lang="en-US" sz="1200" dirty="0">
                <a:latin typeface="Proxima Nova Regular"/>
                <a:cs typeface="Proxima Nova Regular"/>
              </a:endParaRPr>
            </a:p>
          </p:txBody>
        </p:sp>
        <p:sp>
          <p:nvSpPr>
            <p:cNvPr id="45" name="Rounded Rectangle 44"/>
            <p:cNvSpPr/>
            <p:nvPr/>
          </p:nvSpPr>
          <p:spPr>
            <a:xfrm>
              <a:off x="6629401" y="1123950"/>
              <a:ext cx="2322484" cy="484632"/>
            </a:xfrm>
            <a:prstGeom prst="roundRect">
              <a:avLst/>
            </a:prstGeom>
            <a:gradFill>
              <a:gsLst>
                <a:gs pos="1000">
                  <a:srgbClr val="536F76"/>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Proxima Nova Regular"/>
                  <a:cs typeface="Proxima Nova Regular"/>
                </a:rPr>
                <a:t>Spring Cloud Data Flow</a:t>
              </a:r>
              <a:endParaRPr lang="en-US" sz="1200" dirty="0">
                <a:latin typeface="Proxima Nova Regular"/>
                <a:cs typeface="Proxima Nova Regular"/>
              </a:endParaRPr>
            </a:p>
          </p:txBody>
        </p:sp>
        <p:grpSp>
          <p:nvGrpSpPr>
            <p:cNvPr id="27" name="Group 26"/>
            <p:cNvGrpSpPr/>
            <p:nvPr/>
          </p:nvGrpSpPr>
          <p:grpSpPr>
            <a:xfrm rot="10800000">
              <a:off x="6439648" y="4536188"/>
              <a:ext cx="304800" cy="320421"/>
              <a:chOff x="6477000" y="438150"/>
              <a:chExt cx="304800" cy="640842"/>
            </a:xfrm>
            <a:effectLst/>
          </p:grpSpPr>
          <p:cxnSp>
            <p:nvCxnSpPr>
              <p:cNvPr id="32" name="Straight Connector 31"/>
              <p:cNvCxnSpPr/>
              <p:nvPr/>
            </p:nvCxnSpPr>
            <p:spPr>
              <a:xfrm>
                <a:off x="6629400" y="438150"/>
                <a:ext cx="0" cy="64008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477000" y="621792"/>
                <a:ext cx="0" cy="45720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81800" y="621792"/>
                <a:ext cx="0" cy="45720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grpSp>
        <p:grpSp>
          <p:nvGrpSpPr>
            <p:cNvPr id="41" name="Group 40"/>
            <p:cNvGrpSpPr/>
            <p:nvPr/>
          </p:nvGrpSpPr>
          <p:grpSpPr>
            <a:xfrm>
              <a:off x="6439648" y="884604"/>
              <a:ext cx="304800" cy="320421"/>
              <a:chOff x="6477000" y="438150"/>
              <a:chExt cx="304800" cy="640842"/>
            </a:xfrm>
            <a:effectLst/>
          </p:grpSpPr>
          <p:cxnSp>
            <p:nvCxnSpPr>
              <p:cNvPr id="38" name="Straight Connector 37"/>
              <p:cNvCxnSpPr/>
              <p:nvPr/>
            </p:nvCxnSpPr>
            <p:spPr>
              <a:xfrm>
                <a:off x="6629400" y="438150"/>
                <a:ext cx="0" cy="64008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477000" y="621792"/>
                <a:ext cx="0" cy="45720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781800" y="621792"/>
                <a:ext cx="0" cy="45720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90679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Box 85"/>
          <p:cNvSpPr txBox="1"/>
          <p:nvPr/>
        </p:nvSpPr>
        <p:spPr>
          <a:xfrm>
            <a:off x="273791" y="1361494"/>
            <a:ext cx="3330584" cy="3335272"/>
          </a:xfrm>
          <a:prstGeom prst="rect">
            <a:avLst/>
          </a:prstGeom>
          <a:noFill/>
        </p:spPr>
        <p:txBody>
          <a:bodyPr wrap="square" rtlCol="0">
            <a:spAutoFit/>
          </a:bodyPr>
          <a:lstStyle/>
          <a:p>
            <a:pPr>
              <a:lnSpc>
                <a:spcPct val="120000"/>
              </a:lnSpc>
            </a:pPr>
            <a:r>
              <a:rPr lang="en-US" b="1" dirty="0" smtClean="0">
                <a:solidFill>
                  <a:srgbClr val="4C4C4C"/>
                </a:solidFill>
                <a:latin typeface="Proxima Nova Regular"/>
                <a:cs typeface="Proxima Nova Regular"/>
              </a:rPr>
              <a:t>Developer Benefits</a:t>
            </a:r>
          </a:p>
          <a:p>
            <a:pPr marL="285750" indent="-285750">
              <a:lnSpc>
                <a:spcPct val="120000"/>
              </a:lnSpc>
              <a:buClr>
                <a:schemeClr val="accent2"/>
              </a:buClr>
              <a:buFont typeface="Wingdings" charset="2"/>
              <a:buChar char="ü"/>
            </a:pPr>
            <a:r>
              <a:rPr lang="en-US" sz="1400" dirty="0" smtClean="0">
                <a:solidFill>
                  <a:srgbClr val="4C4C4C"/>
                </a:solidFill>
                <a:latin typeface="Proxima Nova Regular"/>
                <a:cs typeface="Proxima Nova Regular"/>
              </a:rPr>
              <a:t>Simple programming model </a:t>
            </a:r>
          </a:p>
          <a:p>
            <a:pPr marL="285750" indent="-285750">
              <a:lnSpc>
                <a:spcPct val="120000"/>
              </a:lnSpc>
              <a:buClr>
                <a:schemeClr val="accent2"/>
              </a:buClr>
              <a:buFont typeface="Wingdings" charset="2"/>
              <a:buChar char="ü"/>
            </a:pPr>
            <a:r>
              <a:rPr lang="en-US" sz="1400" dirty="0" smtClean="0">
                <a:solidFill>
                  <a:srgbClr val="4C4C4C"/>
                </a:solidFill>
                <a:latin typeface="Proxima Nova Regular"/>
                <a:cs typeface="Proxima Nova Regular"/>
              </a:rPr>
              <a:t>Composition: </a:t>
            </a:r>
            <a:r>
              <a:rPr lang="en-US" sz="1400" dirty="0">
                <a:solidFill>
                  <a:srgbClr val="4C4C4C"/>
                </a:solidFill>
                <a:latin typeface="Proxima Nova Regular"/>
                <a:cs typeface="Proxima Nova Regular"/>
              </a:rPr>
              <a:t>Streaming and Batch</a:t>
            </a:r>
          </a:p>
          <a:p>
            <a:pPr marL="285750" indent="-285750">
              <a:lnSpc>
                <a:spcPct val="120000"/>
              </a:lnSpc>
              <a:buClr>
                <a:schemeClr val="accent2"/>
              </a:buClr>
              <a:buFont typeface="Wingdings" charset="2"/>
              <a:buChar char="ü"/>
            </a:pPr>
            <a:r>
              <a:rPr lang="en-US" sz="1400" dirty="0" smtClean="0">
                <a:solidFill>
                  <a:srgbClr val="4C4C4C"/>
                </a:solidFill>
                <a:latin typeface="Proxima Nova Regular"/>
                <a:cs typeface="Proxima Nova Regular"/>
              </a:rPr>
              <a:t>Readily </a:t>
            </a:r>
            <a:r>
              <a:rPr lang="en-US" sz="1400" dirty="0">
                <a:solidFill>
                  <a:srgbClr val="4C4C4C"/>
                </a:solidFill>
                <a:latin typeface="Proxima Nova Regular"/>
                <a:cs typeface="Proxima Nova Regular"/>
              </a:rPr>
              <a:t>Available Building Blocks</a:t>
            </a:r>
          </a:p>
          <a:p>
            <a:pPr marL="285750" indent="-285750">
              <a:lnSpc>
                <a:spcPct val="120000"/>
              </a:lnSpc>
              <a:buClr>
                <a:schemeClr val="accent2"/>
              </a:buClr>
              <a:buFont typeface="Wingdings" charset="2"/>
              <a:buChar char="ü"/>
            </a:pPr>
            <a:r>
              <a:rPr lang="en-US" sz="1400" dirty="0" smtClean="0">
                <a:solidFill>
                  <a:srgbClr val="4C4C4C"/>
                </a:solidFill>
                <a:latin typeface="Proxima Nova Regular"/>
                <a:cs typeface="Proxima Nova Regular"/>
              </a:rPr>
              <a:t>Messaging Middleware</a:t>
            </a:r>
          </a:p>
          <a:p>
            <a:pPr marL="285750" indent="-285750">
              <a:lnSpc>
                <a:spcPct val="120000"/>
              </a:lnSpc>
              <a:buClr>
                <a:schemeClr val="accent2"/>
              </a:buClr>
              <a:buFont typeface="Wingdings" charset="2"/>
              <a:buChar char="ü"/>
            </a:pPr>
            <a:r>
              <a:rPr lang="en-US" sz="1400" dirty="0" smtClean="0">
                <a:solidFill>
                  <a:srgbClr val="4C4C4C"/>
                </a:solidFill>
                <a:latin typeface="Proxima Nova Regular"/>
                <a:cs typeface="Proxima Nova Regular"/>
              </a:rPr>
              <a:t>CI</a:t>
            </a:r>
            <a:r>
              <a:rPr lang="en-US" sz="1400" dirty="0">
                <a:solidFill>
                  <a:srgbClr val="4C4C4C"/>
                </a:solidFill>
                <a:latin typeface="Proxima Nova Regular"/>
                <a:cs typeface="Proxima Nova Regular"/>
              </a:rPr>
              <a:t>/CD + TDD </a:t>
            </a:r>
            <a:r>
              <a:rPr lang="en-US" sz="1400" dirty="0" smtClean="0">
                <a:solidFill>
                  <a:srgbClr val="4C4C4C"/>
                </a:solidFill>
                <a:latin typeface="Proxima Nova Regular"/>
                <a:cs typeface="Proxima Nova Regular"/>
              </a:rPr>
              <a:t>Friendly</a:t>
            </a:r>
          </a:p>
          <a:p>
            <a:pPr>
              <a:lnSpc>
                <a:spcPct val="120000"/>
              </a:lnSpc>
            </a:pPr>
            <a:endParaRPr lang="en-US" sz="1600" dirty="0" smtClean="0">
              <a:solidFill>
                <a:srgbClr val="4C4C4C"/>
              </a:solidFill>
              <a:latin typeface="Proxima Nova Regular"/>
              <a:cs typeface="Proxima Nova Regular"/>
            </a:endParaRPr>
          </a:p>
          <a:p>
            <a:pPr>
              <a:lnSpc>
                <a:spcPct val="120000"/>
              </a:lnSpc>
            </a:pPr>
            <a:r>
              <a:rPr lang="en-US" sz="1600" b="1" dirty="0" smtClean="0">
                <a:solidFill>
                  <a:srgbClr val="4C4C4C"/>
                </a:solidFill>
                <a:latin typeface="Proxima Nova Regular"/>
                <a:cs typeface="Proxima Nova Regular"/>
              </a:rPr>
              <a:t>Operator Benefits</a:t>
            </a:r>
            <a:endParaRPr lang="en-US" sz="1600" b="1" dirty="0">
              <a:solidFill>
                <a:srgbClr val="4C4C4C"/>
              </a:solidFill>
              <a:latin typeface="Proxima Nova Regular"/>
              <a:cs typeface="Proxima Nova Regular"/>
            </a:endParaRPr>
          </a:p>
          <a:p>
            <a:pPr marL="342900" indent="-342900">
              <a:lnSpc>
                <a:spcPct val="120000"/>
              </a:lnSpc>
              <a:buClr>
                <a:schemeClr val="accent2"/>
              </a:buClr>
              <a:buFont typeface="Wingdings" charset="2"/>
              <a:buChar char="ü"/>
            </a:pPr>
            <a:r>
              <a:rPr lang="en-US" sz="1400" dirty="0" smtClean="0">
                <a:solidFill>
                  <a:srgbClr val="4C4C4C"/>
                </a:solidFill>
                <a:latin typeface="Proxima Nova Regular"/>
                <a:cs typeface="Proxima Nova Regular"/>
              </a:rPr>
              <a:t>Canary/rolling </a:t>
            </a:r>
            <a:r>
              <a:rPr lang="en-US" sz="1400" dirty="0">
                <a:solidFill>
                  <a:srgbClr val="4C4C4C"/>
                </a:solidFill>
                <a:latin typeface="Proxima Nova Regular"/>
                <a:cs typeface="Proxima Nova Regular"/>
              </a:rPr>
              <a:t>u</a:t>
            </a:r>
            <a:r>
              <a:rPr lang="en-US" sz="1400" dirty="0" smtClean="0">
                <a:solidFill>
                  <a:srgbClr val="4C4C4C"/>
                </a:solidFill>
                <a:latin typeface="Proxima Nova Regular"/>
                <a:cs typeface="Proxima Nova Regular"/>
              </a:rPr>
              <a:t>pgrades</a:t>
            </a:r>
          </a:p>
          <a:p>
            <a:pPr marL="342900" indent="-342900">
              <a:lnSpc>
                <a:spcPct val="120000"/>
              </a:lnSpc>
              <a:buClr>
                <a:schemeClr val="accent2"/>
              </a:buClr>
              <a:buFont typeface="Wingdings" charset="2"/>
              <a:buChar char="ü"/>
            </a:pPr>
            <a:r>
              <a:rPr lang="en-US" sz="1400" dirty="0" smtClean="0">
                <a:solidFill>
                  <a:srgbClr val="4C4C4C"/>
                </a:solidFill>
                <a:latin typeface="Proxima Nova Regular"/>
                <a:cs typeface="Proxima Nova Regular"/>
              </a:rPr>
              <a:t>Dynamic failover and auto scaling</a:t>
            </a:r>
          </a:p>
          <a:p>
            <a:pPr marL="342900" indent="-342900">
              <a:lnSpc>
                <a:spcPct val="120000"/>
              </a:lnSpc>
              <a:buClr>
                <a:schemeClr val="accent2"/>
              </a:buClr>
              <a:buFont typeface="Wingdings" charset="2"/>
              <a:buChar char="ü"/>
            </a:pPr>
            <a:r>
              <a:rPr lang="en-US" sz="1400" dirty="0" smtClean="0">
                <a:solidFill>
                  <a:srgbClr val="4C4C4C"/>
                </a:solidFill>
                <a:latin typeface="Proxima Nova Regular"/>
                <a:cs typeface="Proxima Nova Regular"/>
              </a:rPr>
              <a:t>Easy Failure Isolation</a:t>
            </a:r>
          </a:p>
          <a:p>
            <a:pPr marL="342900" indent="-342900">
              <a:lnSpc>
                <a:spcPct val="120000"/>
              </a:lnSpc>
              <a:buClr>
                <a:schemeClr val="accent2"/>
              </a:buClr>
              <a:buFont typeface="Wingdings" charset="2"/>
              <a:buChar char="ü"/>
            </a:pPr>
            <a:r>
              <a:rPr lang="en-US" sz="1400" dirty="0" smtClean="0">
                <a:solidFill>
                  <a:srgbClr val="4C4C4C"/>
                </a:solidFill>
                <a:latin typeface="Proxima Nova Regular"/>
                <a:cs typeface="Proxima Nova Regular"/>
              </a:rPr>
              <a:t>Operational Dashboard</a:t>
            </a:r>
          </a:p>
        </p:txBody>
      </p:sp>
      <p:cxnSp>
        <p:nvCxnSpPr>
          <p:cNvPr id="154" name="Elbow Connector 153"/>
          <p:cNvCxnSpPr>
            <a:stCxn id="8" idx="1"/>
            <a:endCxn id="9" idx="0"/>
          </p:cNvCxnSpPr>
          <p:nvPr/>
        </p:nvCxnSpPr>
        <p:spPr>
          <a:xfrm rot="10800000" flipV="1">
            <a:off x="6057901" y="1150478"/>
            <a:ext cx="1790699" cy="887871"/>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657600" y="2038350"/>
            <a:ext cx="4800600" cy="2743200"/>
          </a:xfrm>
          <a:prstGeom prst="rect">
            <a:avLst/>
          </a:prstGeom>
          <a:solidFill>
            <a:schemeClr val="bg2">
              <a:lumMod val="20000"/>
              <a:lumOff val="80000"/>
            </a:schemeClr>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3858768" y="3031236"/>
            <a:ext cx="457200" cy="533400"/>
            <a:chOff x="6096000" y="2914650"/>
            <a:chExt cx="457200" cy="533400"/>
          </a:xfrm>
        </p:grpSpPr>
        <p:sp>
          <p:nvSpPr>
            <p:cNvPr id="26" name="Snip Single Corner Rectangle 25"/>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spring-bo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28" name="TextBox 27"/>
            <p:cNvSpPr txBox="1"/>
            <p:nvPr/>
          </p:nvSpPr>
          <p:spPr>
            <a:xfrm>
              <a:off x="6150526" y="3105150"/>
              <a:ext cx="402674" cy="338554"/>
            </a:xfrm>
            <a:prstGeom prst="rect">
              <a:avLst/>
            </a:prstGeom>
            <a:noFill/>
          </p:spPr>
          <p:txBody>
            <a:bodyPr wrap="none" rtlCol="0">
              <a:spAutoFit/>
            </a:bodyPr>
            <a:lstStyle/>
            <a:p>
              <a:pPr algn="ctr"/>
              <a:r>
                <a:rPr lang="en-US" sz="800" dirty="0" smtClean="0"/>
                <a:t>Boot </a:t>
              </a:r>
            </a:p>
            <a:p>
              <a:pPr algn="ctr"/>
              <a:r>
                <a:rPr lang="en-US" sz="800" dirty="0" smtClean="0"/>
                <a:t>App</a:t>
              </a:r>
              <a:endParaRPr lang="en-US" sz="800" dirty="0"/>
            </a:p>
          </p:txBody>
        </p:sp>
      </p:grpSp>
      <p:sp>
        <p:nvSpPr>
          <p:cNvPr id="2" name="Title 1"/>
          <p:cNvSpPr>
            <a:spLocks noGrp="1"/>
          </p:cNvSpPr>
          <p:nvPr>
            <p:ph type="title"/>
          </p:nvPr>
        </p:nvSpPr>
        <p:spPr/>
        <p:txBody>
          <a:bodyPr/>
          <a:lstStyle/>
          <a:p>
            <a:r>
              <a:rPr lang="en-US" dirty="0" smtClean="0"/>
              <a:t>Spring Cloud Data Flow – Data </a:t>
            </a:r>
            <a:r>
              <a:rPr lang="en-US" dirty="0" err="1" smtClean="0"/>
              <a:t>Microservices</a:t>
            </a:r>
            <a:r>
              <a:rPr lang="en-US" dirty="0" smtClean="0"/>
              <a:t> </a:t>
            </a:r>
            <a:endParaRPr lang="en-US" dirty="0"/>
          </a:p>
        </p:txBody>
      </p:sp>
      <p:grpSp>
        <p:nvGrpSpPr>
          <p:cNvPr id="24" name="Group 23"/>
          <p:cNvGrpSpPr/>
          <p:nvPr/>
        </p:nvGrpSpPr>
        <p:grpSpPr>
          <a:xfrm>
            <a:off x="3810000" y="3028950"/>
            <a:ext cx="457200" cy="533400"/>
            <a:chOff x="6096000" y="2914650"/>
            <a:chExt cx="457200" cy="533400"/>
          </a:xfrm>
        </p:grpSpPr>
        <p:sp>
          <p:nvSpPr>
            <p:cNvPr id="10" name="Snip Single Corner Rectangle 9"/>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spring-bo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23" name="TextBox 22"/>
            <p:cNvSpPr txBox="1"/>
            <p:nvPr/>
          </p:nvSpPr>
          <p:spPr>
            <a:xfrm>
              <a:off x="6150526" y="3105150"/>
              <a:ext cx="402674" cy="338554"/>
            </a:xfrm>
            <a:prstGeom prst="rect">
              <a:avLst/>
            </a:prstGeom>
            <a:noFill/>
          </p:spPr>
          <p:txBody>
            <a:bodyPr wrap="none" rtlCol="0">
              <a:spAutoFit/>
            </a:bodyPr>
            <a:lstStyle/>
            <a:p>
              <a:pPr algn="ctr"/>
              <a:r>
                <a:rPr lang="en-US" sz="800" dirty="0" smtClean="0"/>
                <a:t>Boot </a:t>
              </a:r>
            </a:p>
            <a:p>
              <a:pPr algn="ctr"/>
              <a:r>
                <a:rPr lang="en-US" sz="800" dirty="0" smtClean="0"/>
                <a:t>App</a:t>
              </a:r>
              <a:endParaRPr lang="en-US" sz="800" dirty="0"/>
            </a:p>
          </p:txBody>
        </p:sp>
      </p:grpSp>
      <p:grpSp>
        <p:nvGrpSpPr>
          <p:cNvPr id="29" name="Group 28"/>
          <p:cNvGrpSpPr/>
          <p:nvPr/>
        </p:nvGrpSpPr>
        <p:grpSpPr>
          <a:xfrm>
            <a:off x="4953000" y="3028950"/>
            <a:ext cx="457200" cy="533400"/>
            <a:chOff x="6096000" y="2914650"/>
            <a:chExt cx="457200" cy="533400"/>
          </a:xfrm>
        </p:grpSpPr>
        <p:sp>
          <p:nvSpPr>
            <p:cNvPr id="30" name="Snip Single Corner Rectangle 29"/>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descr="spring-bo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32" name="TextBox 31"/>
            <p:cNvSpPr txBox="1"/>
            <p:nvPr/>
          </p:nvSpPr>
          <p:spPr>
            <a:xfrm>
              <a:off x="6150526" y="3105150"/>
              <a:ext cx="402674" cy="338554"/>
            </a:xfrm>
            <a:prstGeom prst="rect">
              <a:avLst/>
            </a:prstGeom>
            <a:noFill/>
          </p:spPr>
          <p:txBody>
            <a:bodyPr wrap="none" rtlCol="0">
              <a:spAutoFit/>
            </a:bodyPr>
            <a:lstStyle/>
            <a:p>
              <a:pPr algn="ctr"/>
              <a:r>
                <a:rPr lang="en-US" sz="800" dirty="0" smtClean="0"/>
                <a:t>Boot </a:t>
              </a:r>
            </a:p>
            <a:p>
              <a:pPr algn="ctr"/>
              <a:r>
                <a:rPr lang="en-US" sz="800" dirty="0" smtClean="0"/>
                <a:t>App</a:t>
              </a:r>
              <a:endParaRPr lang="en-US" sz="800" dirty="0"/>
            </a:p>
          </p:txBody>
        </p:sp>
      </p:grpSp>
      <p:grpSp>
        <p:nvGrpSpPr>
          <p:cNvPr id="33" name="Group 32"/>
          <p:cNvGrpSpPr/>
          <p:nvPr/>
        </p:nvGrpSpPr>
        <p:grpSpPr>
          <a:xfrm>
            <a:off x="4904232" y="3026664"/>
            <a:ext cx="457200" cy="533400"/>
            <a:chOff x="6096000" y="2914650"/>
            <a:chExt cx="457200" cy="533400"/>
          </a:xfrm>
        </p:grpSpPr>
        <p:sp>
          <p:nvSpPr>
            <p:cNvPr id="34" name="Snip Single Corner Rectangle 33"/>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descr="spring-bo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36" name="TextBox 35"/>
            <p:cNvSpPr txBox="1"/>
            <p:nvPr/>
          </p:nvSpPr>
          <p:spPr>
            <a:xfrm>
              <a:off x="6150526" y="3105150"/>
              <a:ext cx="402674" cy="338554"/>
            </a:xfrm>
            <a:prstGeom prst="rect">
              <a:avLst/>
            </a:prstGeom>
            <a:noFill/>
          </p:spPr>
          <p:txBody>
            <a:bodyPr wrap="none" rtlCol="0">
              <a:spAutoFit/>
            </a:bodyPr>
            <a:lstStyle/>
            <a:p>
              <a:pPr algn="ctr"/>
              <a:r>
                <a:rPr lang="en-US" sz="800" dirty="0" smtClean="0"/>
                <a:t>Boot </a:t>
              </a:r>
            </a:p>
            <a:p>
              <a:pPr algn="ctr"/>
              <a:r>
                <a:rPr lang="en-US" sz="800" dirty="0" smtClean="0"/>
                <a:t>App</a:t>
              </a:r>
              <a:endParaRPr lang="en-US" sz="800" dirty="0"/>
            </a:p>
          </p:txBody>
        </p:sp>
      </p:grpSp>
      <p:grpSp>
        <p:nvGrpSpPr>
          <p:cNvPr id="37" name="Group 36"/>
          <p:cNvGrpSpPr/>
          <p:nvPr/>
        </p:nvGrpSpPr>
        <p:grpSpPr>
          <a:xfrm>
            <a:off x="6324600" y="2345436"/>
            <a:ext cx="457200" cy="533400"/>
            <a:chOff x="6096000" y="2914650"/>
            <a:chExt cx="457200" cy="533400"/>
          </a:xfrm>
        </p:grpSpPr>
        <p:sp>
          <p:nvSpPr>
            <p:cNvPr id="38" name="Snip Single Corner Rectangle 37"/>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spring-bo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40" name="TextBox 39"/>
            <p:cNvSpPr txBox="1"/>
            <p:nvPr/>
          </p:nvSpPr>
          <p:spPr>
            <a:xfrm>
              <a:off x="6150526" y="3105150"/>
              <a:ext cx="402674" cy="338554"/>
            </a:xfrm>
            <a:prstGeom prst="rect">
              <a:avLst/>
            </a:prstGeom>
            <a:noFill/>
          </p:spPr>
          <p:txBody>
            <a:bodyPr wrap="none" rtlCol="0">
              <a:spAutoFit/>
            </a:bodyPr>
            <a:lstStyle/>
            <a:p>
              <a:pPr algn="ctr"/>
              <a:r>
                <a:rPr lang="en-US" sz="800" dirty="0" smtClean="0"/>
                <a:t>Boot </a:t>
              </a:r>
            </a:p>
            <a:p>
              <a:pPr algn="ctr"/>
              <a:r>
                <a:rPr lang="en-US" sz="800" dirty="0" smtClean="0"/>
                <a:t>App</a:t>
              </a:r>
              <a:endParaRPr lang="en-US" sz="800" dirty="0"/>
            </a:p>
          </p:txBody>
        </p:sp>
      </p:grpSp>
      <p:grpSp>
        <p:nvGrpSpPr>
          <p:cNvPr id="41" name="Group 40"/>
          <p:cNvGrpSpPr/>
          <p:nvPr/>
        </p:nvGrpSpPr>
        <p:grpSpPr>
          <a:xfrm>
            <a:off x="6275832" y="2343150"/>
            <a:ext cx="457200" cy="533400"/>
            <a:chOff x="6096000" y="2914650"/>
            <a:chExt cx="457200" cy="533400"/>
          </a:xfrm>
        </p:grpSpPr>
        <p:sp>
          <p:nvSpPr>
            <p:cNvPr id="42" name="Snip Single Corner Rectangle 41"/>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descr="spring-bo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44" name="TextBox 43"/>
            <p:cNvSpPr txBox="1"/>
            <p:nvPr/>
          </p:nvSpPr>
          <p:spPr>
            <a:xfrm>
              <a:off x="6150526" y="3105150"/>
              <a:ext cx="402674" cy="338554"/>
            </a:xfrm>
            <a:prstGeom prst="rect">
              <a:avLst/>
            </a:prstGeom>
            <a:noFill/>
          </p:spPr>
          <p:txBody>
            <a:bodyPr wrap="none" rtlCol="0">
              <a:spAutoFit/>
            </a:bodyPr>
            <a:lstStyle/>
            <a:p>
              <a:pPr algn="ctr"/>
              <a:r>
                <a:rPr lang="en-US" sz="800" dirty="0" smtClean="0"/>
                <a:t>Boot </a:t>
              </a:r>
            </a:p>
            <a:p>
              <a:pPr algn="ctr"/>
              <a:r>
                <a:rPr lang="en-US" sz="800" dirty="0" smtClean="0"/>
                <a:t>App</a:t>
              </a:r>
              <a:endParaRPr lang="en-US" sz="800" dirty="0"/>
            </a:p>
          </p:txBody>
        </p:sp>
      </p:grpSp>
      <p:grpSp>
        <p:nvGrpSpPr>
          <p:cNvPr id="45" name="Group 44"/>
          <p:cNvGrpSpPr/>
          <p:nvPr/>
        </p:nvGrpSpPr>
        <p:grpSpPr>
          <a:xfrm>
            <a:off x="6371945" y="3945636"/>
            <a:ext cx="457200" cy="533400"/>
            <a:chOff x="6096000" y="2914650"/>
            <a:chExt cx="457200" cy="533400"/>
          </a:xfrm>
        </p:grpSpPr>
        <p:sp>
          <p:nvSpPr>
            <p:cNvPr id="46" name="Snip Single Corner Rectangle 45"/>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descr="spring-bo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48" name="TextBox 47"/>
            <p:cNvSpPr txBox="1"/>
            <p:nvPr/>
          </p:nvSpPr>
          <p:spPr>
            <a:xfrm>
              <a:off x="6150526" y="3105150"/>
              <a:ext cx="402674" cy="338554"/>
            </a:xfrm>
            <a:prstGeom prst="rect">
              <a:avLst/>
            </a:prstGeom>
            <a:noFill/>
          </p:spPr>
          <p:txBody>
            <a:bodyPr wrap="none" rtlCol="0">
              <a:spAutoFit/>
            </a:bodyPr>
            <a:lstStyle/>
            <a:p>
              <a:pPr algn="ctr"/>
              <a:r>
                <a:rPr lang="en-US" sz="800" dirty="0" smtClean="0"/>
                <a:t>Boot </a:t>
              </a:r>
            </a:p>
            <a:p>
              <a:pPr algn="ctr"/>
              <a:r>
                <a:rPr lang="en-US" sz="800" dirty="0" smtClean="0"/>
                <a:t>App</a:t>
              </a:r>
              <a:endParaRPr lang="en-US" sz="800" dirty="0"/>
            </a:p>
          </p:txBody>
        </p:sp>
      </p:grpSp>
      <p:grpSp>
        <p:nvGrpSpPr>
          <p:cNvPr id="49" name="Group 48"/>
          <p:cNvGrpSpPr/>
          <p:nvPr/>
        </p:nvGrpSpPr>
        <p:grpSpPr>
          <a:xfrm>
            <a:off x="6295745" y="3943350"/>
            <a:ext cx="457200" cy="533400"/>
            <a:chOff x="6096000" y="2914650"/>
            <a:chExt cx="457200" cy="533400"/>
          </a:xfrm>
        </p:grpSpPr>
        <p:sp>
          <p:nvSpPr>
            <p:cNvPr id="50" name="Snip Single Corner Rectangle 49"/>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 name="Picture 50" descr="spring-bo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52" name="TextBox 51"/>
            <p:cNvSpPr txBox="1"/>
            <p:nvPr/>
          </p:nvSpPr>
          <p:spPr>
            <a:xfrm>
              <a:off x="6150526" y="3105150"/>
              <a:ext cx="402674" cy="338554"/>
            </a:xfrm>
            <a:prstGeom prst="rect">
              <a:avLst/>
            </a:prstGeom>
            <a:noFill/>
          </p:spPr>
          <p:txBody>
            <a:bodyPr wrap="none" rtlCol="0">
              <a:spAutoFit/>
            </a:bodyPr>
            <a:lstStyle/>
            <a:p>
              <a:pPr algn="ctr"/>
              <a:r>
                <a:rPr lang="en-US" sz="800" dirty="0" smtClean="0"/>
                <a:t>Boot </a:t>
              </a:r>
            </a:p>
            <a:p>
              <a:pPr algn="ctr"/>
              <a:r>
                <a:rPr lang="en-US" sz="800" dirty="0" smtClean="0"/>
                <a:t>App</a:t>
              </a:r>
              <a:endParaRPr lang="en-US" sz="800" dirty="0"/>
            </a:p>
          </p:txBody>
        </p:sp>
      </p:grpSp>
      <p:grpSp>
        <p:nvGrpSpPr>
          <p:cNvPr id="53" name="Group 52"/>
          <p:cNvGrpSpPr/>
          <p:nvPr/>
        </p:nvGrpSpPr>
        <p:grpSpPr>
          <a:xfrm>
            <a:off x="7391400" y="2343150"/>
            <a:ext cx="457200" cy="533400"/>
            <a:chOff x="6096000" y="2914650"/>
            <a:chExt cx="457200" cy="533400"/>
          </a:xfrm>
        </p:grpSpPr>
        <p:sp>
          <p:nvSpPr>
            <p:cNvPr id="54" name="Snip Single Corner Rectangle 53"/>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54" descr="spring-bo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56" name="TextBox 55"/>
            <p:cNvSpPr txBox="1"/>
            <p:nvPr/>
          </p:nvSpPr>
          <p:spPr>
            <a:xfrm>
              <a:off x="6150526" y="3105150"/>
              <a:ext cx="402674" cy="338554"/>
            </a:xfrm>
            <a:prstGeom prst="rect">
              <a:avLst/>
            </a:prstGeom>
            <a:noFill/>
          </p:spPr>
          <p:txBody>
            <a:bodyPr wrap="none" rtlCol="0">
              <a:spAutoFit/>
            </a:bodyPr>
            <a:lstStyle/>
            <a:p>
              <a:pPr algn="ctr"/>
              <a:r>
                <a:rPr lang="en-US" sz="800" dirty="0" smtClean="0"/>
                <a:t>Boot </a:t>
              </a:r>
            </a:p>
            <a:p>
              <a:pPr algn="ctr"/>
              <a:r>
                <a:rPr lang="en-US" sz="800" dirty="0" smtClean="0"/>
                <a:t>App</a:t>
              </a:r>
              <a:endParaRPr lang="en-US" sz="800" dirty="0"/>
            </a:p>
          </p:txBody>
        </p:sp>
      </p:grpSp>
      <p:grpSp>
        <p:nvGrpSpPr>
          <p:cNvPr id="5" name="Group 4"/>
          <p:cNvGrpSpPr/>
          <p:nvPr/>
        </p:nvGrpSpPr>
        <p:grpSpPr>
          <a:xfrm>
            <a:off x="2667000" y="3409950"/>
            <a:ext cx="990600" cy="0"/>
            <a:chOff x="2667000" y="3409950"/>
            <a:chExt cx="990600" cy="0"/>
          </a:xfrm>
          <a:effectLst/>
        </p:grpSpPr>
        <p:cxnSp>
          <p:nvCxnSpPr>
            <p:cNvPr id="58" name="Straight Arrow Connector 57"/>
            <p:cNvCxnSpPr/>
            <p:nvPr/>
          </p:nvCxnSpPr>
          <p:spPr>
            <a:xfrm>
              <a:off x="3200400" y="3409950"/>
              <a:ext cx="457200" cy="0"/>
            </a:xfrm>
            <a:prstGeom prst="straightConnector1">
              <a:avLst/>
            </a:prstGeom>
            <a:ln>
              <a:solidFill>
                <a:schemeClr val="tx2"/>
              </a:solidFill>
              <a:prstDash val="soli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667000" y="3409950"/>
              <a:ext cx="457200" cy="0"/>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grpSp>
      <p:cxnSp>
        <p:nvCxnSpPr>
          <p:cNvPr id="63" name="Straight Connector 62"/>
          <p:cNvCxnSpPr>
            <a:stCxn id="10" idx="0"/>
            <a:endCxn id="34" idx="2"/>
          </p:cNvCxnSpPr>
          <p:nvPr/>
        </p:nvCxnSpPr>
        <p:spPr>
          <a:xfrm flipV="1">
            <a:off x="4267200" y="3293364"/>
            <a:ext cx="637032" cy="228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34" idx="0"/>
            <a:endCxn id="42" idx="2"/>
          </p:cNvCxnSpPr>
          <p:nvPr/>
        </p:nvCxnSpPr>
        <p:spPr>
          <a:xfrm flipV="1">
            <a:off x="5361432" y="2609850"/>
            <a:ext cx="914400" cy="683514"/>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4" idx="2"/>
            <a:endCxn id="42" idx="0"/>
          </p:cNvCxnSpPr>
          <p:nvPr/>
        </p:nvCxnSpPr>
        <p:spPr>
          <a:xfrm flipH="1">
            <a:off x="6733032" y="2609850"/>
            <a:ext cx="658368" cy="0"/>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562600" y="4337744"/>
            <a:ext cx="638198" cy="461665"/>
          </a:xfrm>
          <a:prstGeom prst="rect">
            <a:avLst/>
          </a:prstGeom>
          <a:noFill/>
        </p:spPr>
        <p:txBody>
          <a:bodyPr wrap="square" rtlCol="0">
            <a:spAutoFit/>
          </a:bodyPr>
          <a:lstStyle/>
          <a:p>
            <a:pPr algn="ctr"/>
            <a:r>
              <a:rPr lang="en-US" sz="800" dirty="0" err="1" smtClean="0"/>
              <a:t>cron</a:t>
            </a:r>
            <a:r>
              <a:rPr lang="en-US" sz="800" dirty="0" smtClean="0"/>
              <a:t>, trigger, manual</a:t>
            </a:r>
            <a:endParaRPr lang="en-US" sz="800" dirty="0"/>
          </a:p>
        </p:txBody>
      </p:sp>
      <p:pic>
        <p:nvPicPr>
          <p:cNvPr id="76" name="Picture 75" descr="ICON - Black on 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5528" y="3062478"/>
            <a:ext cx="195072" cy="195072"/>
          </a:xfrm>
          <a:prstGeom prst="rect">
            <a:avLst/>
          </a:prstGeom>
        </p:spPr>
      </p:pic>
      <p:pic>
        <p:nvPicPr>
          <p:cNvPr id="77" name="Picture 76" descr="RabbitMQ.sh-600x6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3028950"/>
            <a:ext cx="228600" cy="228600"/>
          </a:xfrm>
          <a:prstGeom prst="rect">
            <a:avLst/>
          </a:prstGeom>
        </p:spPr>
      </p:pic>
      <p:cxnSp>
        <p:nvCxnSpPr>
          <p:cNvPr id="78" name="Straight Connector 77"/>
          <p:cNvCxnSpPr/>
          <p:nvPr/>
        </p:nvCxnSpPr>
        <p:spPr>
          <a:xfrm flipV="1">
            <a:off x="6754368" y="2607564"/>
            <a:ext cx="637032" cy="228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pic>
        <p:nvPicPr>
          <p:cNvPr id="79" name="Picture 78" descr="ICON - Black on 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696" y="2376678"/>
            <a:ext cx="195072" cy="195072"/>
          </a:xfrm>
          <a:prstGeom prst="rect">
            <a:avLst/>
          </a:prstGeom>
        </p:spPr>
      </p:pic>
      <p:pic>
        <p:nvPicPr>
          <p:cNvPr id="80" name="Picture 79" descr="RabbitMQ.sh-600x6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0568" y="2343150"/>
            <a:ext cx="228600" cy="228600"/>
          </a:xfrm>
          <a:prstGeom prst="rect">
            <a:avLst/>
          </a:prstGeom>
        </p:spPr>
      </p:pic>
      <p:pic>
        <p:nvPicPr>
          <p:cNvPr id="82" name="Picture 81" descr="ICON - Black on 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900000">
            <a:off x="5784327" y="2612151"/>
            <a:ext cx="195072" cy="195072"/>
          </a:xfrm>
          <a:prstGeom prst="rect">
            <a:avLst/>
          </a:prstGeom>
        </p:spPr>
      </p:pic>
      <p:pic>
        <p:nvPicPr>
          <p:cNvPr id="83" name="Picture 82" descr="RabbitMQ.sh-600x6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900000">
            <a:off x="5457545" y="2847695"/>
            <a:ext cx="228600" cy="228600"/>
          </a:xfrm>
          <a:prstGeom prst="rect">
            <a:avLst/>
          </a:prstGeom>
        </p:spPr>
      </p:pic>
      <p:sp>
        <p:nvSpPr>
          <p:cNvPr id="91" name="TextBox 90"/>
          <p:cNvSpPr txBox="1"/>
          <p:nvPr/>
        </p:nvSpPr>
        <p:spPr>
          <a:xfrm>
            <a:off x="2845337" y="3132951"/>
            <a:ext cx="583663" cy="276999"/>
          </a:xfrm>
          <a:prstGeom prst="rect">
            <a:avLst/>
          </a:prstGeom>
          <a:noFill/>
        </p:spPr>
        <p:txBody>
          <a:bodyPr wrap="none" rtlCol="0">
            <a:spAutoFit/>
          </a:bodyPr>
          <a:lstStyle/>
          <a:p>
            <a:r>
              <a:rPr lang="en-US" sz="1200" dirty="0" smtClean="0">
                <a:solidFill>
                  <a:srgbClr val="4C4C4C"/>
                </a:solidFill>
              </a:rPr>
              <a:t>HTTP</a:t>
            </a:r>
            <a:endParaRPr lang="en-US" sz="1200" dirty="0">
              <a:solidFill>
                <a:srgbClr val="4C4C4C"/>
              </a:solidFill>
            </a:endParaRPr>
          </a:p>
        </p:txBody>
      </p:sp>
      <p:sp>
        <p:nvSpPr>
          <p:cNvPr id="93" name="TextBox 92"/>
          <p:cNvSpPr txBox="1"/>
          <p:nvPr/>
        </p:nvSpPr>
        <p:spPr>
          <a:xfrm>
            <a:off x="3732302" y="4092755"/>
            <a:ext cx="1674259" cy="584776"/>
          </a:xfrm>
          <a:prstGeom prst="rect">
            <a:avLst/>
          </a:prstGeom>
          <a:solidFill>
            <a:schemeClr val="bg2">
              <a:lumMod val="60000"/>
              <a:lumOff val="40000"/>
            </a:schemeClr>
          </a:solidFill>
          <a:ln>
            <a:noFill/>
          </a:ln>
          <a:effectLst/>
        </p:spPr>
        <p:txBody>
          <a:bodyPr wrap="square" rtlCol="0">
            <a:spAutoFit/>
          </a:bodyPr>
          <a:lstStyle/>
          <a:p>
            <a:pPr marL="171450" indent="-171450">
              <a:buFont typeface="Wingdings" charset="2"/>
              <a:buChar char="q"/>
            </a:pPr>
            <a:r>
              <a:rPr lang="en-US" sz="800" dirty="0"/>
              <a:t>Data ingestion</a:t>
            </a:r>
          </a:p>
          <a:p>
            <a:pPr marL="171450" indent="-171450">
              <a:buFont typeface="Wingdings" charset="2"/>
              <a:buChar char="q"/>
            </a:pPr>
            <a:r>
              <a:rPr lang="en-US" sz="800" dirty="0"/>
              <a:t>Real-time Analytics</a:t>
            </a:r>
          </a:p>
          <a:p>
            <a:pPr marL="171450" indent="-171450">
              <a:buFont typeface="Wingdings" charset="2"/>
              <a:buChar char="q"/>
            </a:pPr>
            <a:r>
              <a:rPr lang="en-US" sz="800" dirty="0"/>
              <a:t>Complex Event Processing</a:t>
            </a:r>
          </a:p>
          <a:p>
            <a:pPr marL="171450" indent="-171450">
              <a:buFont typeface="Wingdings" charset="2"/>
              <a:buChar char="q"/>
            </a:pPr>
            <a:r>
              <a:rPr lang="en-US" sz="800" dirty="0"/>
              <a:t>Data Import/</a:t>
            </a:r>
            <a:r>
              <a:rPr lang="en-US" sz="800" dirty="0" smtClean="0"/>
              <a:t>Export</a:t>
            </a:r>
            <a:endParaRPr lang="en-US" sz="800" dirty="0"/>
          </a:p>
        </p:txBody>
      </p:sp>
      <p:sp>
        <p:nvSpPr>
          <p:cNvPr id="100" name="TextBox 99"/>
          <p:cNvSpPr txBox="1"/>
          <p:nvPr/>
        </p:nvSpPr>
        <p:spPr>
          <a:xfrm>
            <a:off x="7668254" y="1504950"/>
            <a:ext cx="1460243" cy="400110"/>
          </a:xfrm>
          <a:prstGeom prst="rect">
            <a:avLst/>
          </a:prstGeom>
          <a:noFill/>
        </p:spPr>
        <p:txBody>
          <a:bodyPr wrap="none" rtlCol="0">
            <a:spAutoFit/>
          </a:bodyPr>
          <a:lstStyle/>
          <a:p>
            <a:pPr algn="ctr"/>
            <a:r>
              <a:rPr lang="en-US" sz="1000" dirty="0" smtClean="0">
                <a:solidFill>
                  <a:schemeClr val="accent1"/>
                </a:solidFill>
              </a:rPr>
              <a:t>Orchestration Service </a:t>
            </a:r>
          </a:p>
          <a:p>
            <a:pPr algn="ctr"/>
            <a:r>
              <a:rPr lang="en-US" sz="1000" dirty="0" smtClean="0">
                <a:solidFill>
                  <a:schemeClr val="accent1"/>
                </a:solidFill>
              </a:rPr>
              <a:t>for Data </a:t>
            </a:r>
            <a:r>
              <a:rPr lang="en-US" sz="1000" dirty="0" err="1" smtClean="0">
                <a:solidFill>
                  <a:schemeClr val="accent1"/>
                </a:solidFill>
              </a:rPr>
              <a:t>Microservices</a:t>
            </a:r>
            <a:endParaRPr lang="en-US" sz="1000" dirty="0">
              <a:solidFill>
                <a:schemeClr val="accent1"/>
              </a:solidFill>
            </a:endParaRPr>
          </a:p>
        </p:txBody>
      </p:sp>
      <p:pic>
        <p:nvPicPr>
          <p:cNvPr id="102" name="Picture 101" descr="free-vector-clock-clip-art_110809_Clock_clip_art_mediu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5000" y="4098036"/>
            <a:ext cx="228600" cy="228600"/>
          </a:xfrm>
          <a:prstGeom prst="rect">
            <a:avLst/>
          </a:prstGeom>
          <a:solidFill>
            <a:schemeClr val="bg2">
              <a:lumMod val="50000"/>
              <a:alpha val="0"/>
            </a:schemeClr>
          </a:solidFill>
          <a:scene3d>
            <a:camera prst="orthographicFront"/>
            <a:lightRig rig="threePt" dir="t"/>
          </a:scene3d>
          <a:sp3d extrusionH="76200">
            <a:extrusionClr>
              <a:schemeClr val="bg2">
                <a:lumMod val="50000"/>
              </a:schemeClr>
            </a:extrusionClr>
          </a:sp3d>
        </p:spPr>
      </p:pic>
      <p:cxnSp>
        <p:nvCxnSpPr>
          <p:cNvPr id="103" name="Straight Connector 102"/>
          <p:cNvCxnSpPr>
            <a:stCxn id="50" idx="2"/>
            <a:endCxn id="102" idx="3"/>
          </p:cNvCxnSpPr>
          <p:nvPr/>
        </p:nvCxnSpPr>
        <p:spPr>
          <a:xfrm flipH="1">
            <a:off x="5943600" y="4210050"/>
            <a:ext cx="352145" cy="2286"/>
          </a:xfrm>
          <a:prstGeom prst="line">
            <a:avLst/>
          </a:prstGeom>
          <a:ln w="12700">
            <a:solidFill>
              <a:schemeClr val="tx1"/>
            </a:solidFill>
            <a:prstDash val="sysDash"/>
            <a:headEnd type="triangle"/>
          </a:ln>
        </p:spPr>
        <p:style>
          <a:lnRef idx="2">
            <a:schemeClr val="accent1"/>
          </a:lnRef>
          <a:fillRef idx="0">
            <a:schemeClr val="accent1"/>
          </a:fillRef>
          <a:effectRef idx="1">
            <a:schemeClr val="accent1"/>
          </a:effectRef>
          <a:fontRef idx="minor">
            <a:schemeClr val="tx1"/>
          </a:fontRef>
        </p:style>
      </p:cxnSp>
      <p:sp>
        <p:nvSpPr>
          <p:cNvPr id="110" name="Magnetic Disk 109"/>
          <p:cNvSpPr>
            <a:spLocks noChangeAspect="1"/>
          </p:cNvSpPr>
          <p:nvPr/>
        </p:nvSpPr>
        <p:spPr>
          <a:xfrm>
            <a:off x="4971675" y="2321693"/>
            <a:ext cx="329185" cy="220553"/>
          </a:xfrm>
          <a:prstGeom prst="flowChartMagneticDisk">
            <a:avLst/>
          </a:prstGeom>
          <a:solidFill>
            <a:schemeClr val="bg2">
              <a:alpha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Arrow Connector 111"/>
          <p:cNvCxnSpPr>
            <a:stCxn id="110" idx="3"/>
            <a:endCxn id="34" idx="3"/>
          </p:cNvCxnSpPr>
          <p:nvPr/>
        </p:nvCxnSpPr>
        <p:spPr>
          <a:xfrm flipH="1">
            <a:off x="5132832" y="2542246"/>
            <a:ext cx="3436" cy="48441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3858871" y="3583307"/>
            <a:ext cx="415498" cy="215444"/>
          </a:xfrm>
          <a:prstGeom prst="rect">
            <a:avLst/>
          </a:prstGeom>
          <a:noFill/>
        </p:spPr>
        <p:txBody>
          <a:bodyPr wrap="none" rtlCol="0">
            <a:spAutoFit/>
          </a:bodyPr>
          <a:lstStyle/>
          <a:p>
            <a:pPr algn="ctr"/>
            <a:r>
              <a:rPr lang="en-US" sz="800" dirty="0" smtClean="0"/>
              <a:t>Filter</a:t>
            </a:r>
            <a:endParaRPr lang="en-US" sz="800" dirty="0"/>
          </a:p>
        </p:txBody>
      </p:sp>
      <p:sp>
        <p:nvSpPr>
          <p:cNvPr id="114" name="TextBox 113"/>
          <p:cNvSpPr txBox="1"/>
          <p:nvPr/>
        </p:nvSpPr>
        <p:spPr>
          <a:xfrm>
            <a:off x="4943843" y="3583307"/>
            <a:ext cx="475461" cy="215444"/>
          </a:xfrm>
          <a:prstGeom prst="rect">
            <a:avLst/>
          </a:prstGeom>
          <a:noFill/>
        </p:spPr>
        <p:txBody>
          <a:bodyPr wrap="none" rtlCol="0">
            <a:spAutoFit/>
          </a:bodyPr>
          <a:lstStyle/>
          <a:p>
            <a:pPr algn="ctr"/>
            <a:r>
              <a:rPr lang="en-US" sz="800" dirty="0" smtClean="0"/>
              <a:t>Enrich</a:t>
            </a:r>
            <a:endParaRPr lang="en-US" sz="800" dirty="0"/>
          </a:p>
        </p:txBody>
      </p:sp>
      <p:sp>
        <p:nvSpPr>
          <p:cNvPr id="116" name="TextBox 115"/>
          <p:cNvSpPr txBox="1"/>
          <p:nvPr/>
        </p:nvSpPr>
        <p:spPr>
          <a:xfrm>
            <a:off x="6248400" y="2114550"/>
            <a:ext cx="556563" cy="215444"/>
          </a:xfrm>
          <a:prstGeom prst="rect">
            <a:avLst/>
          </a:prstGeom>
          <a:noFill/>
        </p:spPr>
        <p:txBody>
          <a:bodyPr wrap="none" rtlCol="0">
            <a:spAutoFit/>
          </a:bodyPr>
          <a:lstStyle/>
          <a:p>
            <a:pPr algn="ctr"/>
            <a:r>
              <a:rPr lang="en-US" sz="800" dirty="0" smtClean="0"/>
              <a:t>Process</a:t>
            </a:r>
            <a:endParaRPr lang="en-US" sz="800" dirty="0"/>
          </a:p>
        </p:txBody>
      </p:sp>
      <p:sp>
        <p:nvSpPr>
          <p:cNvPr id="117" name="TextBox 116"/>
          <p:cNvSpPr txBox="1"/>
          <p:nvPr/>
        </p:nvSpPr>
        <p:spPr>
          <a:xfrm>
            <a:off x="7423065" y="2923514"/>
            <a:ext cx="446907" cy="215444"/>
          </a:xfrm>
          <a:prstGeom prst="rect">
            <a:avLst/>
          </a:prstGeom>
          <a:noFill/>
        </p:spPr>
        <p:txBody>
          <a:bodyPr wrap="none" rtlCol="0">
            <a:spAutoFit/>
          </a:bodyPr>
          <a:lstStyle/>
          <a:p>
            <a:pPr algn="ctr"/>
            <a:r>
              <a:rPr lang="en-US" sz="800" dirty="0" smtClean="0"/>
              <a:t>Notify</a:t>
            </a:r>
            <a:endParaRPr lang="en-US" sz="800" dirty="0"/>
          </a:p>
        </p:txBody>
      </p:sp>
      <p:sp>
        <p:nvSpPr>
          <p:cNvPr id="118" name="Magnetic Disk 117"/>
          <p:cNvSpPr>
            <a:spLocks noChangeAspect="1"/>
          </p:cNvSpPr>
          <p:nvPr/>
        </p:nvSpPr>
        <p:spPr>
          <a:xfrm>
            <a:off x="6376415" y="3341797"/>
            <a:ext cx="329185" cy="220553"/>
          </a:xfrm>
          <a:prstGeom prst="flowChartMagneticDisk">
            <a:avLst/>
          </a:prstGeom>
          <a:solidFill>
            <a:schemeClr val="bg2">
              <a:alpha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9" name="Straight Arrow Connector 118"/>
          <p:cNvCxnSpPr>
            <a:stCxn id="44" idx="2"/>
            <a:endCxn id="118" idx="1"/>
          </p:cNvCxnSpPr>
          <p:nvPr/>
        </p:nvCxnSpPr>
        <p:spPr>
          <a:xfrm>
            <a:off x="6531695" y="2872204"/>
            <a:ext cx="9313" cy="46959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a:stCxn id="50" idx="3"/>
            <a:endCxn id="118" idx="3"/>
          </p:cNvCxnSpPr>
          <p:nvPr/>
        </p:nvCxnSpPr>
        <p:spPr>
          <a:xfrm flipV="1">
            <a:off x="6524345" y="3562350"/>
            <a:ext cx="16663" cy="381000"/>
          </a:xfrm>
          <a:prstGeom prst="straightConnector1">
            <a:avLst/>
          </a:prstGeom>
          <a:ln w="12700">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33" name="TextBox 132"/>
          <p:cNvSpPr txBox="1"/>
          <p:nvPr/>
        </p:nvSpPr>
        <p:spPr>
          <a:xfrm>
            <a:off x="8042702" y="4108906"/>
            <a:ext cx="415498" cy="215444"/>
          </a:xfrm>
          <a:prstGeom prst="rect">
            <a:avLst/>
          </a:prstGeom>
          <a:noFill/>
        </p:spPr>
        <p:txBody>
          <a:bodyPr wrap="none" rtlCol="0">
            <a:spAutoFit/>
          </a:bodyPr>
          <a:lstStyle/>
          <a:p>
            <a:pPr algn="ctr"/>
            <a:r>
              <a:rPr lang="en-US" sz="800" b="1" dirty="0" smtClean="0"/>
              <a:t>Task</a:t>
            </a:r>
            <a:endParaRPr lang="en-US" sz="800" b="1" dirty="0"/>
          </a:p>
        </p:txBody>
      </p:sp>
      <p:sp>
        <p:nvSpPr>
          <p:cNvPr id="134" name="TextBox 133"/>
          <p:cNvSpPr txBox="1"/>
          <p:nvPr/>
        </p:nvSpPr>
        <p:spPr>
          <a:xfrm>
            <a:off x="6652267" y="3367863"/>
            <a:ext cx="967733" cy="215444"/>
          </a:xfrm>
          <a:prstGeom prst="rect">
            <a:avLst/>
          </a:prstGeom>
          <a:noFill/>
        </p:spPr>
        <p:txBody>
          <a:bodyPr wrap="none" rtlCol="0">
            <a:spAutoFit/>
          </a:bodyPr>
          <a:lstStyle/>
          <a:p>
            <a:pPr algn="ctr"/>
            <a:r>
              <a:rPr lang="en-US" sz="800" dirty="0" smtClean="0"/>
              <a:t>Transactional DB</a:t>
            </a:r>
            <a:endParaRPr lang="en-US" sz="800" dirty="0"/>
          </a:p>
        </p:txBody>
      </p:sp>
      <p:sp>
        <p:nvSpPr>
          <p:cNvPr id="135" name="TextBox 134"/>
          <p:cNvSpPr txBox="1"/>
          <p:nvPr/>
        </p:nvSpPr>
        <p:spPr>
          <a:xfrm>
            <a:off x="5294507" y="2253148"/>
            <a:ext cx="719007" cy="338554"/>
          </a:xfrm>
          <a:prstGeom prst="rect">
            <a:avLst/>
          </a:prstGeom>
          <a:noFill/>
        </p:spPr>
        <p:txBody>
          <a:bodyPr wrap="square" rtlCol="0">
            <a:spAutoFit/>
          </a:bodyPr>
          <a:lstStyle/>
          <a:p>
            <a:r>
              <a:rPr lang="en-US" sz="800" dirty="0" smtClean="0"/>
              <a:t>Reference Metadata</a:t>
            </a:r>
            <a:endParaRPr lang="en-US" sz="800" dirty="0"/>
          </a:p>
        </p:txBody>
      </p:sp>
      <p:sp>
        <p:nvSpPr>
          <p:cNvPr id="136" name="TextBox 135"/>
          <p:cNvSpPr txBox="1"/>
          <p:nvPr/>
        </p:nvSpPr>
        <p:spPr>
          <a:xfrm>
            <a:off x="7289371" y="4337506"/>
            <a:ext cx="766205" cy="215444"/>
          </a:xfrm>
          <a:prstGeom prst="rect">
            <a:avLst/>
          </a:prstGeom>
          <a:noFill/>
        </p:spPr>
        <p:txBody>
          <a:bodyPr wrap="none" rtlCol="0">
            <a:spAutoFit/>
          </a:bodyPr>
          <a:lstStyle/>
          <a:p>
            <a:pPr algn="ctr"/>
            <a:r>
              <a:rPr lang="en-US" sz="800" dirty="0" smtClean="0"/>
              <a:t>Analytics DB</a:t>
            </a:r>
            <a:endParaRPr lang="en-US" sz="800" dirty="0"/>
          </a:p>
        </p:txBody>
      </p:sp>
      <p:sp>
        <p:nvSpPr>
          <p:cNvPr id="137" name="Magnetic Disk 136"/>
          <p:cNvSpPr>
            <a:spLocks noChangeAspect="1"/>
          </p:cNvSpPr>
          <p:nvPr/>
        </p:nvSpPr>
        <p:spPr>
          <a:xfrm>
            <a:off x="7519415" y="4095750"/>
            <a:ext cx="329185" cy="220553"/>
          </a:xfrm>
          <a:prstGeom prst="flowChartMagneticDisk">
            <a:avLst/>
          </a:prstGeom>
          <a:solidFill>
            <a:schemeClr val="bg2">
              <a:alpha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4" name="Straight Arrow Connector 143"/>
          <p:cNvCxnSpPr>
            <a:stCxn id="50" idx="0"/>
            <a:endCxn id="137" idx="2"/>
          </p:cNvCxnSpPr>
          <p:nvPr/>
        </p:nvCxnSpPr>
        <p:spPr>
          <a:xfrm flipV="1">
            <a:off x="6752945" y="4206027"/>
            <a:ext cx="766470" cy="402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7953787" y="2540259"/>
            <a:ext cx="532518" cy="215444"/>
          </a:xfrm>
          <a:prstGeom prst="rect">
            <a:avLst/>
          </a:prstGeom>
          <a:noFill/>
        </p:spPr>
        <p:txBody>
          <a:bodyPr wrap="none" rtlCol="0">
            <a:spAutoFit/>
          </a:bodyPr>
          <a:lstStyle/>
          <a:p>
            <a:pPr algn="ctr"/>
            <a:r>
              <a:rPr lang="en-US" sz="800" b="1" dirty="0" smtClean="0"/>
              <a:t>Stream</a:t>
            </a:r>
            <a:endParaRPr lang="en-US" sz="800" b="1" dirty="0"/>
          </a:p>
        </p:txBody>
      </p:sp>
      <p:sp>
        <p:nvSpPr>
          <p:cNvPr id="151" name="TextBox 150"/>
          <p:cNvSpPr txBox="1"/>
          <p:nvPr/>
        </p:nvSpPr>
        <p:spPr>
          <a:xfrm>
            <a:off x="6058196" y="817663"/>
            <a:ext cx="1760894" cy="586058"/>
          </a:xfrm>
          <a:prstGeom prst="rect">
            <a:avLst/>
          </a:prstGeom>
          <a:noFill/>
        </p:spPr>
        <p:txBody>
          <a:bodyPr wrap="none" rtlCol="0">
            <a:spAutoFit/>
          </a:bodyPr>
          <a:lstStyle/>
          <a:p>
            <a:pPr algn="ctr">
              <a:lnSpc>
                <a:spcPct val="150000"/>
              </a:lnSpc>
            </a:pPr>
            <a:r>
              <a:rPr lang="en-US" sz="1100" dirty="0" smtClean="0">
                <a:solidFill>
                  <a:schemeClr val="tx2"/>
                </a:solidFill>
              </a:rPr>
              <a:t>Deploy and Management</a:t>
            </a:r>
          </a:p>
          <a:p>
            <a:pPr algn="ctr">
              <a:lnSpc>
                <a:spcPct val="150000"/>
              </a:lnSpc>
            </a:pPr>
            <a:r>
              <a:rPr lang="en-US" sz="1100" dirty="0" smtClean="0">
                <a:solidFill>
                  <a:schemeClr val="tx2"/>
                </a:solidFill>
              </a:rPr>
              <a:t> on PCF</a:t>
            </a:r>
            <a:endParaRPr lang="en-US" sz="1100" dirty="0">
              <a:solidFill>
                <a:schemeClr val="tx2"/>
              </a:solidFill>
            </a:endParaRPr>
          </a:p>
        </p:txBody>
      </p:sp>
      <p:sp>
        <p:nvSpPr>
          <p:cNvPr id="87" name="TextBox 86"/>
          <p:cNvSpPr txBox="1"/>
          <p:nvPr/>
        </p:nvSpPr>
        <p:spPr>
          <a:xfrm>
            <a:off x="6338168" y="4489906"/>
            <a:ext cx="377026" cy="215444"/>
          </a:xfrm>
          <a:prstGeom prst="rect">
            <a:avLst/>
          </a:prstGeom>
          <a:noFill/>
        </p:spPr>
        <p:txBody>
          <a:bodyPr wrap="none" rtlCol="0">
            <a:spAutoFit/>
          </a:bodyPr>
          <a:lstStyle/>
          <a:p>
            <a:pPr algn="ctr"/>
            <a:r>
              <a:rPr lang="en-US" sz="800" dirty="0" smtClean="0"/>
              <a:t>ETL</a:t>
            </a:r>
            <a:endParaRPr lang="en-US" sz="800" dirty="0"/>
          </a:p>
        </p:txBody>
      </p:sp>
      <p:grpSp>
        <p:nvGrpSpPr>
          <p:cNvPr id="20" name="Group 19"/>
          <p:cNvGrpSpPr/>
          <p:nvPr/>
        </p:nvGrpSpPr>
        <p:grpSpPr>
          <a:xfrm>
            <a:off x="7841966" y="784482"/>
            <a:ext cx="1112944" cy="739585"/>
            <a:chOff x="7841966" y="681753"/>
            <a:chExt cx="1112944" cy="739585"/>
          </a:xfrm>
        </p:grpSpPr>
        <p:sp>
          <p:nvSpPr>
            <p:cNvPr id="8" name="Rectangle 7"/>
            <p:cNvSpPr/>
            <p:nvPr/>
          </p:nvSpPr>
          <p:spPr>
            <a:xfrm>
              <a:off x="7848599" y="681753"/>
              <a:ext cx="1106311" cy="73199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pic>
          <p:nvPicPr>
            <p:cNvPr id="13" name="Picture 12" descr="SpringCloudDataFlow-Whit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2464" y="692685"/>
              <a:ext cx="452095" cy="452095"/>
            </a:xfrm>
            <a:prstGeom prst="rect">
              <a:avLst/>
            </a:prstGeom>
          </p:spPr>
        </p:pic>
        <p:sp>
          <p:nvSpPr>
            <p:cNvPr id="19" name="Rectangle 18"/>
            <p:cNvSpPr/>
            <p:nvPr/>
          </p:nvSpPr>
          <p:spPr>
            <a:xfrm>
              <a:off x="7841966" y="1082784"/>
              <a:ext cx="1103607" cy="338554"/>
            </a:xfrm>
            <a:prstGeom prst="rect">
              <a:avLst/>
            </a:prstGeom>
          </p:spPr>
          <p:txBody>
            <a:bodyPr wrap="square">
              <a:spAutoFit/>
            </a:bodyPr>
            <a:lstStyle/>
            <a:p>
              <a:pPr algn="ctr"/>
              <a:r>
                <a:rPr lang="en-US" sz="800" dirty="0" smtClean="0">
                  <a:solidFill>
                    <a:schemeClr val="bg1"/>
                  </a:solidFill>
                </a:rPr>
                <a:t>Spring </a:t>
              </a:r>
              <a:r>
                <a:rPr lang="en-US" sz="800" dirty="0">
                  <a:solidFill>
                    <a:schemeClr val="bg1"/>
                  </a:solidFill>
                </a:rPr>
                <a:t>Cloud Data Flow Server</a:t>
              </a:r>
            </a:p>
          </p:txBody>
        </p:sp>
      </p:grpSp>
      <p:pic>
        <p:nvPicPr>
          <p:cNvPr id="21" name="Picture 20" descr="PivotalCloudFoundry Logo Horizontal OnLigh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1637" y="2119972"/>
            <a:ext cx="1015678" cy="214798"/>
          </a:xfrm>
          <a:prstGeom prst="rect">
            <a:avLst/>
          </a:prstGeom>
        </p:spPr>
      </p:pic>
      <p:grpSp>
        <p:nvGrpSpPr>
          <p:cNvPr id="22" name="Group 21"/>
          <p:cNvGrpSpPr/>
          <p:nvPr/>
        </p:nvGrpSpPr>
        <p:grpSpPr>
          <a:xfrm>
            <a:off x="3809703" y="1858478"/>
            <a:ext cx="4874100" cy="3091236"/>
            <a:chOff x="3062683" y="-1260776"/>
            <a:chExt cx="4874100" cy="3091236"/>
          </a:xfrm>
        </p:grpSpPr>
        <p:sp>
          <p:nvSpPr>
            <p:cNvPr id="97" name="Trapezoid 96"/>
            <p:cNvSpPr/>
            <p:nvPr/>
          </p:nvSpPr>
          <p:spPr>
            <a:xfrm rot="5400000" flipV="1">
              <a:off x="1918640" y="-116733"/>
              <a:ext cx="3091236" cy="803150"/>
            </a:xfrm>
            <a:prstGeom prst="trapezoid">
              <a:avLst>
                <a:gd name="adj" fmla="val 65857"/>
              </a:avLst>
            </a:prstGeom>
            <a:gradFill flip="none" rotWithShape="1">
              <a:gsLst>
                <a:gs pos="0">
                  <a:schemeClr val="bg2"/>
                </a:gs>
                <a:gs pos="100000">
                  <a:schemeClr val="bg2">
                    <a:alpha val="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3853406" y="-1243600"/>
              <a:ext cx="4083377" cy="3059783"/>
            </a:xfrm>
            <a:prstGeom prst="rect">
              <a:avLst/>
            </a:prstGeom>
            <a:blipFill rotWithShape="1">
              <a:blip r:embed="rId9">
                <a:alphaModFix amt="95000"/>
              </a:blip>
              <a:stretch>
                <a:fillRect/>
              </a:stretch>
            </a:blipFill>
            <a:ln>
              <a:solidFill>
                <a:schemeClr val="bg2"/>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9680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8244" y="3075222"/>
            <a:ext cx="8645037" cy="1540551"/>
            <a:chOff x="168244" y="3075222"/>
            <a:chExt cx="8645037" cy="1540551"/>
          </a:xfrm>
        </p:grpSpPr>
        <p:sp>
          <p:nvSpPr>
            <p:cNvPr id="279" name="Rectangle 278"/>
            <p:cNvSpPr/>
            <p:nvPr/>
          </p:nvSpPr>
          <p:spPr>
            <a:xfrm>
              <a:off x="958349" y="3075222"/>
              <a:ext cx="7854932" cy="1540551"/>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a:off x="1119511" y="3405850"/>
              <a:ext cx="1814341" cy="737013"/>
            </a:xfrm>
            <a:prstGeom prst="rect">
              <a:avLst/>
            </a:prstGeom>
            <a:solidFill>
              <a:schemeClr val="tx2"/>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lumMod val="95000"/>
                    </a:schemeClr>
                  </a:solidFill>
                  <a:latin typeface="Proxima Nova Semibold"/>
                  <a:cs typeface="Proxima Nova Semibold"/>
                </a:rPr>
                <a:t>Config</a:t>
              </a:r>
              <a:r>
                <a:rPr lang="en-US" dirty="0" smtClean="0">
                  <a:solidFill>
                    <a:schemeClr val="bg1">
                      <a:lumMod val="95000"/>
                    </a:schemeClr>
                  </a:solidFill>
                  <a:latin typeface="Proxima Nova Semibold"/>
                  <a:cs typeface="Proxima Nova Semibold"/>
                </a:rPr>
                <a:t> Server</a:t>
              </a:r>
              <a:endParaRPr lang="en-US" dirty="0">
                <a:solidFill>
                  <a:schemeClr val="bg1">
                    <a:lumMod val="95000"/>
                  </a:schemeClr>
                </a:solidFill>
                <a:latin typeface="Proxima Nova Semibold"/>
                <a:cs typeface="Proxima Nova Semibold"/>
              </a:endParaRPr>
            </a:p>
          </p:txBody>
        </p:sp>
        <p:sp>
          <p:nvSpPr>
            <p:cNvPr id="214" name="Rectangle 213"/>
            <p:cNvSpPr/>
            <p:nvPr/>
          </p:nvSpPr>
          <p:spPr>
            <a:xfrm>
              <a:off x="4114800" y="3387178"/>
              <a:ext cx="1371600" cy="737013"/>
            </a:xfrm>
            <a:prstGeom prst="rect">
              <a:avLst/>
            </a:prstGeom>
            <a:solidFill>
              <a:schemeClr val="tx2"/>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lumMod val="95000"/>
                    </a:schemeClr>
                  </a:solidFill>
                  <a:latin typeface="Proxima Nova Semibold"/>
                  <a:cs typeface="Proxima Nova Semibold"/>
                </a:rPr>
                <a:t>Service Registry</a:t>
              </a:r>
              <a:endParaRPr lang="en-US" dirty="0">
                <a:solidFill>
                  <a:schemeClr val="bg1">
                    <a:lumMod val="95000"/>
                  </a:schemeClr>
                </a:solidFill>
                <a:latin typeface="Proxima Nova Semibold"/>
                <a:cs typeface="Proxima Nova Semibold"/>
              </a:endParaRPr>
            </a:p>
          </p:txBody>
        </p:sp>
        <p:sp>
          <p:nvSpPr>
            <p:cNvPr id="238" name="Rectangle 237"/>
            <p:cNvSpPr/>
            <p:nvPr/>
          </p:nvSpPr>
          <p:spPr>
            <a:xfrm>
              <a:off x="7466898" y="3262164"/>
              <a:ext cx="1066799" cy="888745"/>
            </a:xfrm>
            <a:prstGeom prst="rect">
              <a:avLst/>
            </a:prstGeom>
            <a:solidFill>
              <a:schemeClr val="tx2"/>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1">
                      <a:lumMod val="95000"/>
                    </a:schemeClr>
                  </a:solidFill>
                  <a:latin typeface="Proxima Nova Semibold"/>
                  <a:cs typeface="Proxima Nova Semibold"/>
                </a:rPr>
                <a:t>Circuit </a:t>
              </a:r>
            </a:p>
            <a:p>
              <a:pPr algn="ctr"/>
              <a:r>
                <a:rPr lang="en-US" sz="1400" dirty="0" smtClean="0">
                  <a:solidFill>
                    <a:schemeClr val="bg1">
                      <a:lumMod val="95000"/>
                    </a:schemeClr>
                  </a:solidFill>
                  <a:latin typeface="Proxima Nova Semibold"/>
                  <a:cs typeface="Proxima Nova Semibold"/>
                </a:rPr>
                <a:t>Breaker Dashboard</a:t>
              </a:r>
              <a:endParaRPr lang="en-US" sz="1400" dirty="0">
                <a:solidFill>
                  <a:schemeClr val="bg1">
                    <a:lumMod val="95000"/>
                  </a:schemeClr>
                </a:solidFill>
                <a:latin typeface="Proxima Nova Semibold"/>
                <a:cs typeface="Proxima Nova Semibold"/>
              </a:endParaRPr>
            </a:p>
          </p:txBody>
        </p:sp>
        <p:sp>
          <p:nvSpPr>
            <p:cNvPr id="241" name="Can 240"/>
            <p:cNvSpPr>
              <a:spLocks noChangeAspect="1"/>
            </p:cNvSpPr>
            <p:nvPr/>
          </p:nvSpPr>
          <p:spPr>
            <a:xfrm rot="5400000">
              <a:off x="6598174" y="3318099"/>
              <a:ext cx="457200" cy="823047"/>
            </a:xfrm>
            <a:prstGeom prst="can">
              <a:avLst/>
            </a:prstGeom>
            <a:solidFill>
              <a:schemeClr val="tx2"/>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95000"/>
                  </a:schemeClr>
                </a:solidFill>
                <a:latin typeface="Proxima Nova Semibold"/>
                <a:cs typeface="Proxima Nova Semibold"/>
              </a:endParaRPr>
            </a:p>
          </p:txBody>
        </p:sp>
        <p:sp>
          <p:nvSpPr>
            <p:cNvPr id="250" name="TextBox 249"/>
            <p:cNvSpPr txBox="1"/>
            <p:nvPr/>
          </p:nvSpPr>
          <p:spPr>
            <a:xfrm>
              <a:off x="6400098" y="3605024"/>
              <a:ext cx="700733" cy="276999"/>
            </a:xfrm>
            <a:prstGeom prst="rect">
              <a:avLst/>
            </a:prstGeom>
            <a:noFill/>
            <a:ln>
              <a:noFill/>
            </a:ln>
          </p:spPr>
          <p:txBody>
            <a:bodyPr wrap="none" rtlCol="0">
              <a:spAutoFit/>
            </a:bodyPr>
            <a:lstStyle/>
            <a:p>
              <a:r>
                <a:rPr lang="en-US" sz="1200" dirty="0" smtClean="0">
                  <a:solidFill>
                    <a:srgbClr val="FFFFFF"/>
                  </a:solidFill>
                </a:rPr>
                <a:t>Turbine</a:t>
              </a:r>
              <a:endParaRPr lang="en-US" sz="1200" dirty="0">
                <a:solidFill>
                  <a:srgbClr val="FFFFFF"/>
                </a:solidFill>
              </a:endParaRPr>
            </a:p>
          </p:txBody>
        </p:sp>
        <p:pic>
          <p:nvPicPr>
            <p:cNvPr id="271" name="Picture 270" descr="g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44" y="3152886"/>
              <a:ext cx="577850" cy="241300"/>
            </a:xfrm>
            <a:prstGeom prst="rect">
              <a:avLst/>
            </a:prstGeom>
          </p:spPr>
        </p:pic>
        <p:pic>
          <p:nvPicPr>
            <p:cNvPr id="272" name="Picture 271" descr="subversion_logo-384x33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328" y="4167852"/>
              <a:ext cx="292608" cy="252984"/>
            </a:xfrm>
            <a:prstGeom prst="rect">
              <a:avLst/>
            </a:prstGeom>
          </p:spPr>
        </p:pic>
        <p:cxnSp>
          <p:nvCxnSpPr>
            <p:cNvPr id="274" name="Straight Connector 273"/>
            <p:cNvCxnSpPr>
              <a:stCxn id="272" idx="0"/>
              <a:endCxn id="126" idx="1"/>
            </p:cNvCxnSpPr>
            <p:nvPr/>
          </p:nvCxnSpPr>
          <p:spPr>
            <a:xfrm flipV="1">
              <a:off x="381632" y="3774357"/>
              <a:ext cx="737879" cy="393495"/>
            </a:xfrm>
            <a:prstGeom prst="line">
              <a:avLst/>
            </a:prstGeom>
            <a:ln>
              <a:solidFill>
                <a:srgbClr val="A6A6A6"/>
              </a:solidFill>
              <a:prstDash val="sysDash"/>
            </a:ln>
          </p:spPr>
          <p:style>
            <a:lnRef idx="2">
              <a:schemeClr val="accent1"/>
            </a:lnRef>
            <a:fillRef idx="0">
              <a:schemeClr val="accent1"/>
            </a:fillRef>
            <a:effectRef idx="1">
              <a:schemeClr val="accent1"/>
            </a:effectRef>
            <a:fontRef idx="minor">
              <a:schemeClr val="tx1"/>
            </a:fontRef>
          </p:style>
        </p:cxnSp>
        <p:cxnSp>
          <p:nvCxnSpPr>
            <p:cNvPr id="276" name="Straight Connector 275"/>
            <p:cNvCxnSpPr>
              <a:stCxn id="271" idx="2"/>
              <a:endCxn id="126" idx="1"/>
            </p:cNvCxnSpPr>
            <p:nvPr/>
          </p:nvCxnSpPr>
          <p:spPr>
            <a:xfrm>
              <a:off x="457169" y="3394186"/>
              <a:ext cx="662342" cy="380171"/>
            </a:xfrm>
            <a:prstGeom prst="line">
              <a:avLst/>
            </a:prstGeom>
            <a:ln>
              <a:solidFill>
                <a:srgbClr val="A6A6A6"/>
              </a:solidFill>
              <a:prstDash val="sysDash"/>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2613331" y="4298072"/>
              <a:ext cx="4493538" cy="276999"/>
            </a:xfrm>
            <a:prstGeom prst="rect">
              <a:avLst/>
            </a:prstGeom>
          </p:spPr>
          <p:txBody>
            <a:bodyPr wrap="none">
              <a:spAutoFit/>
            </a:bodyPr>
            <a:lstStyle/>
            <a:p>
              <a:pPr algn="ctr"/>
              <a:r>
                <a:rPr lang="en-US" sz="1200" dirty="0">
                  <a:solidFill>
                    <a:schemeClr val="bg1"/>
                  </a:solidFill>
                  <a:latin typeface="Proxima Nova Regular"/>
                  <a:cs typeface="Proxima Nova Regular"/>
                </a:rPr>
                <a:t>Zero Downtime </a:t>
              </a:r>
              <a:r>
                <a:rPr lang="en-US" sz="1200" dirty="0" smtClean="0">
                  <a:solidFill>
                    <a:schemeClr val="bg1"/>
                  </a:solidFill>
                  <a:latin typeface="Proxima Nova Regular"/>
                  <a:cs typeface="Proxima Nova Regular"/>
                </a:rPr>
                <a:t>Upgrades  •  High Availability  •  </a:t>
              </a:r>
              <a:r>
                <a:rPr lang="en-US" sz="1200" dirty="0" err="1" smtClean="0">
                  <a:solidFill>
                    <a:schemeClr val="bg1"/>
                  </a:solidFill>
                  <a:latin typeface="Proxima Nova Regular"/>
                  <a:cs typeface="Proxima Nova Regular"/>
                </a:rPr>
                <a:t>Stateful</a:t>
              </a:r>
              <a:r>
                <a:rPr lang="en-US" sz="1200" dirty="0" smtClean="0">
                  <a:solidFill>
                    <a:schemeClr val="bg1"/>
                  </a:solidFill>
                  <a:latin typeface="Proxima Nova Regular"/>
                  <a:cs typeface="Proxima Nova Regular"/>
                </a:rPr>
                <a:t> Service</a:t>
              </a:r>
              <a:endParaRPr lang="en-US" sz="1200" dirty="0">
                <a:solidFill>
                  <a:schemeClr val="bg1"/>
                </a:solidFill>
                <a:latin typeface="Proxima Nova Regular"/>
                <a:cs typeface="Proxima Nova Regular"/>
              </a:endParaRPr>
            </a:p>
          </p:txBody>
        </p:sp>
      </p:grpSp>
      <p:grpSp>
        <p:nvGrpSpPr>
          <p:cNvPr id="14" name="Group 13"/>
          <p:cNvGrpSpPr/>
          <p:nvPr/>
        </p:nvGrpSpPr>
        <p:grpSpPr>
          <a:xfrm>
            <a:off x="3334984" y="849088"/>
            <a:ext cx="2632780" cy="1773594"/>
            <a:chOff x="-453810" y="3210508"/>
            <a:chExt cx="2632780" cy="1773594"/>
          </a:xfrm>
        </p:grpSpPr>
        <p:sp>
          <p:nvSpPr>
            <p:cNvPr id="212" name="Rectangle 211"/>
            <p:cNvSpPr/>
            <p:nvPr/>
          </p:nvSpPr>
          <p:spPr>
            <a:xfrm>
              <a:off x="-411830" y="3231502"/>
              <a:ext cx="2590800" cy="1752600"/>
            </a:xfrm>
            <a:prstGeom prst="rect">
              <a:avLst/>
            </a:prstGeom>
            <a:solidFill>
              <a:schemeClr val="bg2">
                <a:lumMod val="50000"/>
              </a:schemeClr>
            </a:solidFill>
            <a:ln>
              <a:solidFill>
                <a:srgbClr val="4C4C4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grpSp>
          <p:nvGrpSpPr>
            <p:cNvPr id="213" name="Group 212"/>
            <p:cNvGrpSpPr/>
            <p:nvPr/>
          </p:nvGrpSpPr>
          <p:grpSpPr>
            <a:xfrm>
              <a:off x="480896" y="3383902"/>
              <a:ext cx="478874" cy="533400"/>
              <a:chOff x="6150526" y="2914650"/>
              <a:chExt cx="478874" cy="533400"/>
            </a:xfrm>
          </p:grpSpPr>
          <p:sp>
            <p:nvSpPr>
              <p:cNvPr id="215" name="Snip Single Corner Rectangle 214"/>
              <p:cNvSpPr>
                <a:spLocks noChangeAspect="1"/>
              </p:cNvSpPr>
              <p:nvPr/>
            </p:nvSpPr>
            <p:spPr>
              <a:xfrm>
                <a:off x="61722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17" name="Picture 216"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218" name="TextBox 217"/>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grpSp>
          <p:nvGrpSpPr>
            <p:cNvPr id="219" name="Group 218"/>
            <p:cNvGrpSpPr/>
            <p:nvPr/>
          </p:nvGrpSpPr>
          <p:grpSpPr>
            <a:xfrm>
              <a:off x="578770" y="3381616"/>
              <a:ext cx="457200" cy="533400"/>
              <a:chOff x="6096000" y="2914650"/>
              <a:chExt cx="457200" cy="533400"/>
            </a:xfrm>
          </p:grpSpPr>
          <p:sp>
            <p:nvSpPr>
              <p:cNvPr id="220" name="Snip Single Corner Rectangle 219"/>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21" name="Picture 220"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222" name="TextBox 221"/>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grpSp>
          <p:nvGrpSpPr>
            <p:cNvPr id="223" name="Group 222"/>
            <p:cNvGrpSpPr/>
            <p:nvPr/>
          </p:nvGrpSpPr>
          <p:grpSpPr>
            <a:xfrm>
              <a:off x="1493170" y="3381616"/>
              <a:ext cx="457200" cy="533400"/>
              <a:chOff x="6096000" y="2914650"/>
              <a:chExt cx="457200" cy="533400"/>
            </a:xfrm>
          </p:grpSpPr>
          <p:sp>
            <p:nvSpPr>
              <p:cNvPr id="224" name="Snip Single Corner Rectangle 223"/>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25" name="Picture 224"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226" name="TextBox 225"/>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cxnSp>
          <p:nvCxnSpPr>
            <p:cNvPr id="227" name="Straight Connector 226"/>
            <p:cNvCxnSpPr>
              <a:stCxn id="224" idx="2"/>
              <a:endCxn id="220" idx="0"/>
            </p:cNvCxnSpPr>
            <p:nvPr/>
          </p:nvCxnSpPr>
          <p:spPr>
            <a:xfrm flipH="1">
              <a:off x="1035970" y="3648316"/>
              <a:ext cx="457200" cy="0"/>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nvGrpSpPr>
            <p:cNvPr id="229" name="Group 228"/>
            <p:cNvGrpSpPr/>
            <p:nvPr/>
          </p:nvGrpSpPr>
          <p:grpSpPr>
            <a:xfrm>
              <a:off x="1493170" y="4298302"/>
              <a:ext cx="457200" cy="533400"/>
              <a:chOff x="6096000" y="2914650"/>
              <a:chExt cx="457200" cy="533400"/>
            </a:xfrm>
          </p:grpSpPr>
          <p:sp>
            <p:nvSpPr>
              <p:cNvPr id="230" name="Snip Single Corner Rectangle 229"/>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31" name="Picture 230"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233" name="TextBox 232"/>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cxnSp>
          <p:nvCxnSpPr>
            <p:cNvPr id="234" name="Straight Connector 233"/>
            <p:cNvCxnSpPr>
              <a:stCxn id="220" idx="2"/>
              <a:endCxn id="243" idx="0"/>
            </p:cNvCxnSpPr>
            <p:nvPr/>
          </p:nvCxnSpPr>
          <p:spPr>
            <a:xfrm flipH="1">
              <a:off x="121570" y="3648316"/>
              <a:ext cx="457200" cy="45948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a:stCxn id="247" idx="2"/>
              <a:endCxn id="243" idx="0"/>
            </p:cNvCxnSpPr>
            <p:nvPr/>
          </p:nvCxnSpPr>
          <p:spPr>
            <a:xfrm flipH="1" flipV="1">
              <a:off x="121570" y="4107802"/>
              <a:ext cx="457200" cy="457200"/>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247" idx="0"/>
              <a:endCxn id="224" idx="1"/>
            </p:cNvCxnSpPr>
            <p:nvPr/>
          </p:nvCxnSpPr>
          <p:spPr>
            <a:xfrm flipV="1">
              <a:off x="1035970" y="3915016"/>
              <a:ext cx="685800" cy="64998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a:stCxn id="230" idx="3"/>
              <a:endCxn id="224" idx="1"/>
            </p:cNvCxnSpPr>
            <p:nvPr/>
          </p:nvCxnSpPr>
          <p:spPr>
            <a:xfrm flipV="1">
              <a:off x="1721770" y="3915016"/>
              <a:ext cx="0" cy="38328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a:stCxn id="247" idx="3"/>
              <a:endCxn id="224" idx="2"/>
            </p:cNvCxnSpPr>
            <p:nvPr/>
          </p:nvCxnSpPr>
          <p:spPr>
            <a:xfrm flipV="1">
              <a:off x="807370" y="3648316"/>
              <a:ext cx="685800" cy="64998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40" name="TextBox 239"/>
            <p:cNvSpPr txBox="1"/>
            <p:nvPr/>
          </p:nvSpPr>
          <p:spPr>
            <a:xfrm>
              <a:off x="-453810" y="3210508"/>
              <a:ext cx="979755" cy="246221"/>
            </a:xfrm>
            <a:prstGeom prst="rect">
              <a:avLst/>
            </a:prstGeom>
            <a:noFill/>
          </p:spPr>
          <p:txBody>
            <a:bodyPr wrap="none" rtlCol="0">
              <a:spAutoFit/>
            </a:bodyPr>
            <a:lstStyle/>
            <a:p>
              <a:r>
                <a:rPr lang="en-US" sz="1000" dirty="0" smtClean="0">
                  <a:solidFill>
                    <a:schemeClr val="bg1"/>
                  </a:solidFill>
                  <a:latin typeface="Proxima Nova Regular"/>
                  <a:cs typeface="Proxima Nova Regular"/>
                </a:rPr>
                <a:t>Development</a:t>
              </a:r>
              <a:endParaRPr lang="en-US" sz="1000" dirty="0">
                <a:solidFill>
                  <a:schemeClr val="bg1"/>
                </a:solidFill>
                <a:latin typeface="Proxima Nova Regular"/>
                <a:cs typeface="Proxima Nova Regular"/>
              </a:endParaRPr>
            </a:p>
          </p:txBody>
        </p:sp>
        <p:grpSp>
          <p:nvGrpSpPr>
            <p:cNvPr id="242" name="Group 241"/>
            <p:cNvGrpSpPr/>
            <p:nvPr/>
          </p:nvGrpSpPr>
          <p:grpSpPr>
            <a:xfrm>
              <a:off x="-335630" y="3841102"/>
              <a:ext cx="457200" cy="533400"/>
              <a:chOff x="3657600" y="1809750"/>
              <a:chExt cx="457200" cy="533400"/>
            </a:xfrm>
          </p:grpSpPr>
          <p:sp>
            <p:nvSpPr>
              <p:cNvPr id="243" name="Snip Single Corner Rectangle 242"/>
              <p:cNvSpPr>
                <a:spLocks noChangeAspect="1"/>
              </p:cNvSpPr>
              <p:nvPr/>
            </p:nvSpPr>
            <p:spPr>
              <a:xfrm>
                <a:off x="3657600" y="18097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44" name="Picture 243" descr="Microsoft_.NET_Framework_v4.5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0285" y="2135125"/>
                <a:ext cx="416560" cy="102870"/>
              </a:xfrm>
              <a:prstGeom prst="rect">
                <a:avLst/>
              </a:prstGeom>
            </p:spPr>
          </p:pic>
          <p:pic>
            <p:nvPicPr>
              <p:cNvPr id="245" name="Picture 244" descr="Steelto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1339" y="1886891"/>
                <a:ext cx="252984" cy="204216"/>
              </a:xfrm>
              <a:prstGeom prst="rect">
                <a:avLst/>
              </a:prstGeom>
            </p:spPr>
          </p:pic>
        </p:grpSp>
        <p:grpSp>
          <p:nvGrpSpPr>
            <p:cNvPr id="246" name="Group 245"/>
            <p:cNvGrpSpPr/>
            <p:nvPr/>
          </p:nvGrpSpPr>
          <p:grpSpPr>
            <a:xfrm>
              <a:off x="578770" y="4298302"/>
              <a:ext cx="457200" cy="533400"/>
              <a:chOff x="4572000" y="2266950"/>
              <a:chExt cx="457200" cy="533400"/>
            </a:xfrm>
          </p:grpSpPr>
          <p:sp>
            <p:nvSpPr>
              <p:cNvPr id="247" name="Snip Single Corner Rectangle 246"/>
              <p:cNvSpPr>
                <a:spLocks noChangeAspect="1"/>
              </p:cNvSpPr>
              <p:nvPr/>
            </p:nvSpPr>
            <p:spPr>
              <a:xfrm>
                <a:off x="4572000" y="22669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48" name="Picture 247" descr="Microsoft_.NET_Framework_v4.5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0147" y="2624858"/>
                <a:ext cx="416560" cy="102870"/>
              </a:xfrm>
              <a:prstGeom prst="rect">
                <a:avLst/>
              </a:prstGeom>
            </p:spPr>
          </p:pic>
          <p:pic>
            <p:nvPicPr>
              <p:cNvPr id="249" name="Picture 248" descr="Steelto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1201" y="2376624"/>
                <a:ext cx="252984" cy="204216"/>
              </a:xfrm>
              <a:prstGeom prst="rect">
                <a:avLst/>
              </a:prstGeom>
            </p:spPr>
          </p:pic>
        </p:grpSp>
      </p:grpSp>
      <p:grpSp>
        <p:nvGrpSpPr>
          <p:cNvPr id="252" name="Group 251"/>
          <p:cNvGrpSpPr/>
          <p:nvPr/>
        </p:nvGrpSpPr>
        <p:grpSpPr>
          <a:xfrm>
            <a:off x="3434910" y="975408"/>
            <a:ext cx="2632780" cy="1773594"/>
            <a:chOff x="-453810" y="3210508"/>
            <a:chExt cx="2632780" cy="1773594"/>
          </a:xfrm>
        </p:grpSpPr>
        <p:sp>
          <p:nvSpPr>
            <p:cNvPr id="253" name="Rectangle 252"/>
            <p:cNvSpPr/>
            <p:nvPr/>
          </p:nvSpPr>
          <p:spPr>
            <a:xfrm>
              <a:off x="-411830" y="3231502"/>
              <a:ext cx="2590800" cy="1752600"/>
            </a:xfrm>
            <a:prstGeom prst="rect">
              <a:avLst/>
            </a:prstGeom>
            <a:solidFill>
              <a:schemeClr val="bg2">
                <a:lumMod val="50000"/>
              </a:schemeClr>
            </a:solidFill>
            <a:ln>
              <a:solidFill>
                <a:srgbClr val="4C4C4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grpSp>
          <p:nvGrpSpPr>
            <p:cNvPr id="254" name="Group 253"/>
            <p:cNvGrpSpPr/>
            <p:nvPr/>
          </p:nvGrpSpPr>
          <p:grpSpPr>
            <a:xfrm>
              <a:off x="480896" y="3383902"/>
              <a:ext cx="478874" cy="533400"/>
              <a:chOff x="6150526" y="2914650"/>
              <a:chExt cx="478874" cy="533400"/>
            </a:xfrm>
          </p:grpSpPr>
          <p:sp>
            <p:nvSpPr>
              <p:cNvPr id="308" name="Snip Single Corner Rectangle 307"/>
              <p:cNvSpPr>
                <a:spLocks noChangeAspect="1"/>
              </p:cNvSpPr>
              <p:nvPr/>
            </p:nvSpPr>
            <p:spPr>
              <a:xfrm>
                <a:off x="61722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309" name="Picture 308"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310" name="TextBox 309"/>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grpSp>
          <p:nvGrpSpPr>
            <p:cNvPr id="258" name="Group 257"/>
            <p:cNvGrpSpPr/>
            <p:nvPr/>
          </p:nvGrpSpPr>
          <p:grpSpPr>
            <a:xfrm>
              <a:off x="578770" y="3381616"/>
              <a:ext cx="457200" cy="533400"/>
              <a:chOff x="6096000" y="2914650"/>
              <a:chExt cx="457200" cy="533400"/>
            </a:xfrm>
          </p:grpSpPr>
          <p:sp>
            <p:nvSpPr>
              <p:cNvPr id="305" name="Snip Single Corner Rectangle 304"/>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306" name="Picture 305"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307" name="TextBox 306"/>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grpSp>
          <p:nvGrpSpPr>
            <p:cNvPr id="259" name="Group 258"/>
            <p:cNvGrpSpPr/>
            <p:nvPr/>
          </p:nvGrpSpPr>
          <p:grpSpPr>
            <a:xfrm>
              <a:off x="1493170" y="3381616"/>
              <a:ext cx="457200" cy="533400"/>
              <a:chOff x="6096000" y="2914650"/>
              <a:chExt cx="457200" cy="533400"/>
            </a:xfrm>
          </p:grpSpPr>
          <p:sp>
            <p:nvSpPr>
              <p:cNvPr id="300" name="Snip Single Corner Rectangle 299"/>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303" name="Picture 302"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304" name="TextBox 303"/>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cxnSp>
          <p:nvCxnSpPr>
            <p:cNvPr id="260" name="Straight Connector 259"/>
            <p:cNvCxnSpPr>
              <a:stCxn id="300" idx="2"/>
              <a:endCxn id="305" idx="0"/>
            </p:cNvCxnSpPr>
            <p:nvPr/>
          </p:nvCxnSpPr>
          <p:spPr>
            <a:xfrm flipH="1">
              <a:off x="1035970" y="3648316"/>
              <a:ext cx="457200" cy="0"/>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nvGrpSpPr>
            <p:cNvPr id="261" name="Group 260"/>
            <p:cNvGrpSpPr/>
            <p:nvPr/>
          </p:nvGrpSpPr>
          <p:grpSpPr>
            <a:xfrm>
              <a:off x="1493170" y="4298302"/>
              <a:ext cx="457200" cy="533400"/>
              <a:chOff x="6096000" y="2914650"/>
              <a:chExt cx="457200" cy="533400"/>
            </a:xfrm>
          </p:grpSpPr>
          <p:sp>
            <p:nvSpPr>
              <p:cNvPr id="285" name="Snip Single Corner Rectangle 284"/>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86" name="Picture 285"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299" name="TextBox 298"/>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cxnSp>
          <p:nvCxnSpPr>
            <p:cNvPr id="263" name="Straight Connector 262"/>
            <p:cNvCxnSpPr>
              <a:stCxn id="305" idx="2"/>
              <a:endCxn id="282" idx="0"/>
            </p:cNvCxnSpPr>
            <p:nvPr/>
          </p:nvCxnSpPr>
          <p:spPr>
            <a:xfrm flipH="1">
              <a:off x="121570" y="3648316"/>
              <a:ext cx="457200" cy="45948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a:stCxn id="275" idx="2"/>
              <a:endCxn id="282" idx="0"/>
            </p:cNvCxnSpPr>
            <p:nvPr/>
          </p:nvCxnSpPr>
          <p:spPr>
            <a:xfrm flipH="1" flipV="1">
              <a:off x="121570" y="4107802"/>
              <a:ext cx="457200" cy="457200"/>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a:stCxn id="275" idx="0"/>
              <a:endCxn id="300" idx="1"/>
            </p:cNvCxnSpPr>
            <p:nvPr/>
          </p:nvCxnSpPr>
          <p:spPr>
            <a:xfrm flipV="1">
              <a:off x="1035970" y="3915016"/>
              <a:ext cx="685800" cy="64998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a:stCxn id="285" idx="3"/>
              <a:endCxn id="300" idx="1"/>
            </p:cNvCxnSpPr>
            <p:nvPr/>
          </p:nvCxnSpPr>
          <p:spPr>
            <a:xfrm flipV="1">
              <a:off x="1721770" y="3915016"/>
              <a:ext cx="0" cy="38328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a:stCxn id="275" idx="3"/>
              <a:endCxn id="300" idx="2"/>
            </p:cNvCxnSpPr>
            <p:nvPr/>
          </p:nvCxnSpPr>
          <p:spPr>
            <a:xfrm flipV="1">
              <a:off x="807370" y="3648316"/>
              <a:ext cx="685800" cy="649986"/>
            </a:xfrm>
            <a:prstGeom prst="line">
              <a:avLst/>
            </a:prstGeom>
            <a:ln w="12700">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69" name="TextBox 268"/>
            <p:cNvSpPr txBox="1"/>
            <p:nvPr/>
          </p:nvSpPr>
          <p:spPr>
            <a:xfrm>
              <a:off x="-453810" y="3210508"/>
              <a:ext cx="377026" cy="246221"/>
            </a:xfrm>
            <a:prstGeom prst="rect">
              <a:avLst/>
            </a:prstGeom>
            <a:noFill/>
          </p:spPr>
          <p:txBody>
            <a:bodyPr wrap="none" rtlCol="0">
              <a:spAutoFit/>
            </a:bodyPr>
            <a:lstStyle/>
            <a:p>
              <a:r>
                <a:rPr lang="en-US" sz="1000" dirty="0" smtClean="0">
                  <a:solidFill>
                    <a:schemeClr val="bg1"/>
                  </a:solidFill>
                  <a:latin typeface="Proxima Nova Regular"/>
                  <a:cs typeface="Proxima Nova Regular"/>
                </a:rPr>
                <a:t>QA</a:t>
              </a:r>
              <a:endParaRPr lang="en-US" sz="1000" dirty="0">
                <a:solidFill>
                  <a:schemeClr val="bg1"/>
                </a:solidFill>
                <a:latin typeface="Proxima Nova Regular"/>
                <a:cs typeface="Proxima Nova Regular"/>
              </a:endParaRPr>
            </a:p>
          </p:txBody>
        </p:sp>
        <p:grpSp>
          <p:nvGrpSpPr>
            <p:cNvPr id="270" name="Group 269"/>
            <p:cNvGrpSpPr/>
            <p:nvPr/>
          </p:nvGrpSpPr>
          <p:grpSpPr>
            <a:xfrm>
              <a:off x="-335630" y="3841102"/>
              <a:ext cx="457200" cy="533400"/>
              <a:chOff x="3657600" y="1809750"/>
              <a:chExt cx="457200" cy="533400"/>
            </a:xfrm>
          </p:grpSpPr>
          <p:sp>
            <p:nvSpPr>
              <p:cNvPr id="282" name="Snip Single Corner Rectangle 281"/>
              <p:cNvSpPr>
                <a:spLocks noChangeAspect="1"/>
              </p:cNvSpPr>
              <p:nvPr/>
            </p:nvSpPr>
            <p:spPr>
              <a:xfrm>
                <a:off x="3657600" y="18097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83" name="Picture 282" descr="Microsoft_.NET_Framework_v4.5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0285" y="2135125"/>
                <a:ext cx="416560" cy="102870"/>
              </a:xfrm>
              <a:prstGeom prst="rect">
                <a:avLst/>
              </a:prstGeom>
            </p:spPr>
          </p:pic>
          <p:pic>
            <p:nvPicPr>
              <p:cNvPr id="284" name="Picture 283" descr="Steelto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1339" y="1886891"/>
                <a:ext cx="252984" cy="204216"/>
              </a:xfrm>
              <a:prstGeom prst="rect">
                <a:avLst/>
              </a:prstGeom>
            </p:spPr>
          </p:pic>
        </p:grpSp>
        <p:grpSp>
          <p:nvGrpSpPr>
            <p:cNvPr id="273" name="Group 272"/>
            <p:cNvGrpSpPr/>
            <p:nvPr/>
          </p:nvGrpSpPr>
          <p:grpSpPr>
            <a:xfrm>
              <a:off x="578770" y="4298302"/>
              <a:ext cx="457200" cy="533400"/>
              <a:chOff x="4572000" y="2266950"/>
              <a:chExt cx="457200" cy="533400"/>
            </a:xfrm>
          </p:grpSpPr>
          <p:sp>
            <p:nvSpPr>
              <p:cNvPr id="275" name="Snip Single Corner Rectangle 274"/>
              <p:cNvSpPr>
                <a:spLocks noChangeAspect="1"/>
              </p:cNvSpPr>
              <p:nvPr/>
            </p:nvSpPr>
            <p:spPr>
              <a:xfrm>
                <a:off x="4572000" y="22669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77" name="Picture 276" descr="Microsoft_.NET_Framework_v4.5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0147" y="2624858"/>
                <a:ext cx="416560" cy="102870"/>
              </a:xfrm>
              <a:prstGeom prst="rect">
                <a:avLst/>
              </a:prstGeom>
            </p:spPr>
          </p:pic>
          <p:pic>
            <p:nvPicPr>
              <p:cNvPr id="281" name="Picture 280" descr="Steelto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1201" y="2376624"/>
                <a:ext cx="252984" cy="204216"/>
              </a:xfrm>
              <a:prstGeom prst="rect">
                <a:avLst/>
              </a:prstGeom>
            </p:spPr>
          </p:pic>
        </p:grpSp>
      </p:grpSp>
      <p:grpSp>
        <p:nvGrpSpPr>
          <p:cNvPr id="15" name="Group 14"/>
          <p:cNvGrpSpPr/>
          <p:nvPr/>
        </p:nvGrpSpPr>
        <p:grpSpPr>
          <a:xfrm>
            <a:off x="3539420" y="1095573"/>
            <a:ext cx="2632780" cy="1763097"/>
            <a:chOff x="3539420" y="1189653"/>
            <a:chExt cx="2632780" cy="1763097"/>
          </a:xfrm>
        </p:grpSpPr>
        <p:sp>
          <p:nvSpPr>
            <p:cNvPr id="179" name="Rectangle 178"/>
            <p:cNvSpPr/>
            <p:nvPr/>
          </p:nvSpPr>
          <p:spPr>
            <a:xfrm>
              <a:off x="3581400" y="1200150"/>
              <a:ext cx="2590800" cy="1752600"/>
            </a:xfrm>
            <a:prstGeom prst="rect">
              <a:avLst/>
            </a:prstGeom>
            <a:solidFill>
              <a:schemeClr val="bg2">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grpSp>
          <p:nvGrpSpPr>
            <p:cNvPr id="180" name="Group 179"/>
            <p:cNvGrpSpPr/>
            <p:nvPr/>
          </p:nvGrpSpPr>
          <p:grpSpPr>
            <a:xfrm>
              <a:off x="4474126" y="1352550"/>
              <a:ext cx="478874" cy="533400"/>
              <a:chOff x="6150526" y="2914650"/>
              <a:chExt cx="478874" cy="533400"/>
            </a:xfrm>
          </p:grpSpPr>
          <p:sp>
            <p:nvSpPr>
              <p:cNvPr id="208" name="Snip Single Corner Rectangle 207"/>
              <p:cNvSpPr>
                <a:spLocks noChangeAspect="1"/>
              </p:cNvSpPr>
              <p:nvPr/>
            </p:nvSpPr>
            <p:spPr>
              <a:xfrm>
                <a:off x="61722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09" name="Picture 208"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210" name="TextBox 209"/>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grpSp>
          <p:nvGrpSpPr>
            <p:cNvPr id="181" name="Group 180"/>
            <p:cNvGrpSpPr/>
            <p:nvPr/>
          </p:nvGrpSpPr>
          <p:grpSpPr>
            <a:xfrm>
              <a:off x="4572000" y="1350264"/>
              <a:ext cx="457200" cy="533400"/>
              <a:chOff x="6096000" y="2914650"/>
              <a:chExt cx="457200" cy="533400"/>
            </a:xfrm>
          </p:grpSpPr>
          <p:sp>
            <p:nvSpPr>
              <p:cNvPr id="205" name="Snip Single Corner Rectangle 204"/>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06" name="Picture 205"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207" name="TextBox 206"/>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grpSp>
          <p:nvGrpSpPr>
            <p:cNvPr id="182" name="Group 181"/>
            <p:cNvGrpSpPr/>
            <p:nvPr/>
          </p:nvGrpSpPr>
          <p:grpSpPr>
            <a:xfrm>
              <a:off x="5486400" y="1350264"/>
              <a:ext cx="457200" cy="533400"/>
              <a:chOff x="6096000" y="2914650"/>
              <a:chExt cx="457200" cy="533400"/>
            </a:xfrm>
          </p:grpSpPr>
          <p:sp>
            <p:nvSpPr>
              <p:cNvPr id="202" name="Snip Single Corner Rectangle 201"/>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03" name="Picture 202"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204" name="TextBox 203"/>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cxnSp>
          <p:nvCxnSpPr>
            <p:cNvPr id="183" name="Straight Connector 182"/>
            <p:cNvCxnSpPr>
              <a:stCxn id="202" idx="2"/>
              <a:endCxn id="205" idx="0"/>
            </p:cNvCxnSpPr>
            <p:nvPr/>
          </p:nvCxnSpPr>
          <p:spPr>
            <a:xfrm flipH="1">
              <a:off x="5029200" y="1616964"/>
              <a:ext cx="457200" cy="0"/>
            </a:xfrm>
            <a:prstGeom prst="line">
              <a:avLst/>
            </a:prstGeom>
            <a:ln w="12700">
              <a:solidFill>
                <a:schemeClr val="tx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86" name="Group 185"/>
            <p:cNvGrpSpPr/>
            <p:nvPr/>
          </p:nvGrpSpPr>
          <p:grpSpPr>
            <a:xfrm>
              <a:off x="5486400" y="2266950"/>
              <a:ext cx="457200" cy="533400"/>
              <a:chOff x="6096000" y="2914650"/>
              <a:chExt cx="457200" cy="533400"/>
            </a:xfrm>
          </p:grpSpPr>
          <p:sp>
            <p:nvSpPr>
              <p:cNvPr id="193" name="Snip Single Corner Rectangle 192"/>
              <p:cNvSpPr>
                <a:spLocks noChangeAspect="1"/>
              </p:cNvSpPr>
              <p:nvPr/>
            </p:nvSpPr>
            <p:spPr>
              <a:xfrm>
                <a:off x="6096000" y="29146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194" name="Picture 193" descr="spring-boo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2952750"/>
                <a:ext cx="190500" cy="190500"/>
              </a:xfrm>
              <a:prstGeom prst="rect">
                <a:avLst/>
              </a:prstGeom>
              <a:solidFill>
                <a:schemeClr val="bg1"/>
              </a:solidFill>
            </p:spPr>
          </p:pic>
          <p:sp>
            <p:nvSpPr>
              <p:cNvPr id="195" name="TextBox 194"/>
              <p:cNvSpPr txBox="1"/>
              <p:nvPr/>
            </p:nvSpPr>
            <p:spPr>
              <a:xfrm>
                <a:off x="6150526" y="3105150"/>
                <a:ext cx="402674" cy="338554"/>
              </a:xfrm>
              <a:prstGeom prst="rect">
                <a:avLst/>
              </a:prstGeom>
              <a:noFill/>
            </p:spPr>
            <p:txBody>
              <a:bodyPr wrap="none" rtlCol="0">
                <a:spAutoFit/>
              </a:bodyPr>
              <a:lstStyle/>
              <a:p>
                <a:pPr algn="ctr"/>
                <a:r>
                  <a:rPr lang="en-US" sz="800" dirty="0" smtClean="0">
                    <a:latin typeface="Proxima Nova Regular"/>
                    <a:cs typeface="Proxima Nova Regular"/>
                  </a:rPr>
                  <a:t>Boot </a:t>
                </a:r>
              </a:p>
              <a:p>
                <a:pPr algn="ctr"/>
                <a:r>
                  <a:rPr lang="en-US" sz="800" dirty="0" smtClean="0">
                    <a:latin typeface="Proxima Nova Regular"/>
                    <a:cs typeface="Proxima Nova Regular"/>
                  </a:rPr>
                  <a:t>App</a:t>
                </a:r>
                <a:endParaRPr lang="en-US" sz="800" dirty="0">
                  <a:latin typeface="Proxima Nova Regular"/>
                  <a:cs typeface="Proxima Nova Regular"/>
                </a:endParaRPr>
              </a:p>
            </p:txBody>
          </p:sp>
        </p:grpSp>
        <p:cxnSp>
          <p:nvCxnSpPr>
            <p:cNvPr id="187" name="Straight Connector 186"/>
            <p:cNvCxnSpPr>
              <a:stCxn id="205" idx="2"/>
              <a:endCxn id="196" idx="0"/>
            </p:cNvCxnSpPr>
            <p:nvPr/>
          </p:nvCxnSpPr>
          <p:spPr>
            <a:xfrm flipH="1">
              <a:off x="4114800" y="1616964"/>
              <a:ext cx="457200" cy="459486"/>
            </a:xfrm>
            <a:prstGeom prst="line">
              <a:avLst/>
            </a:prstGeom>
            <a:ln w="12700">
              <a:solidFill>
                <a:schemeClr val="tx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a:stCxn id="199" idx="2"/>
              <a:endCxn id="196" idx="0"/>
            </p:cNvCxnSpPr>
            <p:nvPr/>
          </p:nvCxnSpPr>
          <p:spPr>
            <a:xfrm flipH="1" flipV="1">
              <a:off x="4114800" y="2076450"/>
              <a:ext cx="457200" cy="457200"/>
            </a:xfrm>
            <a:prstGeom prst="line">
              <a:avLst/>
            </a:prstGeom>
            <a:ln w="12700">
              <a:solidFill>
                <a:schemeClr val="tx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a:stCxn id="199" idx="0"/>
              <a:endCxn id="202" idx="1"/>
            </p:cNvCxnSpPr>
            <p:nvPr/>
          </p:nvCxnSpPr>
          <p:spPr>
            <a:xfrm flipV="1">
              <a:off x="5029200" y="1883664"/>
              <a:ext cx="685800" cy="649986"/>
            </a:xfrm>
            <a:prstGeom prst="line">
              <a:avLst/>
            </a:prstGeom>
            <a:ln w="12700">
              <a:solidFill>
                <a:srgbClr val="2626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a:stCxn id="193" idx="3"/>
              <a:endCxn id="202" idx="1"/>
            </p:cNvCxnSpPr>
            <p:nvPr/>
          </p:nvCxnSpPr>
          <p:spPr>
            <a:xfrm flipV="1">
              <a:off x="5715000" y="1883664"/>
              <a:ext cx="0" cy="383286"/>
            </a:xfrm>
            <a:prstGeom prst="line">
              <a:avLst/>
            </a:prstGeom>
            <a:ln w="12700">
              <a:solidFill>
                <a:srgbClr val="2626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199" idx="3"/>
              <a:endCxn id="202" idx="2"/>
            </p:cNvCxnSpPr>
            <p:nvPr/>
          </p:nvCxnSpPr>
          <p:spPr>
            <a:xfrm flipV="1">
              <a:off x="4800600" y="1616964"/>
              <a:ext cx="685800" cy="649986"/>
            </a:xfrm>
            <a:prstGeom prst="line">
              <a:avLst/>
            </a:prstGeom>
            <a:ln w="12700">
              <a:solidFill>
                <a:schemeClr val="tx2">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92" name="TextBox 191"/>
            <p:cNvSpPr txBox="1"/>
            <p:nvPr/>
          </p:nvSpPr>
          <p:spPr>
            <a:xfrm>
              <a:off x="3539420" y="1189653"/>
              <a:ext cx="825867" cy="246221"/>
            </a:xfrm>
            <a:prstGeom prst="rect">
              <a:avLst/>
            </a:prstGeom>
            <a:noFill/>
          </p:spPr>
          <p:txBody>
            <a:bodyPr wrap="none" rtlCol="0">
              <a:spAutoFit/>
            </a:bodyPr>
            <a:lstStyle/>
            <a:p>
              <a:r>
                <a:rPr lang="en-US" sz="1000" dirty="0" smtClean="0">
                  <a:solidFill>
                    <a:schemeClr val="bg1"/>
                  </a:solidFill>
                  <a:latin typeface="Proxima Nova Regular"/>
                  <a:cs typeface="Proxima Nova Regular"/>
                </a:rPr>
                <a:t>Production</a:t>
              </a:r>
              <a:endParaRPr lang="en-US" sz="1000" dirty="0">
                <a:solidFill>
                  <a:schemeClr val="bg1"/>
                </a:solidFill>
                <a:latin typeface="Proxima Nova Regular"/>
                <a:cs typeface="Proxima Nova Regular"/>
              </a:endParaRPr>
            </a:p>
          </p:txBody>
        </p:sp>
        <p:grpSp>
          <p:nvGrpSpPr>
            <p:cNvPr id="11" name="Group 10"/>
            <p:cNvGrpSpPr/>
            <p:nvPr/>
          </p:nvGrpSpPr>
          <p:grpSpPr>
            <a:xfrm>
              <a:off x="3657600" y="1809750"/>
              <a:ext cx="457200" cy="533400"/>
              <a:chOff x="3657600" y="1809750"/>
              <a:chExt cx="457200" cy="533400"/>
            </a:xfrm>
          </p:grpSpPr>
          <p:sp>
            <p:nvSpPr>
              <p:cNvPr id="196" name="Snip Single Corner Rectangle 195"/>
              <p:cNvSpPr>
                <a:spLocks noChangeAspect="1"/>
              </p:cNvSpPr>
              <p:nvPr/>
            </p:nvSpPr>
            <p:spPr>
              <a:xfrm>
                <a:off x="3657600" y="18097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172" name="Picture 171" descr="Microsoft_.NET_Framework_v4.5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0285" y="2135125"/>
                <a:ext cx="416560" cy="102870"/>
              </a:xfrm>
              <a:prstGeom prst="rect">
                <a:avLst/>
              </a:prstGeom>
            </p:spPr>
          </p:pic>
          <p:pic>
            <p:nvPicPr>
              <p:cNvPr id="3" name="Picture 2" descr="Steelto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1339" y="1886891"/>
                <a:ext cx="252984" cy="204216"/>
              </a:xfrm>
              <a:prstGeom prst="rect">
                <a:avLst/>
              </a:prstGeom>
            </p:spPr>
          </p:pic>
        </p:grpSp>
        <p:grpSp>
          <p:nvGrpSpPr>
            <p:cNvPr id="13" name="Group 12"/>
            <p:cNvGrpSpPr/>
            <p:nvPr/>
          </p:nvGrpSpPr>
          <p:grpSpPr>
            <a:xfrm>
              <a:off x="4572000" y="2266950"/>
              <a:ext cx="457200" cy="533400"/>
              <a:chOff x="4572000" y="2266950"/>
              <a:chExt cx="457200" cy="533400"/>
            </a:xfrm>
          </p:grpSpPr>
          <p:sp>
            <p:nvSpPr>
              <p:cNvPr id="199" name="Snip Single Corner Rectangle 198"/>
              <p:cNvSpPr>
                <a:spLocks noChangeAspect="1"/>
              </p:cNvSpPr>
              <p:nvPr/>
            </p:nvSpPr>
            <p:spPr>
              <a:xfrm>
                <a:off x="4572000" y="2266950"/>
                <a:ext cx="457200" cy="533400"/>
              </a:xfrm>
              <a:prstGeom prst="snip1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176" name="Picture 175" descr="Microsoft_.NET_Framework_v4.5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0147" y="2624858"/>
                <a:ext cx="416560" cy="102870"/>
              </a:xfrm>
              <a:prstGeom prst="rect">
                <a:avLst/>
              </a:prstGeom>
            </p:spPr>
          </p:pic>
          <p:pic>
            <p:nvPicPr>
              <p:cNvPr id="177" name="Picture 176" descr="Steelto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1201" y="2376624"/>
                <a:ext cx="252984" cy="204216"/>
              </a:xfrm>
              <a:prstGeom prst="rect">
                <a:avLst/>
              </a:prstGeom>
            </p:spPr>
          </p:pic>
        </p:grpSp>
      </p:grpSp>
      <p:sp>
        <p:nvSpPr>
          <p:cNvPr id="2" name="Title 1"/>
          <p:cNvSpPr>
            <a:spLocks noGrp="1"/>
          </p:cNvSpPr>
          <p:nvPr>
            <p:ph type="title"/>
          </p:nvPr>
        </p:nvSpPr>
        <p:spPr/>
        <p:txBody>
          <a:bodyPr/>
          <a:lstStyle/>
          <a:p>
            <a:r>
              <a:rPr lang="en-US" dirty="0" smtClean="0"/>
              <a:t>Spring Cloud Services</a:t>
            </a:r>
            <a:endParaRPr lang="en-US" dirty="0"/>
          </a:p>
        </p:txBody>
      </p:sp>
      <p:sp>
        <p:nvSpPr>
          <p:cNvPr id="4" name="Text Placeholder 3"/>
          <p:cNvSpPr>
            <a:spLocks noGrp="1"/>
          </p:cNvSpPr>
          <p:nvPr>
            <p:ph type="body" sz="quarter" idx="13"/>
          </p:nvPr>
        </p:nvSpPr>
        <p:spPr/>
        <p:txBody>
          <a:bodyPr/>
          <a:lstStyle/>
          <a:p>
            <a:r>
              <a:rPr lang="en-US" dirty="0" err="1"/>
              <a:t>Microservices</a:t>
            </a:r>
            <a:r>
              <a:rPr lang="en-US" dirty="0"/>
              <a:t> </a:t>
            </a:r>
            <a:r>
              <a:rPr lang="en-US" dirty="0" smtClean="0"/>
              <a:t>Management</a:t>
            </a:r>
            <a:endParaRPr lang="en-US" dirty="0"/>
          </a:p>
        </p:txBody>
      </p:sp>
      <p:cxnSp>
        <p:nvCxnSpPr>
          <p:cNvPr id="131" name="Straight Connector 130"/>
          <p:cNvCxnSpPr>
            <a:stCxn id="126" idx="3"/>
            <a:endCxn id="253" idx="1"/>
          </p:cNvCxnSpPr>
          <p:nvPr/>
        </p:nvCxnSpPr>
        <p:spPr>
          <a:xfrm flipV="1">
            <a:off x="2933852" y="1872702"/>
            <a:ext cx="543038" cy="190165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26" idx="3"/>
            <a:endCxn id="212" idx="1"/>
          </p:cNvCxnSpPr>
          <p:nvPr/>
        </p:nvCxnSpPr>
        <p:spPr>
          <a:xfrm flipV="1">
            <a:off x="2933852" y="1746382"/>
            <a:ext cx="443112" cy="2027975"/>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126" idx="3"/>
            <a:endCxn id="179" idx="1"/>
          </p:cNvCxnSpPr>
          <p:nvPr/>
        </p:nvCxnSpPr>
        <p:spPr>
          <a:xfrm flipV="1">
            <a:off x="2933852" y="1982370"/>
            <a:ext cx="647548" cy="1791987"/>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199" idx="1"/>
            <a:endCxn id="214" idx="0"/>
          </p:cNvCxnSpPr>
          <p:nvPr/>
        </p:nvCxnSpPr>
        <p:spPr>
          <a:xfrm>
            <a:off x="4800600" y="2706270"/>
            <a:ext cx="0" cy="680908"/>
          </a:xfrm>
          <a:prstGeom prst="line">
            <a:avLst/>
          </a:prstGeom>
          <a:ln>
            <a:solidFill>
              <a:schemeClr val="bg1">
                <a:lumMod val="65000"/>
              </a:schemeClr>
            </a:solidFill>
            <a:headEnd type="triangle" w="lg" len="lg"/>
            <a:tailEnd type="none"/>
          </a:ln>
        </p:spPr>
        <p:style>
          <a:lnRef idx="2">
            <a:schemeClr val="accent1"/>
          </a:lnRef>
          <a:fillRef idx="0">
            <a:schemeClr val="accent1"/>
          </a:fillRef>
          <a:effectRef idx="1">
            <a:schemeClr val="accent1"/>
          </a:effectRef>
          <a:fontRef idx="minor">
            <a:schemeClr val="tx1"/>
          </a:fontRef>
        </p:style>
      </p:cxnSp>
      <p:cxnSp>
        <p:nvCxnSpPr>
          <p:cNvPr id="228" name="Elbow Connector 227"/>
          <p:cNvCxnSpPr>
            <a:stCxn id="193" idx="1"/>
            <a:endCxn id="214" idx="3"/>
          </p:cNvCxnSpPr>
          <p:nvPr/>
        </p:nvCxnSpPr>
        <p:spPr>
          <a:xfrm rot="5400000">
            <a:off x="5075993" y="3116677"/>
            <a:ext cx="1049415" cy="228600"/>
          </a:xfrm>
          <a:prstGeom prst="bentConnector2">
            <a:avLst/>
          </a:prstGeom>
          <a:ln>
            <a:solidFill>
              <a:schemeClr val="bg1">
                <a:lumMod val="6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32" name="Elbow Connector 231"/>
          <p:cNvCxnSpPr>
            <a:stCxn id="196" idx="1"/>
            <a:endCxn id="214" idx="1"/>
          </p:cNvCxnSpPr>
          <p:nvPr/>
        </p:nvCxnSpPr>
        <p:spPr>
          <a:xfrm rot="16200000" flipH="1">
            <a:off x="3247193" y="2888077"/>
            <a:ext cx="1506615" cy="228600"/>
          </a:xfrm>
          <a:prstGeom prst="bentConnector2">
            <a:avLst/>
          </a:prstGeom>
          <a:ln>
            <a:solidFill>
              <a:schemeClr val="bg1">
                <a:lumMod val="6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195" idx="3"/>
            <a:endCxn id="241" idx="2"/>
          </p:cNvCxnSpPr>
          <p:nvPr/>
        </p:nvCxnSpPr>
        <p:spPr>
          <a:xfrm>
            <a:off x="5943600" y="2532647"/>
            <a:ext cx="883174" cy="968376"/>
          </a:xfrm>
          <a:prstGeom prst="line">
            <a:avLst/>
          </a:prstGeom>
          <a:ln>
            <a:solidFill>
              <a:srgbClr val="FF0000"/>
            </a:solidFill>
            <a:prstDash val="sysDash"/>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256" name="Rectangle 255"/>
          <p:cNvSpPr/>
          <p:nvPr/>
        </p:nvSpPr>
        <p:spPr>
          <a:xfrm>
            <a:off x="5105400" y="1334670"/>
            <a:ext cx="338554" cy="369332"/>
          </a:xfrm>
          <a:prstGeom prst="rect">
            <a:avLst/>
          </a:prstGeom>
        </p:spPr>
        <p:txBody>
          <a:bodyPr wrap="none">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57" name="Rectangle 256"/>
          <p:cNvSpPr/>
          <p:nvPr/>
        </p:nvSpPr>
        <p:spPr>
          <a:xfrm>
            <a:off x="5181600" y="1944270"/>
            <a:ext cx="338554" cy="369332"/>
          </a:xfrm>
          <a:prstGeom prst="rect">
            <a:avLst/>
          </a:prstGeom>
        </p:spPr>
        <p:txBody>
          <a:bodyPr wrap="none">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cxnSp>
        <p:nvCxnSpPr>
          <p:cNvPr id="262" name="Elbow Connector 261"/>
          <p:cNvCxnSpPr>
            <a:stCxn id="205" idx="0"/>
            <a:endCxn id="238" idx="0"/>
          </p:cNvCxnSpPr>
          <p:nvPr/>
        </p:nvCxnSpPr>
        <p:spPr>
          <a:xfrm>
            <a:off x="5029200" y="1522884"/>
            <a:ext cx="2971098" cy="1739280"/>
          </a:xfrm>
          <a:prstGeom prst="bentConnector2">
            <a:avLst/>
          </a:prstGeom>
          <a:ln>
            <a:solidFill>
              <a:srgbClr val="FF0000"/>
            </a:solidFill>
            <a:prstDash val="sysDash"/>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268" name="Rectangle 267"/>
          <p:cNvSpPr/>
          <p:nvPr/>
        </p:nvSpPr>
        <p:spPr>
          <a:xfrm>
            <a:off x="5562600" y="1334670"/>
            <a:ext cx="389850" cy="461665"/>
          </a:xfrm>
          <a:prstGeom prst="rect">
            <a:avLst/>
          </a:prstGeom>
        </p:spPr>
        <p:txBody>
          <a:bodyPr wrap="none">
            <a:spAutoFit/>
          </a:bodyPr>
          <a:lstStyle/>
          <a:p>
            <a:r>
              <a:rPr lang="en-US" sz="2400" dirty="0">
                <a:solidFill>
                  <a:srgbClr val="FF0000"/>
                </a:solidFill>
                <a:latin typeface="Zapf Dingbats"/>
                <a:ea typeface="Zapf Dingbats"/>
                <a:cs typeface="Zapf Dingbats"/>
                <a:sym typeface="Zapf Dingbats"/>
              </a:rPr>
              <a:t>✗</a:t>
            </a:r>
            <a:endParaRPr lang="en-US" sz="2400" dirty="0">
              <a:solidFill>
                <a:srgbClr val="FF0000"/>
              </a:solidFill>
            </a:endParaRPr>
          </a:p>
        </p:txBody>
      </p:sp>
      <p:grpSp>
        <p:nvGrpSpPr>
          <p:cNvPr id="5" name="Group 4"/>
          <p:cNvGrpSpPr/>
          <p:nvPr/>
        </p:nvGrpSpPr>
        <p:grpSpPr>
          <a:xfrm>
            <a:off x="1682496" y="1636776"/>
            <a:ext cx="6286023" cy="3193966"/>
            <a:chOff x="1632396" y="588363"/>
            <a:chExt cx="6286023" cy="3193966"/>
          </a:xfrm>
        </p:grpSpPr>
        <p:sp>
          <p:nvSpPr>
            <p:cNvPr id="144" name="Trapezoid 143"/>
            <p:cNvSpPr/>
            <p:nvPr/>
          </p:nvSpPr>
          <p:spPr>
            <a:xfrm rot="16200000" flipV="1">
              <a:off x="5919861" y="1783771"/>
              <a:ext cx="3193966" cy="803150"/>
            </a:xfrm>
            <a:prstGeom prst="trapezoid">
              <a:avLst>
                <a:gd name="adj" fmla="val 153239"/>
              </a:avLst>
            </a:prstGeom>
            <a:gradFill flip="none" rotWithShape="1">
              <a:gsLst>
                <a:gs pos="0">
                  <a:schemeClr val="bg2"/>
                </a:gs>
                <a:gs pos="100000">
                  <a:schemeClr val="bg2">
                    <a:alpha val="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6-09-28 at 5.09.46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2396" y="589319"/>
              <a:ext cx="5486400" cy="3185652"/>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3299361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wipe(left)">
                                      <p:cBhvr>
                                        <p:cTn id="23" dur="500"/>
                                        <p:tgtEl>
                                          <p:spTgt spid="131"/>
                                        </p:tgtEl>
                                      </p:cBhvr>
                                    </p:animEffect>
                                  </p:childTnLst>
                                </p:cTn>
                              </p:par>
                              <p:par>
                                <p:cTn id="24" presetID="22" presetClass="entr" presetSubtype="8" fill="hold" nodeType="with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wipe(left)">
                                      <p:cBhvr>
                                        <p:cTn id="26" dur="500"/>
                                        <p:tgtEl>
                                          <p:spTgt spid="132"/>
                                        </p:tgtEl>
                                      </p:cBhvr>
                                    </p:animEffect>
                                  </p:childTnLst>
                                </p:cTn>
                              </p:par>
                              <p:par>
                                <p:cTn id="27" presetID="22" presetClass="entr" presetSubtype="8" fill="hold" nodeType="withEffect">
                                  <p:stCondLst>
                                    <p:cond delay="0"/>
                                  </p:stCondLst>
                                  <p:childTnLst>
                                    <p:set>
                                      <p:cBhvr>
                                        <p:cTn id="28" dur="1" fill="hold">
                                          <p:stCondLst>
                                            <p:cond delay="0"/>
                                          </p:stCondLst>
                                        </p:cTn>
                                        <p:tgtEl>
                                          <p:spTgt spid="211"/>
                                        </p:tgtEl>
                                        <p:attrNameLst>
                                          <p:attrName>style.visibility</p:attrName>
                                        </p:attrNameLst>
                                      </p:cBhvr>
                                      <p:to>
                                        <p:strVal val="visible"/>
                                      </p:to>
                                    </p:set>
                                    <p:animEffect transition="in" filter="wipe(left)">
                                      <p:cBhvr>
                                        <p:cTn id="29" dur="500"/>
                                        <p:tgtEl>
                                          <p:spTgt spid="2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32"/>
                                        </p:tgtEl>
                                        <p:attrNameLst>
                                          <p:attrName>style.visibility</p:attrName>
                                        </p:attrNameLst>
                                      </p:cBhvr>
                                      <p:to>
                                        <p:strVal val="visible"/>
                                      </p:to>
                                    </p:set>
                                    <p:animEffect transition="in" filter="wipe(up)">
                                      <p:cBhvr>
                                        <p:cTn id="34" dur="500"/>
                                        <p:tgtEl>
                                          <p:spTgt spid="232"/>
                                        </p:tgtEl>
                                      </p:cBhvr>
                                    </p:animEffect>
                                  </p:childTnLst>
                                </p:cTn>
                              </p:par>
                              <p:par>
                                <p:cTn id="35" presetID="22" presetClass="entr" presetSubtype="1" fill="hold" nodeType="withEffect">
                                  <p:stCondLst>
                                    <p:cond delay="0"/>
                                  </p:stCondLst>
                                  <p:childTnLst>
                                    <p:set>
                                      <p:cBhvr>
                                        <p:cTn id="36" dur="1" fill="hold">
                                          <p:stCondLst>
                                            <p:cond delay="0"/>
                                          </p:stCondLst>
                                        </p:cTn>
                                        <p:tgtEl>
                                          <p:spTgt spid="228"/>
                                        </p:tgtEl>
                                        <p:attrNameLst>
                                          <p:attrName>style.visibility</p:attrName>
                                        </p:attrNameLst>
                                      </p:cBhvr>
                                      <p:to>
                                        <p:strVal val="visible"/>
                                      </p:to>
                                    </p:set>
                                    <p:animEffect transition="in" filter="wipe(up)">
                                      <p:cBhvr>
                                        <p:cTn id="37" dur="500"/>
                                        <p:tgtEl>
                                          <p:spTgt spid="2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16"/>
                                        </p:tgtEl>
                                        <p:attrNameLst>
                                          <p:attrName>style.visibility</p:attrName>
                                        </p:attrNameLst>
                                      </p:cBhvr>
                                      <p:to>
                                        <p:strVal val="visible"/>
                                      </p:to>
                                    </p:set>
                                    <p:animEffect transition="in" filter="wipe(down)">
                                      <p:cBhvr>
                                        <p:cTn id="42" dur="500"/>
                                        <p:tgtEl>
                                          <p:spTgt spid="21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62"/>
                                        </p:tgtEl>
                                        <p:attrNameLst>
                                          <p:attrName>style.visibility</p:attrName>
                                        </p:attrNameLst>
                                      </p:cBhvr>
                                      <p:to>
                                        <p:strVal val="visible"/>
                                      </p:to>
                                    </p:set>
                                    <p:animEffect transition="in" filter="wipe(left)">
                                      <p:cBhvr>
                                        <p:cTn id="57" dur="500"/>
                                        <p:tgtEl>
                                          <p:spTgt spid="262"/>
                                        </p:tgtEl>
                                      </p:cBhvr>
                                    </p:animEffect>
                                  </p:childTnLst>
                                </p:cTn>
                              </p:par>
                              <p:par>
                                <p:cTn id="58" presetID="22" presetClass="entr" presetSubtype="8"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wipe(left)">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right)">
                                      <p:cBhvr>
                                        <p:cTn id="6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257" grpId="0"/>
      <p:bldP spid="26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9" name="Shape 251"/>
          <p:cNvSpPr/>
          <p:nvPr/>
        </p:nvSpPr>
        <p:spPr>
          <a:xfrm>
            <a:off x="0" y="-4419"/>
            <a:ext cx="9144000" cy="5143500"/>
          </a:xfrm>
          <a:prstGeom prst="rect">
            <a:avLst/>
          </a:prstGeom>
          <a:solidFill>
            <a:srgbClr val="18283C">
              <a:alpha val="74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7" name="TextBox 6"/>
          <p:cNvSpPr txBox="1"/>
          <p:nvPr/>
        </p:nvSpPr>
        <p:spPr>
          <a:xfrm>
            <a:off x="0" y="2066681"/>
            <a:ext cx="9080810" cy="769441"/>
          </a:xfrm>
          <a:prstGeom prst="rect">
            <a:avLst/>
          </a:prstGeom>
          <a:noFill/>
          <a:effectLst/>
        </p:spPr>
        <p:txBody>
          <a:bodyPr wrap="square" rtlCol="0">
            <a:spAutoFit/>
          </a:bodyPr>
          <a:lstStyle/>
          <a:p>
            <a:pPr algn="ctr" defTabSz="914400">
              <a:spcAft>
                <a:spcPts val="600"/>
              </a:spcAft>
            </a:pPr>
            <a:r>
              <a:rPr lang="en-US" sz="4400" kern="0" dirty="0" smtClean="0">
                <a:solidFill>
                  <a:srgbClr val="58C6B8"/>
                </a:solidFill>
                <a:latin typeface="Proxima Nova Semibold"/>
                <a:ea typeface="Arial"/>
                <a:cs typeface="Proxima Nova Semibold"/>
                <a:sym typeface="Arial"/>
                <a:rtl val="0"/>
              </a:rPr>
              <a:t>DELIVER Fast</a:t>
            </a:r>
          </a:p>
        </p:txBody>
      </p:sp>
    </p:spTree>
    <p:extLst>
      <p:ext uri="{BB962C8B-B14F-4D97-AF65-F5344CB8AC3E}">
        <p14:creationId xmlns:p14="http://schemas.microsoft.com/office/powerpoint/2010/main" val="367710993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Streamlining Developer Workflows</a:t>
            </a:r>
            <a:endParaRPr lang="en-US" dirty="0"/>
          </a:p>
        </p:txBody>
      </p:sp>
      <p:sp>
        <p:nvSpPr>
          <p:cNvPr id="3" name="Text Placeholder 2"/>
          <p:cNvSpPr>
            <a:spLocks noGrp="1"/>
          </p:cNvSpPr>
          <p:nvPr>
            <p:ph type="body" sz="quarter" idx="13"/>
          </p:nvPr>
        </p:nvSpPr>
        <p:spPr/>
        <p:txBody>
          <a:bodyPr/>
          <a:lstStyle/>
          <a:p>
            <a:r>
              <a:rPr lang="en-US" dirty="0"/>
              <a:t>Reducing </a:t>
            </a:r>
            <a:r>
              <a:rPr lang="en-US" dirty="0" smtClean="0"/>
              <a:t>Overhead</a:t>
            </a:r>
            <a:endParaRPr lang="en-US" dirty="0"/>
          </a:p>
        </p:txBody>
      </p:sp>
      <p:pic>
        <p:nvPicPr>
          <p:cNvPr id="14" name="Picture 13" descr="platfo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432" y="3028077"/>
            <a:ext cx="1016000" cy="1016000"/>
          </a:xfrm>
          <a:prstGeom prst="rect">
            <a:avLst/>
          </a:prstGeom>
        </p:spPr>
      </p:pic>
      <p:pic>
        <p:nvPicPr>
          <p:cNvPr id="16" name="Picture 15" descr="Snowflake.png"/>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28046" y="3116154"/>
            <a:ext cx="838830" cy="838830"/>
          </a:xfrm>
          <a:prstGeom prst="rect">
            <a:avLst/>
          </a:prstGeom>
        </p:spPr>
      </p:pic>
      <p:sp>
        <p:nvSpPr>
          <p:cNvPr id="17" name="TextBox 16"/>
          <p:cNvSpPr txBox="1"/>
          <p:nvPr/>
        </p:nvSpPr>
        <p:spPr>
          <a:xfrm>
            <a:off x="1491027" y="2861578"/>
            <a:ext cx="2649172" cy="1384993"/>
          </a:xfrm>
          <a:prstGeom prst="rect">
            <a:avLst/>
          </a:prstGeom>
          <a:noFill/>
        </p:spPr>
        <p:txBody>
          <a:bodyPr wrap="square" lIns="91438" tIns="45719" rIns="91438" bIns="45719" rtlCol="0">
            <a:spAutoFit/>
          </a:bodyPr>
          <a:lstStyle/>
          <a:p>
            <a:pPr marL="285743" indent="-285743">
              <a:buClr>
                <a:srgbClr val="FF0000"/>
              </a:buClr>
              <a:buFont typeface="Zapf Dingbats" charset="0"/>
              <a:buChar char="✗"/>
            </a:pPr>
            <a:r>
              <a:rPr lang="en-US" sz="1200" dirty="0">
                <a:solidFill>
                  <a:srgbClr val="4C4C4C"/>
                </a:solidFill>
                <a:latin typeface="Proxima Nova Regular"/>
                <a:cs typeface="Proxima Nova Regular"/>
              </a:rPr>
              <a:t>Ad hoc, Incomplete Automation</a:t>
            </a:r>
          </a:p>
          <a:p>
            <a:pPr marL="285743" indent="-285743">
              <a:buClr>
                <a:srgbClr val="FF0000"/>
              </a:buClr>
              <a:buFont typeface="Zapf Dingbats" charset="0"/>
              <a:buChar char="✗"/>
            </a:pPr>
            <a:r>
              <a:rPr lang="en-US" sz="1200" dirty="0" smtClean="0">
                <a:solidFill>
                  <a:srgbClr val="4C4C4C"/>
                </a:solidFill>
                <a:latin typeface="Proxima Nova Regular"/>
                <a:cs typeface="Proxima Nova Regular"/>
              </a:rPr>
              <a:t>Complex/Custom </a:t>
            </a:r>
            <a:r>
              <a:rPr lang="en-US" sz="1200" dirty="0">
                <a:solidFill>
                  <a:srgbClr val="4C4C4C"/>
                </a:solidFill>
                <a:latin typeface="Proxima Nova Regular"/>
                <a:cs typeface="Proxima Nova Regular"/>
              </a:rPr>
              <a:t>Configurations</a:t>
            </a:r>
          </a:p>
          <a:p>
            <a:pPr marL="285743" indent="-285743">
              <a:buClr>
                <a:srgbClr val="FF0000"/>
              </a:buClr>
              <a:buFont typeface="Zapf Dingbats" charset="0"/>
              <a:buChar char="✗"/>
            </a:pPr>
            <a:r>
              <a:rPr lang="en-US" sz="1200" dirty="0">
                <a:solidFill>
                  <a:srgbClr val="4C4C4C"/>
                </a:solidFill>
                <a:latin typeface="Proxima Nova Regular"/>
                <a:cs typeface="Proxima Nova Regular"/>
              </a:rPr>
              <a:t>Infrastructure Failure Sensitive</a:t>
            </a:r>
          </a:p>
          <a:p>
            <a:pPr marL="285743" indent="-285743">
              <a:buClr>
                <a:srgbClr val="FF0000"/>
              </a:buClr>
              <a:buFont typeface="Zapf Dingbats" charset="0"/>
              <a:buChar char="✗"/>
            </a:pPr>
            <a:r>
              <a:rPr lang="en-US" sz="1200" dirty="0" smtClean="0">
                <a:solidFill>
                  <a:srgbClr val="4C4C4C"/>
                </a:solidFill>
                <a:latin typeface="Proxima Nova Regular"/>
                <a:cs typeface="Proxima Nova Regular"/>
              </a:rPr>
              <a:t>Redundant </a:t>
            </a:r>
            <a:r>
              <a:rPr lang="en-US" sz="1200" dirty="0">
                <a:solidFill>
                  <a:srgbClr val="4C4C4C"/>
                </a:solidFill>
                <a:latin typeface="Proxima Nova Regular"/>
                <a:cs typeface="Proxima Nova Regular"/>
              </a:rPr>
              <a:t>work for cross-cutting concerns</a:t>
            </a:r>
          </a:p>
          <a:p>
            <a:pPr marL="285743" indent="-285743">
              <a:buClr>
                <a:srgbClr val="FF0000"/>
              </a:buClr>
              <a:buFont typeface="Zapf Dingbats" charset="0"/>
              <a:buChar char="✗"/>
            </a:pPr>
            <a:r>
              <a:rPr lang="en-US" sz="1200" dirty="0">
                <a:solidFill>
                  <a:srgbClr val="4C4C4C"/>
                </a:solidFill>
                <a:latin typeface="Proxima Nova Regular"/>
                <a:cs typeface="Proxima Nova Regular"/>
              </a:rPr>
              <a:t>Difficult to Port/Replicate</a:t>
            </a:r>
          </a:p>
          <a:p>
            <a:pPr marL="285743" indent="-285743">
              <a:buClr>
                <a:srgbClr val="FF0000"/>
              </a:buClr>
              <a:buFont typeface="Zapf Dingbats" charset="0"/>
              <a:buChar char="✗"/>
            </a:pPr>
            <a:r>
              <a:rPr lang="en-US" sz="1200" dirty="0">
                <a:solidFill>
                  <a:srgbClr val="4C4C4C"/>
                </a:solidFill>
                <a:latin typeface="Proxima Nova Regular"/>
                <a:cs typeface="Proxima Nova Regular"/>
              </a:rPr>
              <a:t>Maintenance </a:t>
            </a:r>
            <a:r>
              <a:rPr lang="en-US" sz="1200" dirty="0" smtClean="0">
                <a:solidFill>
                  <a:srgbClr val="4C4C4C"/>
                </a:solidFill>
                <a:latin typeface="Proxima Nova Regular"/>
                <a:cs typeface="Proxima Nova Regular"/>
              </a:rPr>
              <a:t>Overhead</a:t>
            </a:r>
            <a:endParaRPr lang="en-US" sz="1200" dirty="0">
              <a:solidFill>
                <a:srgbClr val="4C4C4C"/>
              </a:solidFill>
              <a:latin typeface="Proxima Nova Regular"/>
              <a:cs typeface="Proxima Nova Regular"/>
            </a:endParaRPr>
          </a:p>
        </p:txBody>
      </p:sp>
      <p:sp>
        <p:nvSpPr>
          <p:cNvPr id="18" name="TextBox 17"/>
          <p:cNvSpPr txBox="1"/>
          <p:nvPr/>
        </p:nvSpPr>
        <p:spPr>
          <a:xfrm>
            <a:off x="883416" y="2408391"/>
            <a:ext cx="2562926" cy="369330"/>
          </a:xfrm>
          <a:prstGeom prst="rect">
            <a:avLst/>
          </a:prstGeom>
          <a:noFill/>
        </p:spPr>
        <p:txBody>
          <a:bodyPr wrap="none" lIns="91438" tIns="45719" rIns="91438" bIns="45719" rtlCol="0">
            <a:spAutoFit/>
          </a:bodyPr>
          <a:lstStyle/>
          <a:p>
            <a:r>
              <a:rPr lang="en-US" b="1" dirty="0" smtClean="0">
                <a:solidFill>
                  <a:srgbClr val="4C4C4C"/>
                </a:solidFill>
                <a:latin typeface="Proxima Nova Regular"/>
                <a:cs typeface="Proxima Nova Regular"/>
              </a:rPr>
              <a:t>Snowflake Automation</a:t>
            </a:r>
            <a:endParaRPr lang="en-US" b="1" dirty="0">
              <a:solidFill>
                <a:srgbClr val="4C4C4C"/>
              </a:solidFill>
              <a:latin typeface="Proxima Nova Regular"/>
              <a:cs typeface="Proxima Nova Regular"/>
            </a:endParaRPr>
          </a:p>
        </p:txBody>
      </p:sp>
      <p:sp>
        <p:nvSpPr>
          <p:cNvPr id="19" name="TextBox 18"/>
          <p:cNvSpPr txBox="1"/>
          <p:nvPr/>
        </p:nvSpPr>
        <p:spPr>
          <a:xfrm>
            <a:off x="600895" y="4463663"/>
            <a:ext cx="3147011" cy="307775"/>
          </a:xfrm>
          <a:prstGeom prst="rect">
            <a:avLst/>
          </a:prstGeom>
          <a:noFill/>
        </p:spPr>
        <p:txBody>
          <a:bodyPr wrap="none" lIns="91438" tIns="45719" rIns="91438" bIns="45719" rtlCol="0">
            <a:spAutoFit/>
          </a:bodyPr>
          <a:lstStyle/>
          <a:p>
            <a:r>
              <a:rPr lang="en-US" sz="1400" b="1" dirty="0" smtClean="0">
                <a:solidFill>
                  <a:srgbClr val="4C4C4C"/>
                </a:solidFill>
                <a:latin typeface="Proxima Nova Regular"/>
                <a:cs typeface="Proxima Nova Regular"/>
              </a:rPr>
              <a:t>Manual, Slow, Inflexible, Error-Prone</a:t>
            </a:r>
            <a:endParaRPr lang="en-US" sz="1400" b="1" dirty="0">
              <a:solidFill>
                <a:srgbClr val="4C4C4C"/>
              </a:solidFill>
              <a:latin typeface="Proxima Nova Regular"/>
              <a:cs typeface="Proxima Nova Regular"/>
            </a:endParaRPr>
          </a:p>
        </p:txBody>
      </p:sp>
      <p:sp>
        <p:nvSpPr>
          <p:cNvPr id="20" name="TextBox 19"/>
          <p:cNvSpPr txBox="1"/>
          <p:nvPr/>
        </p:nvSpPr>
        <p:spPr>
          <a:xfrm>
            <a:off x="5986193" y="2843236"/>
            <a:ext cx="2924457" cy="1569658"/>
          </a:xfrm>
          <a:prstGeom prst="rect">
            <a:avLst/>
          </a:prstGeom>
          <a:noFill/>
        </p:spPr>
        <p:txBody>
          <a:bodyPr wrap="square" lIns="91438" tIns="45719" rIns="91438" bIns="45719" rtlCol="0">
            <a:spAutoFit/>
          </a:bodyPr>
          <a:lstStyle/>
          <a:p>
            <a:pPr marL="285743" indent="-285743">
              <a:buClr>
                <a:srgbClr val="008000"/>
              </a:buClr>
              <a:buFont typeface="Wingdings" charset="2"/>
              <a:buChar char="ü"/>
            </a:pPr>
            <a:r>
              <a:rPr lang="en-US" sz="1200" dirty="0">
                <a:solidFill>
                  <a:srgbClr val="4C4C4C"/>
                </a:solidFill>
                <a:latin typeface="Proxima Nova Regular"/>
                <a:cs typeface="Proxima Nova Regular"/>
              </a:rPr>
              <a:t>Consistent Contracts</a:t>
            </a:r>
          </a:p>
          <a:p>
            <a:pPr marL="285743" indent="-285743">
              <a:buClr>
                <a:srgbClr val="008000"/>
              </a:buClr>
              <a:buFont typeface="Wingdings" charset="2"/>
              <a:buChar char="ü"/>
            </a:pPr>
            <a:r>
              <a:rPr lang="en-US" sz="1200" dirty="0">
                <a:solidFill>
                  <a:srgbClr val="4C4C4C"/>
                </a:solidFill>
                <a:latin typeface="Proxima Nova Regular"/>
                <a:cs typeface="Proxima Nova Regular"/>
              </a:rPr>
              <a:t>Fully Automated, Repeatable platform managed </a:t>
            </a:r>
            <a:r>
              <a:rPr lang="en-US" sz="1200" dirty="0" smtClean="0">
                <a:solidFill>
                  <a:srgbClr val="4C4C4C"/>
                </a:solidFill>
                <a:latin typeface="Proxima Nova Regular"/>
                <a:cs typeface="Proxima Nova Regular"/>
              </a:rPr>
              <a:t>DevOps </a:t>
            </a:r>
            <a:r>
              <a:rPr lang="en-US" sz="1200" dirty="0">
                <a:solidFill>
                  <a:srgbClr val="4C4C4C"/>
                </a:solidFill>
                <a:latin typeface="Proxima Nova Regular"/>
                <a:cs typeface="Proxima Nova Regular"/>
              </a:rPr>
              <a:t>processes</a:t>
            </a:r>
          </a:p>
          <a:p>
            <a:pPr marL="285743" indent="-285743">
              <a:buClr>
                <a:srgbClr val="008000"/>
              </a:buClr>
              <a:buFont typeface="Wingdings" charset="2"/>
              <a:buChar char="ü"/>
            </a:pPr>
            <a:r>
              <a:rPr lang="en-US" sz="1200" dirty="0">
                <a:solidFill>
                  <a:srgbClr val="4C4C4C"/>
                </a:solidFill>
                <a:latin typeface="Proxima Nova Regular"/>
                <a:cs typeface="Proxima Nova Regular"/>
              </a:rPr>
              <a:t>Developer + Ops Friendly Constructs</a:t>
            </a:r>
          </a:p>
          <a:p>
            <a:pPr marL="285743" indent="-285743">
              <a:buClr>
                <a:srgbClr val="008000"/>
              </a:buClr>
              <a:buFont typeface="Wingdings" charset="2"/>
              <a:buChar char="ü"/>
            </a:pPr>
            <a:r>
              <a:rPr lang="en-US" sz="1200" dirty="0">
                <a:solidFill>
                  <a:srgbClr val="4C4C4C"/>
                </a:solidFill>
                <a:latin typeface="Proxima Nova Regular"/>
                <a:cs typeface="Proxima Nova Regular"/>
              </a:rPr>
              <a:t>Easy to move/</a:t>
            </a:r>
            <a:r>
              <a:rPr lang="en-US" sz="1200" dirty="0" smtClean="0">
                <a:solidFill>
                  <a:srgbClr val="4C4C4C"/>
                </a:solidFill>
                <a:latin typeface="Proxima Nova Regular"/>
                <a:cs typeface="Proxima Nova Regular"/>
              </a:rPr>
              <a:t>re-architect </a:t>
            </a:r>
            <a:r>
              <a:rPr lang="en-US" sz="1200" dirty="0">
                <a:solidFill>
                  <a:srgbClr val="4C4C4C"/>
                </a:solidFill>
                <a:latin typeface="Proxima Nova Regular"/>
                <a:cs typeface="Proxima Nova Regular"/>
              </a:rPr>
              <a:t>apps</a:t>
            </a:r>
          </a:p>
          <a:p>
            <a:pPr marL="285743" indent="-285743">
              <a:buClr>
                <a:srgbClr val="008000"/>
              </a:buClr>
              <a:buFont typeface="Wingdings" charset="2"/>
              <a:buChar char="ü"/>
            </a:pPr>
            <a:r>
              <a:rPr lang="en-US" sz="1200" dirty="0">
                <a:solidFill>
                  <a:srgbClr val="4C4C4C"/>
                </a:solidFill>
                <a:latin typeface="Proxima Nova Regular"/>
                <a:cs typeface="Proxima Nova Regular"/>
              </a:rPr>
              <a:t>Infrastructure Failure Agnostic</a:t>
            </a:r>
          </a:p>
          <a:p>
            <a:pPr marL="285743" indent="-285743">
              <a:buClr>
                <a:srgbClr val="008000"/>
              </a:buClr>
              <a:buFont typeface="Wingdings" charset="2"/>
              <a:buChar char="ü"/>
            </a:pPr>
            <a:endParaRPr lang="en-US" sz="1200" dirty="0">
              <a:solidFill>
                <a:srgbClr val="4C4C4C"/>
              </a:solidFill>
              <a:latin typeface="Proxima Nova Regular"/>
              <a:cs typeface="Proxima Nova Regular"/>
            </a:endParaRPr>
          </a:p>
        </p:txBody>
      </p:sp>
      <p:sp>
        <p:nvSpPr>
          <p:cNvPr id="21" name="TextBox 20"/>
          <p:cNvSpPr txBox="1"/>
          <p:nvPr/>
        </p:nvSpPr>
        <p:spPr>
          <a:xfrm>
            <a:off x="5508361" y="2431020"/>
            <a:ext cx="2576546" cy="369330"/>
          </a:xfrm>
          <a:prstGeom prst="rect">
            <a:avLst/>
          </a:prstGeom>
          <a:noFill/>
        </p:spPr>
        <p:txBody>
          <a:bodyPr wrap="none" lIns="91438" tIns="45719" rIns="91438" bIns="45719" rtlCol="0">
            <a:spAutoFit/>
          </a:bodyPr>
          <a:lstStyle/>
          <a:p>
            <a:r>
              <a:rPr lang="en-US" b="1" dirty="0" smtClean="0">
                <a:solidFill>
                  <a:schemeClr val="accent2"/>
                </a:solidFill>
                <a:latin typeface="Proxima Nova Regular"/>
                <a:cs typeface="Proxima Nova Regular"/>
              </a:rPr>
              <a:t>Structured Automation</a:t>
            </a:r>
            <a:endParaRPr lang="en-US" b="1" dirty="0">
              <a:solidFill>
                <a:schemeClr val="accent2"/>
              </a:solidFill>
              <a:latin typeface="Proxima Nova Regular"/>
              <a:cs typeface="Proxima Nova Regular"/>
            </a:endParaRPr>
          </a:p>
        </p:txBody>
      </p:sp>
      <p:sp>
        <p:nvSpPr>
          <p:cNvPr id="22" name="TextBox 21"/>
          <p:cNvSpPr txBox="1"/>
          <p:nvPr/>
        </p:nvSpPr>
        <p:spPr>
          <a:xfrm>
            <a:off x="5437902" y="4465632"/>
            <a:ext cx="2710995" cy="307775"/>
          </a:xfrm>
          <a:prstGeom prst="rect">
            <a:avLst/>
          </a:prstGeom>
          <a:noFill/>
        </p:spPr>
        <p:txBody>
          <a:bodyPr wrap="none" lIns="91438" tIns="45719" rIns="91438" bIns="45719" rtlCol="0">
            <a:spAutoFit/>
          </a:bodyPr>
          <a:lstStyle/>
          <a:p>
            <a:r>
              <a:rPr lang="en-US" sz="1400" b="1" dirty="0" smtClean="0">
                <a:solidFill>
                  <a:schemeClr val="accent2"/>
                </a:solidFill>
                <a:latin typeface="Proxima Nova Regular"/>
                <a:cs typeface="Proxima Nova Regular"/>
              </a:rPr>
              <a:t>Automated, Fast, Flexible, Safe</a:t>
            </a:r>
            <a:endParaRPr lang="en-US" sz="1400" b="1" dirty="0">
              <a:solidFill>
                <a:schemeClr val="accent2"/>
              </a:solidFill>
              <a:latin typeface="Proxima Nova Regular"/>
              <a:cs typeface="Proxima Nova Regular"/>
            </a:endParaRPr>
          </a:p>
        </p:txBody>
      </p:sp>
      <p:graphicFrame>
        <p:nvGraphicFramePr>
          <p:cNvPr id="27" name="Chart 2300"/>
          <p:cNvGraphicFramePr/>
          <p:nvPr>
            <p:extLst>
              <p:ext uri="{D42A27DB-BD31-4B8C-83A1-F6EECF244321}">
                <p14:modId xmlns:p14="http://schemas.microsoft.com/office/powerpoint/2010/main" val="2657426191"/>
              </p:ext>
            </p:extLst>
          </p:nvPr>
        </p:nvGraphicFramePr>
        <p:xfrm>
          <a:off x="1447800" y="920242"/>
          <a:ext cx="7134278" cy="1752600"/>
        </p:xfrm>
        <a:graphic>
          <a:graphicData uri="http://schemas.openxmlformats.org/drawingml/2006/chart">
            <c:chart xmlns:c="http://schemas.openxmlformats.org/drawingml/2006/chart" xmlns:r="http://schemas.openxmlformats.org/officeDocument/2006/relationships" r:id="rId6"/>
          </a:graphicData>
        </a:graphic>
      </p:graphicFrame>
      <p:sp>
        <p:nvSpPr>
          <p:cNvPr id="28" name="Shape 2301"/>
          <p:cNvSpPr/>
          <p:nvPr/>
        </p:nvSpPr>
        <p:spPr>
          <a:xfrm>
            <a:off x="7149903" y="1317783"/>
            <a:ext cx="1030486" cy="361637"/>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lvl1pPr>
              <a:defRPr sz="2400"/>
            </a:lvl1pPr>
          </a:lstStyle>
          <a:p>
            <a:pPr defTabSz="309499">
              <a:defRPr sz="1800"/>
            </a:pPr>
            <a:r>
              <a:rPr sz="700" kern="0" dirty="0" smtClean="0">
                <a:solidFill>
                  <a:srgbClr val="4C4C4C"/>
                </a:solidFill>
                <a:latin typeface="Proxima Nova Regular"/>
                <a:ea typeface="Helvetica Light"/>
                <a:cs typeface="Proxima Nova Regular"/>
                <a:sym typeface="Helvetica Light"/>
                <a:rtl val="0"/>
              </a:rPr>
              <a:t>Source: </a:t>
            </a:r>
            <a:r>
              <a:rPr sz="700" kern="0" dirty="0">
                <a:solidFill>
                  <a:srgbClr val="4C4C4C"/>
                </a:solidFill>
                <a:latin typeface="Proxima Nova Regular"/>
                <a:ea typeface="Helvetica Light"/>
                <a:cs typeface="Proxima Nova Regular"/>
                <a:sym typeface="Helvetica Light"/>
                <a:rtl val="0"/>
              </a:rPr>
              <a:t>“Electric Cloud LinkedIn Survey to software developers”</a:t>
            </a:r>
          </a:p>
        </p:txBody>
      </p:sp>
      <p:grpSp>
        <p:nvGrpSpPr>
          <p:cNvPr id="29" name="Group 28"/>
          <p:cNvGrpSpPr/>
          <p:nvPr/>
        </p:nvGrpSpPr>
        <p:grpSpPr>
          <a:xfrm>
            <a:off x="1066800" y="1055445"/>
            <a:ext cx="1928466" cy="975211"/>
            <a:chOff x="607174" y="1903293"/>
            <a:chExt cx="2408836" cy="1218131"/>
          </a:xfrm>
        </p:grpSpPr>
        <p:sp>
          <p:nvSpPr>
            <p:cNvPr id="30" name="TextBox 29"/>
            <p:cNvSpPr txBox="1"/>
            <p:nvPr/>
          </p:nvSpPr>
          <p:spPr>
            <a:xfrm>
              <a:off x="607174" y="2325168"/>
              <a:ext cx="2408836" cy="3203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000" kern="0" dirty="0">
                  <a:solidFill>
                    <a:srgbClr val="4C4C4C"/>
                  </a:solidFill>
                  <a:latin typeface="Proxima Nova Regular"/>
                  <a:ea typeface="Helvetica Light"/>
                  <a:cs typeface="Proxima Nova Regular"/>
                  <a:sym typeface="Helvetica Light"/>
                  <a:rtl val="0"/>
                </a:rPr>
                <a:t>Administrative tasks</a:t>
              </a:r>
            </a:p>
          </p:txBody>
        </p:sp>
        <p:sp>
          <p:nvSpPr>
            <p:cNvPr id="31" name="TextBox 30"/>
            <p:cNvSpPr txBox="1"/>
            <p:nvPr/>
          </p:nvSpPr>
          <p:spPr>
            <a:xfrm>
              <a:off x="607174" y="1903293"/>
              <a:ext cx="2408836" cy="3203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000" kern="0" dirty="0">
                  <a:solidFill>
                    <a:srgbClr val="4C4C4C"/>
                  </a:solidFill>
                  <a:latin typeface="Proxima Nova Regular"/>
                  <a:ea typeface="Helvetica Light"/>
                  <a:cs typeface="Proxima Nova Regular"/>
                  <a:sym typeface="Helvetica Light"/>
                  <a:rtl val="0"/>
                </a:rPr>
                <a:t>Design and Coding</a:t>
              </a:r>
            </a:p>
          </p:txBody>
        </p:sp>
        <p:sp>
          <p:nvSpPr>
            <p:cNvPr id="32" name="TextBox 31"/>
            <p:cNvSpPr txBox="1"/>
            <p:nvPr/>
          </p:nvSpPr>
          <p:spPr>
            <a:xfrm>
              <a:off x="607174" y="2107726"/>
              <a:ext cx="2408836" cy="3203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000" kern="0" dirty="0">
                  <a:solidFill>
                    <a:srgbClr val="4C4C4C"/>
                  </a:solidFill>
                  <a:latin typeface="Proxima Nova Regular"/>
                  <a:ea typeface="Helvetica Light"/>
                  <a:cs typeface="Proxima Nova Regular"/>
                  <a:sym typeface="Helvetica Light"/>
                  <a:rtl val="0"/>
                </a:rPr>
                <a:t>Brainstorming</a:t>
              </a:r>
            </a:p>
          </p:txBody>
        </p:sp>
        <p:sp>
          <p:nvSpPr>
            <p:cNvPr id="33" name="TextBox 32"/>
            <p:cNvSpPr txBox="1"/>
            <p:nvPr/>
          </p:nvSpPr>
          <p:spPr>
            <a:xfrm>
              <a:off x="607174" y="2801074"/>
              <a:ext cx="2408836" cy="3203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000" kern="0" dirty="0">
                  <a:solidFill>
                    <a:srgbClr val="4C4C4C"/>
                  </a:solidFill>
                  <a:latin typeface="Proxima Nova Regular"/>
                  <a:ea typeface="Helvetica Light"/>
                  <a:cs typeface="Proxima Nova Regular"/>
                  <a:sym typeface="Helvetica Light"/>
                  <a:rtl val="0"/>
                </a:rPr>
                <a:t>Waiting for Test/Build</a:t>
              </a:r>
            </a:p>
          </p:txBody>
        </p:sp>
        <p:sp>
          <p:nvSpPr>
            <p:cNvPr id="34" name="TextBox 33"/>
            <p:cNvSpPr txBox="1"/>
            <p:nvPr/>
          </p:nvSpPr>
          <p:spPr>
            <a:xfrm>
              <a:off x="607174" y="2569560"/>
              <a:ext cx="2408836" cy="3203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sz="1000" kern="0" dirty="0">
                  <a:solidFill>
                    <a:srgbClr val="4C4C4C"/>
                  </a:solidFill>
                  <a:latin typeface="Proxima Nova Regular"/>
                  <a:ea typeface="Helvetica Light"/>
                  <a:cs typeface="Proxima Nova Regular"/>
                  <a:sym typeface="Helvetica Light"/>
                  <a:rtl val="0"/>
                </a:rPr>
                <a:t>Managing Environments </a:t>
              </a:r>
            </a:p>
          </p:txBody>
        </p:sp>
      </p:grpSp>
      <p:sp>
        <p:nvSpPr>
          <p:cNvPr id="35" name="TextBox 34"/>
          <p:cNvSpPr txBox="1"/>
          <p:nvPr/>
        </p:nvSpPr>
        <p:spPr>
          <a:xfrm>
            <a:off x="3200400" y="2086669"/>
            <a:ext cx="2910795" cy="2410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900" u="none" strike="noStrike" cap="none" spc="0" normalizeH="0" baseline="0" dirty="0" smtClean="0">
                <a:ln>
                  <a:noFill/>
                </a:ln>
                <a:solidFill>
                  <a:srgbClr val="4C4C4C"/>
                </a:solidFill>
                <a:effectLst/>
                <a:uFillTx/>
                <a:latin typeface="Proxima Nova Regular"/>
                <a:ea typeface="+mn-ea"/>
                <a:cs typeface="Proxima Nova Regular"/>
                <a:sym typeface="Helvetica Light"/>
              </a:rPr>
              <a:t>Average Hours/Week</a:t>
            </a:r>
            <a:endParaRPr kumimoji="0" lang="en-US" sz="900" u="none" strike="noStrike" cap="none" spc="0" normalizeH="0" baseline="0" dirty="0">
              <a:ln>
                <a:noFill/>
              </a:ln>
              <a:solidFill>
                <a:srgbClr val="4C4C4C"/>
              </a:solidFill>
              <a:effectLst/>
              <a:uFillTx/>
              <a:latin typeface="Proxima Nova Regular"/>
              <a:ea typeface="+mn-ea"/>
              <a:cs typeface="Proxima Nova Regular"/>
              <a:sym typeface="Helvetica Light"/>
            </a:endParaRPr>
          </a:p>
        </p:txBody>
      </p:sp>
      <p:sp>
        <p:nvSpPr>
          <p:cNvPr id="36" name="Shape 2308"/>
          <p:cNvSpPr/>
          <p:nvPr/>
        </p:nvSpPr>
        <p:spPr>
          <a:xfrm>
            <a:off x="2977812" y="1377442"/>
            <a:ext cx="2889588" cy="597866"/>
          </a:xfrm>
          <a:prstGeom prst="rect">
            <a:avLst/>
          </a:prstGeom>
          <a:ln w="28575" cmpd="sng">
            <a:solidFill>
              <a:schemeClr val="accent2">
                <a:alpha val="78000"/>
              </a:schemeClr>
            </a:solidFill>
            <a:prstDash val="sysDash"/>
            <a:miter lim="400000"/>
          </a:ln>
        </p:spPr>
        <p:txBody>
          <a:bodyPr lIns="0" tIns="0" rIns="0" bIns="0" anchor="ctr"/>
          <a:lstStyle/>
          <a:p>
            <a:pPr algn="ctr" defTabSz="309499">
              <a:defRPr sz="3200"/>
            </a:pPr>
            <a:endParaRPr sz="1200" kern="0" dirty="0">
              <a:solidFill>
                <a:sysClr val="windowText" lastClr="000000"/>
              </a:solidFill>
              <a:latin typeface="Proxima Nova Regular"/>
              <a:ea typeface="Helvetica Light"/>
              <a:cs typeface="Proxima Nova Regular"/>
              <a:sym typeface="Helvetica Light"/>
              <a:rtl val="0"/>
            </a:endParaRPr>
          </a:p>
        </p:txBody>
      </p:sp>
      <p:sp>
        <p:nvSpPr>
          <p:cNvPr id="38" name="Rectangle 37"/>
          <p:cNvSpPr/>
          <p:nvPr/>
        </p:nvSpPr>
        <p:spPr>
          <a:xfrm>
            <a:off x="4421188" y="2516188"/>
            <a:ext cx="124681" cy="2627311"/>
          </a:xfrm>
          <a:prstGeom prst="rect">
            <a:avLst/>
          </a:prstGeom>
          <a:gradFill>
            <a:gsLst>
              <a:gs pos="0">
                <a:schemeClr val="bg1"/>
              </a:gs>
              <a:gs pos="100000">
                <a:schemeClr val="bg1">
                  <a:lumMod val="85000"/>
                </a:schemeClr>
              </a:gs>
              <a:gs pos="53000">
                <a:schemeClr val="bg1">
                  <a:lumMod val="9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grpSp>
        <p:nvGrpSpPr>
          <p:cNvPr id="6" name="Group 5"/>
          <p:cNvGrpSpPr/>
          <p:nvPr/>
        </p:nvGrpSpPr>
        <p:grpSpPr>
          <a:xfrm>
            <a:off x="5727563" y="3152568"/>
            <a:ext cx="2171218" cy="914400"/>
            <a:chOff x="5727563" y="3152568"/>
            <a:chExt cx="2171218" cy="914400"/>
          </a:xfrm>
        </p:grpSpPr>
        <p:sp>
          <p:nvSpPr>
            <p:cNvPr id="5" name="Rounded Rectangle 4"/>
            <p:cNvSpPr/>
            <p:nvPr/>
          </p:nvSpPr>
          <p:spPr>
            <a:xfrm rot="18900000">
              <a:off x="5794375" y="3206751"/>
              <a:ext cx="2055812" cy="793750"/>
            </a:xfrm>
            <a:prstGeom prst="roundRect">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grpSp>
          <p:nvGrpSpPr>
            <p:cNvPr id="26" name="Group 25"/>
            <p:cNvGrpSpPr/>
            <p:nvPr/>
          </p:nvGrpSpPr>
          <p:grpSpPr>
            <a:xfrm rot="18900000">
              <a:off x="5727563" y="3152568"/>
              <a:ext cx="2171218" cy="914400"/>
              <a:chOff x="4172191" y="742950"/>
              <a:chExt cx="2171218" cy="914400"/>
            </a:xfrm>
          </p:grpSpPr>
          <p:sp>
            <p:nvSpPr>
              <p:cNvPr id="8" name="Rounded Rectangle 7"/>
              <p:cNvSpPr/>
              <p:nvPr/>
            </p:nvSpPr>
            <p:spPr>
              <a:xfrm>
                <a:off x="4172191" y="742950"/>
                <a:ext cx="2171218" cy="914400"/>
              </a:xfrm>
              <a:custGeom>
                <a:avLst/>
                <a:gdLst/>
                <a:ahLst/>
                <a:cxnLst/>
                <a:rect l="l" t="t" r="r" b="b"/>
                <a:pathLst>
                  <a:path w="2286000" h="914400">
                    <a:moveTo>
                      <a:pt x="254002" y="152400"/>
                    </a:moveTo>
                    <a:cubicBezTo>
                      <a:pt x="197889" y="152400"/>
                      <a:pt x="152400" y="197889"/>
                      <a:pt x="152400" y="254002"/>
                    </a:cubicBezTo>
                    <a:lnTo>
                      <a:pt x="152400" y="660398"/>
                    </a:lnTo>
                    <a:cubicBezTo>
                      <a:pt x="152400" y="716511"/>
                      <a:pt x="197889" y="762000"/>
                      <a:pt x="254002" y="762000"/>
                    </a:cubicBezTo>
                    <a:lnTo>
                      <a:pt x="2031998" y="762000"/>
                    </a:lnTo>
                    <a:cubicBezTo>
                      <a:pt x="2088111" y="762000"/>
                      <a:pt x="2133600" y="716511"/>
                      <a:pt x="2133600" y="660398"/>
                    </a:cubicBezTo>
                    <a:lnTo>
                      <a:pt x="2133600" y="254002"/>
                    </a:lnTo>
                    <a:cubicBezTo>
                      <a:pt x="2133600" y="197889"/>
                      <a:pt x="2088111" y="152400"/>
                      <a:pt x="2031998" y="152400"/>
                    </a:cubicBezTo>
                    <a:close/>
                    <a:moveTo>
                      <a:pt x="152403" y="0"/>
                    </a:moveTo>
                    <a:lnTo>
                      <a:pt x="2133597" y="0"/>
                    </a:lnTo>
                    <a:cubicBezTo>
                      <a:pt x="2217767" y="0"/>
                      <a:pt x="2286000" y="68233"/>
                      <a:pt x="2286000" y="152403"/>
                    </a:cubicBezTo>
                    <a:lnTo>
                      <a:pt x="2286000" y="761997"/>
                    </a:lnTo>
                    <a:cubicBezTo>
                      <a:pt x="2286000" y="846167"/>
                      <a:pt x="2217767" y="914400"/>
                      <a:pt x="2133597" y="914400"/>
                    </a:cubicBezTo>
                    <a:lnTo>
                      <a:pt x="152403" y="914400"/>
                    </a:lnTo>
                    <a:cubicBezTo>
                      <a:pt x="68233" y="914400"/>
                      <a:pt x="0" y="846167"/>
                      <a:pt x="0" y="761997"/>
                    </a:cubicBezTo>
                    <a:lnTo>
                      <a:pt x="0" y="152403"/>
                    </a:lnTo>
                    <a:cubicBezTo>
                      <a:pt x="0" y="68233"/>
                      <a:pt x="68233" y="0"/>
                      <a:pt x="152403" y="0"/>
                    </a:cubicBezTo>
                    <a:close/>
                  </a:path>
                </a:pathLst>
              </a:custGeom>
              <a:solidFill>
                <a:srgbClr val="0087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Proxima Nova Regular"/>
                  <a:cs typeface="Proxima Nova Regular"/>
                </a:endParaRPr>
              </a:p>
            </p:txBody>
          </p:sp>
          <p:sp>
            <p:nvSpPr>
              <p:cNvPr id="24" name="TextBox 23"/>
              <p:cNvSpPr txBox="1"/>
              <p:nvPr/>
            </p:nvSpPr>
            <p:spPr>
              <a:xfrm>
                <a:off x="4550853" y="956162"/>
                <a:ext cx="1475352" cy="492443"/>
              </a:xfrm>
              <a:prstGeom prst="rect">
                <a:avLst/>
              </a:prstGeom>
              <a:noFill/>
            </p:spPr>
            <p:txBody>
              <a:bodyPr wrap="none" rtlCol="0">
                <a:spAutoFit/>
              </a:bodyPr>
              <a:lstStyle/>
              <a:p>
                <a:r>
                  <a:rPr lang="en-US" sz="2600" b="1" dirty="0" smtClean="0">
                    <a:solidFill>
                      <a:srgbClr val="008774"/>
                    </a:solidFill>
                    <a:latin typeface="Proxima Nova Regular"/>
                    <a:cs typeface="Proxima Nova Regular"/>
                  </a:rPr>
                  <a:t>Platform</a:t>
                </a:r>
                <a:endParaRPr lang="en-US" sz="2600" b="1" dirty="0">
                  <a:solidFill>
                    <a:srgbClr val="008774"/>
                  </a:solidFill>
                  <a:latin typeface="Proxima Nova Regular"/>
                  <a:cs typeface="Proxima Nova Regular"/>
                </a:endParaRPr>
              </a:p>
            </p:txBody>
          </p:sp>
        </p:grpSp>
      </p:grpSp>
    </p:spTree>
    <p:extLst>
      <p:ext uri="{BB962C8B-B14F-4D97-AF65-F5344CB8AC3E}">
        <p14:creationId xmlns:p14="http://schemas.microsoft.com/office/powerpoint/2010/main" val="2027042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fltVal val="0"/>
                                          </p:val>
                                        </p:tav>
                                        <p:tav tm="100000">
                                          <p:val>
                                            <p:strVal val="#ppt_h"/>
                                          </p:val>
                                        </p:tav>
                                      </p:tavLst>
                                    </p:anim>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PCF – Essential Platform Constructs</a:t>
            </a:r>
            <a:endParaRPr lang="en-US" dirty="0"/>
          </a:p>
        </p:txBody>
      </p:sp>
      <p:sp>
        <p:nvSpPr>
          <p:cNvPr id="5" name="Text Placeholder 4"/>
          <p:cNvSpPr>
            <a:spLocks noGrp="1"/>
          </p:cNvSpPr>
          <p:nvPr>
            <p:ph type="body" sz="quarter" idx="13"/>
          </p:nvPr>
        </p:nvSpPr>
        <p:spPr/>
        <p:txBody>
          <a:bodyPr/>
          <a:lstStyle/>
          <a:p>
            <a:r>
              <a:rPr lang="en-US" dirty="0"/>
              <a:t>Enhancing Speed &amp; Consistency of Infrastructure </a:t>
            </a:r>
            <a:r>
              <a:rPr lang="en-US" dirty="0" smtClean="0"/>
              <a:t>Provisioning</a:t>
            </a:r>
            <a:endParaRPr lang="en-US" dirty="0"/>
          </a:p>
        </p:txBody>
      </p:sp>
      <p:sp>
        <p:nvSpPr>
          <p:cNvPr id="3" name="Rectangle 2"/>
          <p:cNvSpPr/>
          <p:nvPr/>
        </p:nvSpPr>
        <p:spPr>
          <a:xfrm>
            <a:off x="3057103" y="1166813"/>
            <a:ext cx="5091802" cy="3492500"/>
          </a:xfrm>
          <a:prstGeom prst="rect">
            <a:avLst/>
          </a:prstGeom>
          <a:solidFill>
            <a:srgbClr val="C1E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sp>
        <p:nvSpPr>
          <p:cNvPr id="20" name="Rectangle 19"/>
          <p:cNvSpPr/>
          <p:nvPr/>
        </p:nvSpPr>
        <p:spPr>
          <a:xfrm>
            <a:off x="3192537" y="1287720"/>
            <a:ext cx="3368919" cy="2677630"/>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Proxima Nova Regular"/>
              <a:cs typeface="Proxima Nova Regular"/>
            </a:endParaRPr>
          </a:p>
        </p:txBody>
      </p:sp>
      <p:sp>
        <p:nvSpPr>
          <p:cNvPr id="43" name="Rectangle 42"/>
          <p:cNvSpPr/>
          <p:nvPr/>
        </p:nvSpPr>
        <p:spPr>
          <a:xfrm>
            <a:off x="6708443" y="1298350"/>
            <a:ext cx="1287598" cy="267763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Proxima Nova Regular"/>
              <a:cs typeface="Proxima Nova Regular"/>
            </a:endParaRPr>
          </a:p>
        </p:txBody>
      </p:sp>
      <p:sp>
        <p:nvSpPr>
          <p:cNvPr id="19" name="Rectangle 18"/>
          <p:cNvSpPr/>
          <p:nvPr/>
        </p:nvSpPr>
        <p:spPr>
          <a:xfrm>
            <a:off x="3353964" y="1503136"/>
            <a:ext cx="1908628" cy="914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lumMod val="85000"/>
                  </a:schemeClr>
                </a:solidFill>
                <a:latin typeface="Proxima Nova Regular"/>
                <a:cs typeface="Proxima Nova Regular"/>
              </a:rPr>
              <a:t>Production</a:t>
            </a:r>
          </a:p>
          <a:p>
            <a:pPr algn="ctr"/>
            <a:r>
              <a:rPr lang="en-US" sz="1600" dirty="0" smtClean="0">
                <a:solidFill>
                  <a:schemeClr val="bg1">
                    <a:lumMod val="85000"/>
                  </a:schemeClr>
                </a:solidFill>
                <a:latin typeface="Proxima Nova Regular"/>
                <a:cs typeface="Proxima Nova Regular"/>
              </a:rPr>
              <a:t>(space)</a:t>
            </a:r>
            <a:endParaRPr lang="en-US" sz="1600" dirty="0">
              <a:solidFill>
                <a:schemeClr val="bg1">
                  <a:lumMod val="85000"/>
                </a:schemeClr>
              </a:solidFill>
              <a:latin typeface="Proxima Nova Regular"/>
              <a:cs typeface="Proxima Nova Regular"/>
            </a:endParaRPr>
          </a:p>
        </p:txBody>
      </p:sp>
      <p:sp>
        <p:nvSpPr>
          <p:cNvPr id="37" name="Rectangle 36"/>
          <p:cNvSpPr/>
          <p:nvPr/>
        </p:nvSpPr>
        <p:spPr>
          <a:xfrm>
            <a:off x="5421563" y="1504350"/>
            <a:ext cx="956527" cy="20031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lumMod val="85000"/>
                  </a:schemeClr>
                </a:solidFill>
                <a:latin typeface="Proxima Nova Regular"/>
                <a:cs typeface="Proxima Nova Regular"/>
              </a:rPr>
              <a:t>Q/A</a:t>
            </a:r>
          </a:p>
          <a:p>
            <a:pPr algn="ctr"/>
            <a:r>
              <a:rPr lang="en-US" sz="1600" dirty="0" smtClean="0">
                <a:solidFill>
                  <a:schemeClr val="bg1">
                    <a:lumMod val="85000"/>
                  </a:schemeClr>
                </a:solidFill>
                <a:latin typeface="Proxima Nova Regular"/>
                <a:cs typeface="Proxima Nova Regular"/>
              </a:rPr>
              <a:t>(space)</a:t>
            </a:r>
            <a:endParaRPr lang="en-US" sz="1600" dirty="0">
              <a:solidFill>
                <a:schemeClr val="bg1">
                  <a:lumMod val="85000"/>
                </a:schemeClr>
              </a:solidFill>
              <a:latin typeface="Proxima Nova Regular"/>
              <a:cs typeface="Proxima Nova Regular"/>
            </a:endParaRPr>
          </a:p>
        </p:txBody>
      </p:sp>
      <p:sp>
        <p:nvSpPr>
          <p:cNvPr id="41" name="Rectangle 40"/>
          <p:cNvSpPr/>
          <p:nvPr/>
        </p:nvSpPr>
        <p:spPr>
          <a:xfrm>
            <a:off x="3353964" y="2593750"/>
            <a:ext cx="914400" cy="914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lumMod val="85000"/>
                  </a:schemeClr>
                </a:solidFill>
                <a:latin typeface="Proxima Nova Regular"/>
                <a:cs typeface="Proxima Nova Regular"/>
              </a:rPr>
              <a:t>Dev</a:t>
            </a:r>
            <a:r>
              <a:rPr lang="en-US" sz="1400" dirty="0" smtClean="0">
                <a:solidFill>
                  <a:schemeClr val="bg1">
                    <a:lumMod val="85000"/>
                  </a:schemeClr>
                </a:solidFill>
                <a:latin typeface="Proxima Nova Regular"/>
                <a:cs typeface="Proxima Nova Regular"/>
              </a:rPr>
              <a:t> 2</a:t>
            </a:r>
          </a:p>
          <a:p>
            <a:pPr algn="ctr"/>
            <a:r>
              <a:rPr lang="en-US" sz="1400" dirty="0" smtClean="0">
                <a:solidFill>
                  <a:schemeClr val="bg1">
                    <a:lumMod val="85000"/>
                  </a:schemeClr>
                </a:solidFill>
                <a:latin typeface="Proxima Nova Regular"/>
                <a:cs typeface="Proxima Nova Regular"/>
              </a:rPr>
              <a:t>(space)</a:t>
            </a:r>
            <a:endParaRPr lang="en-US" sz="1400" dirty="0">
              <a:solidFill>
                <a:schemeClr val="bg1">
                  <a:lumMod val="85000"/>
                </a:schemeClr>
              </a:solidFill>
              <a:latin typeface="Proxima Nova Regular"/>
              <a:cs typeface="Proxima Nova Regular"/>
            </a:endParaRPr>
          </a:p>
        </p:txBody>
      </p:sp>
      <p:sp>
        <p:nvSpPr>
          <p:cNvPr id="42" name="Rectangle 41"/>
          <p:cNvSpPr/>
          <p:nvPr/>
        </p:nvSpPr>
        <p:spPr>
          <a:xfrm>
            <a:off x="4344564" y="2593750"/>
            <a:ext cx="914400" cy="914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bg1">
                    <a:lumMod val="85000"/>
                  </a:schemeClr>
                </a:solidFill>
                <a:latin typeface="Proxima Nova Regular"/>
                <a:cs typeface="Proxima Nova Regular"/>
              </a:rPr>
              <a:t>Dev</a:t>
            </a:r>
            <a:r>
              <a:rPr lang="en-US" sz="1400" dirty="0" smtClean="0">
                <a:solidFill>
                  <a:schemeClr val="bg1">
                    <a:lumMod val="85000"/>
                  </a:schemeClr>
                </a:solidFill>
                <a:latin typeface="Proxima Nova Regular"/>
                <a:cs typeface="Proxima Nova Regular"/>
              </a:rPr>
              <a:t> 1</a:t>
            </a:r>
          </a:p>
          <a:p>
            <a:pPr algn="ctr"/>
            <a:r>
              <a:rPr lang="en-US" sz="1400" dirty="0" smtClean="0">
                <a:solidFill>
                  <a:schemeClr val="bg1">
                    <a:lumMod val="85000"/>
                  </a:schemeClr>
                </a:solidFill>
                <a:latin typeface="Proxima Nova Regular"/>
                <a:cs typeface="Proxima Nova Regular"/>
              </a:rPr>
              <a:t>(space)</a:t>
            </a:r>
            <a:endParaRPr lang="en-US" sz="1400" dirty="0">
              <a:solidFill>
                <a:schemeClr val="bg1">
                  <a:lumMod val="85000"/>
                </a:schemeClr>
              </a:solidFill>
              <a:latin typeface="Proxima Nova Regular"/>
              <a:cs typeface="Proxima Nova Regular"/>
            </a:endParaRPr>
          </a:p>
        </p:txBody>
      </p:sp>
      <p:sp>
        <p:nvSpPr>
          <p:cNvPr id="21" name="TextBox 20"/>
          <p:cNvSpPr txBox="1"/>
          <p:nvPr/>
        </p:nvSpPr>
        <p:spPr>
          <a:xfrm>
            <a:off x="5741708" y="3578405"/>
            <a:ext cx="739405" cy="338554"/>
          </a:xfrm>
          <a:prstGeom prst="rect">
            <a:avLst/>
          </a:prstGeom>
          <a:noFill/>
        </p:spPr>
        <p:txBody>
          <a:bodyPr wrap="none" rtlCol="0">
            <a:spAutoFit/>
          </a:bodyPr>
          <a:lstStyle/>
          <a:p>
            <a:r>
              <a:rPr lang="en-US" sz="1600" b="1" dirty="0" smtClean="0">
                <a:solidFill>
                  <a:schemeClr val="bg1">
                    <a:lumMod val="50000"/>
                  </a:schemeClr>
                </a:solidFill>
                <a:latin typeface="Proxima Nova Regular"/>
                <a:cs typeface="Proxima Nova Regular"/>
              </a:rPr>
              <a:t>Org A</a:t>
            </a:r>
            <a:endParaRPr lang="en-US" sz="1600" b="1" dirty="0">
              <a:solidFill>
                <a:schemeClr val="bg1">
                  <a:lumMod val="50000"/>
                </a:schemeClr>
              </a:solidFill>
              <a:latin typeface="Proxima Nova Regular"/>
              <a:cs typeface="Proxima Nova Regular"/>
            </a:endParaRPr>
          </a:p>
        </p:txBody>
      </p:sp>
      <p:sp>
        <p:nvSpPr>
          <p:cNvPr id="17" name="Oval 16"/>
          <p:cNvSpPr>
            <a:spLocks noChangeAspect="1"/>
          </p:cNvSpPr>
          <p:nvPr/>
        </p:nvSpPr>
        <p:spPr>
          <a:xfrm>
            <a:off x="2637684" y="2831407"/>
            <a:ext cx="182880" cy="182880"/>
          </a:xfrm>
          <a:prstGeom prst="ellipse">
            <a:avLst/>
          </a:prstGeom>
          <a:solidFill>
            <a:schemeClr val="tx1"/>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cxnSp>
        <p:nvCxnSpPr>
          <p:cNvPr id="27" name="Straight Connector 26"/>
          <p:cNvCxnSpPr>
            <a:stCxn id="3" idx="1"/>
            <a:endCxn id="17" idx="6"/>
          </p:cNvCxnSpPr>
          <p:nvPr/>
        </p:nvCxnSpPr>
        <p:spPr>
          <a:xfrm flipH="1">
            <a:off x="2820564" y="2913063"/>
            <a:ext cx="236539" cy="9784"/>
          </a:xfrm>
          <a:prstGeom prst="line">
            <a:avLst/>
          </a:prstGeom>
          <a:ln>
            <a:solidFill>
              <a:srgbClr val="4C4C4C"/>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17" idx="1"/>
            <a:endCxn id="6" idx="3"/>
          </p:cNvCxnSpPr>
          <p:nvPr/>
        </p:nvCxnSpPr>
        <p:spPr>
          <a:xfrm flipH="1" flipV="1">
            <a:off x="1302596" y="1538289"/>
            <a:ext cx="1361870" cy="131990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17" idx="2"/>
            <a:endCxn id="9" idx="3"/>
          </p:cNvCxnSpPr>
          <p:nvPr/>
        </p:nvCxnSpPr>
        <p:spPr>
          <a:xfrm flipH="1" flipV="1">
            <a:off x="1294977" y="2914647"/>
            <a:ext cx="1342707" cy="820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17" idx="3"/>
            <a:endCxn id="7" idx="3"/>
          </p:cNvCxnSpPr>
          <p:nvPr/>
        </p:nvCxnSpPr>
        <p:spPr>
          <a:xfrm flipH="1">
            <a:off x="1304024" y="2987505"/>
            <a:ext cx="1360442" cy="123127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2648742">
            <a:off x="1091944" y="2000468"/>
            <a:ext cx="1943989" cy="246221"/>
          </a:xfrm>
          <a:prstGeom prst="rect">
            <a:avLst/>
          </a:prstGeom>
          <a:noFill/>
        </p:spPr>
        <p:txBody>
          <a:bodyPr wrap="none" rtlCol="0">
            <a:spAutoFit/>
          </a:bodyPr>
          <a:lstStyle/>
          <a:p>
            <a:r>
              <a:rPr lang="en-US" sz="1000" b="1" dirty="0" smtClean="0">
                <a:solidFill>
                  <a:srgbClr val="4C4C4C"/>
                </a:solidFill>
                <a:latin typeface="Proxima Nova Regular"/>
                <a:cs typeface="Proxima Nova Regular"/>
              </a:rPr>
              <a:t>CLI</a:t>
            </a:r>
            <a:r>
              <a:rPr lang="en-US" sz="1000" dirty="0" smtClean="0">
                <a:solidFill>
                  <a:srgbClr val="4C4C4C"/>
                </a:solidFill>
                <a:latin typeface="Proxima Nova Regular"/>
                <a:cs typeface="Proxima Nova Regular"/>
              </a:rPr>
              <a:t> </a:t>
            </a:r>
            <a:r>
              <a:rPr lang="en-US" sz="800" dirty="0" smtClean="0">
                <a:solidFill>
                  <a:srgbClr val="4C4C4C"/>
                </a:solidFill>
                <a:latin typeface="Proxima Nova Regular"/>
                <a:cs typeface="Proxima Nova Regular"/>
              </a:rPr>
              <a:t>(</a:t>
            </a:r>
            <a:r>
              <a:rPr lang="en-US" sz="800" dirty="0" err="1" smtClean="0">
                <a:solidFill>
                  <a:srgbClr val="4C4C4C"/>
                </a:solidFill>
                <a:latin typeface="Proxima Nova Regular"/>
                <a:cs typeface="Proxima Nova Regular"/>
              </a:rPr>
              <a:t>cf</a:t>
            </a:r>
            <a:r>
              <a:rPr lang="en-US" sz="800" dirty="0" smtClean="0">
                <a:solidFill>
                  <a:srgbClr val="4C4C4C"/>
                </a:solidFill>
                <a:latin typeface="Proxima Nova Regular"/>
                <a:cs typeface="Proxima Nova Regular"/>
              </a:rPr>
              <a:t> push, </a:t>
            </a:r>
            <a:r>
              <a:rPr lang="en-US" sz="800" dirty="0" err="1" smtClean="0">
                <a:solidFill>
                  <a:srgbClr val="4C4C4C"/>
                </a:solidFill>
                <a:latin typeface="Proxima Nova Regular"/>
                <a:cs typeface="Proxima Nova Regular"/>
              </a:rPr>
              <a:t>cf</a:t>
            </a:r>
            <a:r>
              <a:rPr lang="en-US" sz="800" dirty="0" smtClean="0">
                <a:solidFill>
                  <a:srgbClr val="4C4C4C"/>
                </a:solidFill>
                <a:latin typeface="Proxima Nova Regular"/>
                <a:cs typeface="Proxima Nova Regular"/>
              </a:rPr>
              <a:t> bind, </a:t>
            </a:r>
            <a:r>
              <a:rPr lang="en-US" sz="800" dirty="0" err="1" smtClean="0">
                <a:solidFill>
                  <a:srgbClr val="4C4C4C"/>
                </a:solidFill>
                <a:latin typeface="Proxima Nova Regular"/>
                <a:cs typeface="Proxima Nova Regular"/>
              </a:rPr>
              <a:t>cf</a:t>
            </a:r>
            <a:r>
              <a:rPr lang="en-US" sz="800" dirty="0" smtClean="0">
                <a:solidFill>
                  <a:srgbClr val="4C4C4C"/>
                </a:solidFill>
                <a:latin typeface="Proxima Nova Regular"/>
                <a:cs typeface="Proxima Nova Regular"/>
              </a:rPr>
              <a:t> start, </a:t>
            </a:r>
            <a:r>
              <a:rPr lang="en-US" sz="800" dirty="0" err="1" smtClean="0">
                <a:solidFill>
                  <a:srgbClr val="4C4C4C"/>
                </a:solidFill>
                <a:latin typeface="Proxima Nova Regular"/>
                <a:cs typeface="Proxima Nova Regular"/>
              </a:rPr>
              <a:t>cf</a:t>
            </a:r>
            <a:r>
              <a:rPr lang="en-US" sz="800" dirty="0" smtClean="0">
                <a:solidFill>
                  <a:srgbClr val="4C4C4C"/>
                </a:solidFill>
                <a:latin typeface="Proxima Nova Regular"/>
                <a:cs typeface="Proxima Nova Regular"/>
              </a:rPr>
              <a:t> scale…)</a:t>
            </a:r>
            <a:endParaRPr lang="en-US" sz="800" dirty="0">
              <a:solidFill>
                <a:srgbClr val="4C4C4C"/>
              </a:solidFill>
              <a:latin typeface="Proxima Nova Regular"/>
              <a:cs typeface="Proxima Nova Regular"/>
            </a:endParaRPr>
          </a:p>
        </p:txBody>
      </p:sp>
      <p:cxnSp>
        <p:nvCxnSpPr>
          <p:cNvPr id="57" name="Straight Connector 56"/>
          <p:cNvCxnSpPr>
            <a:stCxn id="7" idx="3"/>
          </p:cNvCxnSpPr>
          <p:nvPr/>
        </p:nvCxnSpPr>
        <p:spPr>
          <a:xfrm flipV="1">
            <a:off x="1304024" y="3504460"/>
            <a:ext cx="3205507" cy="714316"/>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701296" y="1859136"/>
            <a:ext cx="466794" cy="307777"/>
          </a:xfrm>
          <a:prstGeom prst="rect">
            <a:avLst/>
          </a:prstGeom>
          <a:noFill/>
        </p:spPr>
        <p:txBody>
          <a:bodyPr wrap="none" rtlCol="0">
            <a:spAutoFit/>
          </a:bodyPr>
          <a:lstStyle/>
          <a:p>
            <a:r>
              <a:rPr lang="en-US" sz="1400" b="1" dirty="0" smtClean="0">
                <a:solidFill>
                  <a:schemeClr val="tx2"/>
                </a:solidFill>
                <a:latin typeface="Proxima Nova Regular"/>
                <a:cs typeface="Proxima Nova Regular"/>
              </a:rPr>
              <a:t>QA</a:t>
            </a:r>
            <a:endParaRPr lang="en-US" sz="1400" b="1" dirty="0">
              <a:solidFill>
                <a:schemeClr val="tx2"/>
              </a:solidFill>
              <a:latin typeface="Proxima Nova Regular"/>
              <a:cs typeface="Proxima Nova Regular"/>
            </a:endParaRPr>
          </a:p>
        </p:txBody>
      </p:sp>
      <p:sp>
        <p:nvSpPr>
          <p:cNvPr id="65" name="TextBox 64"/>
          <p:cNvSpPr txBox="1"/>
          <p:nvPr/>
        </p:nvSpPr>
        <p:spPr>
          <a:xfrm>
            <a:off x="651854" y="3216081"/>
            <a:ext cx="533833" cy="307777"/>
          </a:xfrm>
          <a:prstGeom prst="rect">
            <a:avLst/>
          </a:prstGeom>
          <a:noFill/>
        </p:spPr>
        <p:txBody>
          <a:bodyPr wrap="none" rtlCol="0">
            <a:spAutoFit/>
          </a:bodyPr>
          <a:lstStyle/>
          <a:p>
            <a:r>
              <a:rPr lang="en-US" sz="1400" b="1" dirty="0" smtClean="0">
                <a:solidFill>
                  <a:schemeClr val="tx2"/>
                </a:solidFill>
                <a:latin typeface="Proxima Nova Regular"/>
                <a:cs typeface="Proxima Nova Regular"/>
              </a:rPr>
              <a:t>Ops</a:t>
            </a:r>
            <a:endParaRPr lang="en-US" sz="1400" b="1" dirty="0">
              <a:solidFill>
                <a:schemeClr val="tx2"/>
              </a:solidFill>
              <a:latin typeface="Proxima Nova Regular"/>
              <a:cs typeface="Proxima Nova Regular"/>
            </a:endParaRPr>
          </a:p>
        </p:txBody>
      </p:sp>
      <p:sp>
        <p:nvSpPr>
          <p:cNvPr id="66" name="TextBox 65"/>
          <p:cNvSpPr txBox="1"/>
          <p:nvPr/>
        </p:nvSpPr>
        <p:spPr>
          <a:xfrm>
            <a:off x="663175" y="4534549"/>
            <a:ext cx="530915" cy="307777"/>
          </a:xfrm>
          <a:prstGeom prst="rect">
            <a:avLst/>
          </a:prstGeom>
          <a:noFill/>
        </p:spPr>
        <p:txBody>
          <a:bodyPr wrap="none" rtlCol="0">
            <a:spAutoFit/>
          </a:bodyPr>
          <a:lstStyle/>
          <a:p>
            <a:r>
              <a:rPr lang="en-US" sz="1400" b="1" dirty="0" err="1" smtClean="0">
                <a:solidFill>
                  <a:schemeClr val="tx2"/>
                </a:solidFill>
                <a:latin typeface="Proxima Nova Regular"/>
                <a:cs typeface="Proxima Nova Regular"/>
              </a:rPr>
              <a:t>Dev</a:t>
            </a:r>
            <a:endParaRPr lang="en-US" sz="1400" b="1" dirty="0">
              <a:solidFill>
                <a:schemeClr val="tx2"/>
              </a:solidFill>
              <a:latin typeface="Proxima Nova Regular"/>
              <a:cs typeface="Proxima Nova Regular"/>
            </a:endParaRPr>
          </a:p>
        </p:txBody>
      </p:sp>
      <p:cxnSp>
        <p:nvCxnSpPr>
          <p:cNvPr id="69" name="Elbow Connector 68"/>
          <p:cNvCxnSpPr>
            <a:stCxn id="6" idx="0"/>
            <a:endCxn id="37" idx="0"/>
          </p:cNvCxnSpPr>
          <p:nvPr/>
        </p:nvCxnSpPr>
        <p:spPr>
          <a:xfrm rot="16200000" flipH="1">
            <a:off x="3258453" y="-1137024"/>
            <a:ext cx="325789" cy="4956958"/>
          </a:xfrm>
          <a:prstGeom prst="bentConnector3">
            <a:avLst>
              <a:gd name="adj1" fmla="val -32266"/>
            </a:avLst>
          </a:prstGeom>
          <a:ln>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73" name="Elbow Connector 72"/>
          <p:cNvCxnSpPr>
            <a:stCxn id="7" idx="3"/>
            <a:endCxn id="41" idx="2"/>
          </p:cNvCxnSpPr>
          <p:nvPr/>
        </p:nvCxnSpPr>
        <p:spPr>
          <a:xfrm flipV="1">
            <a:off x="1304024" y="3508150"/>
            <a:ext cx="2507140" cy="710626"/>
          </a:xfrm>
          <a:prstGeom prst="bentConnector2">
            <a:avLst/>
          </a:prstGeom>
          <a:ln>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1298173" y="2678099"/>
            <a:ext cx="493468" cy="246221"/>
          </a:xfrm>
          <a:prstGeom prst="rect">
            <a:avLst/>
          </a:prstGeom>
          <a:noFill/>
        </p:spPr>
        <p:txBody>
          <a:bodyPr wrap="none" rtlCol="0">
            <a:spAutoFit/>
          </a:bodyPr>
          <a:lstStyle/>
          <a:p>
            <a:r>
              <a:rPr lang="en-US" sz="1000" b="1" dirty="0" smtClean="0">
                <a:solidFill>
                  <a:srgbClr val="4C4C4C"/>
                </a:solidFill>
                <a:latin typeface="Proxima Nova Regular"/>
                <a:cs typeface="Proxima Nova Regular"/>
              </a:rPr>
              <a:t>REST</a:t>
            </a:r>
            <a:endParaRPr lang="en-US" sz="1000" b="1" dirty="0">
              <a:solidFill>
                <a:srgbClr val="4C4C4C"/>
              </a:solidFill>
              <a:latin typeface="Proxima Nova Regular"/>
              <a:cs typeface="Proxima Nova Regular"/>
            </a:endParaRPr>
          </a:p>
        </p:txBody>
      </p:sp>
      <p:sp>
        <p:nvSpPr>
          <p:cNvPr id="93" name="TextBox 92"/>
          <p:cNvSpPr txBox="1"/>
          <p:nvPr/>
        </p:nvSpPr>
        <p:spPr>
          <a:xfrm rot="19086919">
            <a:off x="1176076" y="3581105"/>
            <a:ext cx="1031178" cy="246221"/>
          </a:xfrm>
          <a:prstGeom prst="rect">
            <a:avLst/>
          </a:prstGeom>
          <a:noFill/>
        </p:spPr>
        <p:txBody>
          <a:bodyPr wrap="none" rtlCol="0">
            <a:spAutoFit/>
          </a:bodyPr>
          <a:lstStyle/>
          <a:p>
            <a:r>
              <a:rPr lang="en-US" sz="1000" b="1" dirty="0" smtClean="0">
                <a:solidFill>
                  <a:srgbClr val="4C4C4C"/>
                </a:solidFill>
                <a:latin typeface="Proxima Nova Regular"/>
                <a:cs typeface="Proxima Nova Regular"/>
              </a:rPr>
              <a:t>Apps Manager</a:t>
            </a:r>
            <a:endParaRPr lang="en-US" sz="1000" b="1" dirty="0">
              <a:solidFill>
                <a:srgbClr val="4C4C4C"/>
              </a:solidFill>
              <a:latin typeface="Proxima Nova Regular"/>
              <a:cs typeface="Proxima Nova Regular"/>
            </a:endParaRPr>
          </a:p>
        </p:txBody>
      </p:sp>
      <p:sp>
        <p:nvSpPr>
          <p:cNvPr id="60" name="Rectangle 59"/>
          <p:cNvSpPr/>
          <p:nvPr/>
        </p:nvSpPr>
        <p:spPr>
          <a:xfrm>
            <a:off x="6863007" y="1467805"/>
            <a:ext cx="981854" cy="207422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1">
                    <a:lumMod val="85000"/>
                  </a:schemeClr>
                </a:solidFill>
                <a:latin typeface="Proxima Nova Regular"/>
                <a:cs typeface="Proxima Nova Regular"/>
              </a:rPr>
              <a:t>Q/A</a:t>
            </a:r>
          </a:p>
          <a:p>
            <a:pPr algn="ctr"/>
            <a:r>
              <a:rPr lang="en-US" sz="1600" dirty="0" smtClean="0">
                <a:solidFill>
                  <a:schemeClr val="bg1">
                    <a:lumMod val="85000"/>
                  </a:schemeClr>
                </a:solidFill>
                <a:latin typeface="Proxima Nova Regular"/>
                <a:cs typeface="Proxima Nova Regular"/>
              </a:rPr>
              <a:t>(space)</a:t>
            </a:r>
            <a:endParaRPr lang="en-US" sz="1600" dirty="0">
              <a:solidFill>
                <a:schemeClr val="bg1">
                  <a:lumMod val="85000"/>
                </a:schemeClr>
              </a:solidFill>
              <a:latin typeface="Proxima Nova Regular"/>
              <a:cs typeface="Proxima Nova Regular"/>
            </a:endParaRPr>
          </a:p>
        </p:txBody>
      </p:sp>
      <p:cxnSp>
        <p:nvCxnSpPr>
          <p:cNvPr id="59" name="Straight Arrow Connector 58"/>
          <p:cNvCxnSpPr/>
          <p:nvPr/>
        </p:nvCxnSpPr>
        <p:spPr>
          <a:xfrm flipH="1">
            <a:off x="4491892" y="3508150"/>
            <a:ext cx="10020" cy="1635350"/>
          </a:xfrm>
          <a:prstGeom prst="straightConnector1">
            <a:avLst/>
          </a:prstGeom>
          <a:ln>
            <a:solidFill>
              <a:srgbClr val="FF0000"/>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a:stretch>
            <a:fillRect/>
          </a:stretch>
        </p:blipFill>
        <p:spPr>
          <a:xfrm>
            <a:off x="583141" y="1178561"/>
            <a:ext cx="719455" cy="719455"/>
          </a:xfrm>
          <a:prstGeom prst="rect">
            <a:avLst/>
          </a:prstGeom>
        </p:spPr>
      </p:pic>
      <p:pic>
        <p:nvPicPr>
          <p:cNvPr id="7" name="Picture 6"/>
          <p:cNvPicPr>
            <a:picLocks noChangeAspect="1"/>
          </p:cNvPicPr>
          <p:nvPr/>
        </p:nvPicPr>
        <p:blipFill>
          <a:blip r:embed="rId4"/>
          <a:stretch>
            <a:fillRect/>
          </a:stretch>
        </p:blipFill>
        <p:spPr>
          <a:xfrm>
            <a:off x="581712" y="3857620"/>
            <a:ext cx="722312" cy="722312"/>
          </a:xfrm>
          <a:prstGeom prst="rect">
            <a:avLst/>
          </a:prstGeom>
        </p:spPr>
      </p:pic>
      <p:pic>
        <p:nvPicPr>
          <p:cNvPr id="9" name="Picture 8"/>
          <p:cNvPicPr>
            <a:picLocks noChangeAspect="1"/>
          </p:cNvPicPr>
          <p:nvPr/>
        </p:nvPicPr>
        <p:blipFill>
          <a:blip r:embed="rId5"/>
          <a:stretch>
            <a:fillRect/>
          </a:stretch>
        </p:blipFill>
        <p:spPr>
          <a:xfrm>
            <a:off x="583776" y="2559046"/>
            <a:ext cx="711201" cy="711201"/>
          </a:xfrm>
          <a:prstGeom prst="rect">
            <a:avLst/>
          </a:prstGeom>
        </p:spPr>
      </p:pic>
      <p:pic>
        <p:nvPicPr>
          <p:cNvPr id="67" name="Picture 66" descr="PivotalCloudFoundry Logo Horizontal OnL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6483" y="4154244"/>
            <a:ext cx="1719433" cy="363630"/>
          </a:xfrm>
          <a:prstGeom prst="rect">
            <a:avLst/>
          </a:prstGeom>
        </p:spPr>
      </p:pic>
      <p:sp>
        <p:nvSpPr>
          <p:cNvPr id="72" name="TextBox 71"/>
          <p:cNvSpPr txBox="1"/>
          <p:nvPr/>
        </p:nvSpPr>
        <p:spPr>
          <a:xfrm>
            <a:off x="7218388" y="3578405"/>
            <a:ext cx="724095" cy="338554"/>
          </a:xfrm>
          <a:prstGeom prst="rect">
            <a:avLst/>
          </a:prstGeom>
          <a:noFill/>
        </p:spPr>
        <p:txBody>
          <a:bodyPr wrap="none" rtlCol="0">
            <a:spAutoFit/>
          </a:bodyPr>
          <a:lstStyle/>
          <a:p>
            <a:r>
              <a:rPr lang="en-US" sz="1600" b="1" dirty="0" smtClean="0">
                <a:solidFill>
                  <a:schemeClr val="bg1">
                    <a:lumMod val="50000"/>
                  </a:schemeClr>
                </a:solidFill>
                <a:latin typeface="Proxima Nova Regular"/>
                <a:cs typeface="Proxima Nova Regular"/>
              </a:rPr>
              <a:t>Org B</a:t>
            </a:r>
            <a:endParaRPr lang="en-US" sz="1600" b="1" dirty="0">
              <a:solidFill>
                <a:schemeClr val="bg1">
                  <a:lumMod val="50000"/>
                </a:schemeClr>
              </a:solidFill>
              <a:latin typeface="Proxima Nova Regular"/>
              <a:cs typeface="Proxima Nova Regular"/>
            </a:endParaRPr>
          </a:p>
        </p:txBody>
      </p:sp>
      <p:grpSp>
        <p:nvGrpSpPr>
          <p:cNvPr id="52" name="Group 51"/>
          <p:cNvGrpSpPr/>
          <p:nvPr/>
        </p:nvGrpSpPr>
        <p:grpSpPr>
          <a:xfrm>
            <a:off x="1155446" y="968003"/>
            <a:ext cx="3982789" cy="3822700"/>
            <a:chOff x="1277910" y="-365986"/>
            <a:chExt cx="3982789" cy="3822700"/>
          </a:xfrm>
        </p:grpSpPr>
        <p:sp>
          <p:nvSpPr>
            <p:cNvPr id="110" name="Trapezoid 109"/>
            <p:cNvSpPr/>
            <p:nvPr/>
          </p:nvSpPr>
          <p:spPr>
            <a:xfrm rot="5400000" flipV="1">
              <a:off x="-229484" y="1142269"/>
              <a:ext cx="3817938" cy="803150"/>
            </a:xfrm>
            <a:prstGeom prst="trapezoid">
              <a:avLst>
                <a:gd name="adj" fmla="val 110044"/>
              </a:avLst>
            </a:prstGeom>
            <a:gradFill flip="none" rotWithShape="1">
              <a:gsLst>
                <a:gs pos="0">
                  <a:schemeClr val="bg2"/>
                </a:gs>
                <a:gs pos="100000">
                  <a:schemeClr val="bg2">
                    <a:alpha val="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8" name="Picture 7" descr="Screen Shot 2016-09-18 at 9.05.2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6649" y="-365986"/>
              <a:ext cx="3194050" cy="3822700"/>
            </a:xfrm>
            <a:prstGeom prst="rect">
              <a:avLst/>
            </a:prstGeom>
            <a:ln w="25400">
              <a:noFill/>
            </a:ln>
            <a:effectLst>
              <a:outerShdw blurRad="63500" sx="102000" sy="102000" algn="ctr" rotWithShape="0">
                <a:prstClr val="black">
                  <a:alpha val="40000"/>
                </a:prstClr>
              </a:outerShdw>
            </a:effectLst>
          </p:spPr>
        </p:pic>
      </p:grpSp>
      <p:grpSp>
        <p:nvGrpSpPr>
          <p:cNvPr id="58" name="Group 57"/>
          <p:cNvGrpSpPr/>
          <p:nvPr/>
        </p:nvGrpSpPr>
        <p:grpSpPr>
          <a:xfrm>
            <a:off x="3864360" y="682992"/>
            <a:ext cx="3988908" cy="3914399"/>
            <a:chOff x="4791401" y="-690047"/>
            <a:chExt cx="3988908" cy="3914399"/>
          </a:xfrm>
        </p:grpSpPr>
        <p:sp>
          <p:nvSpPr>
            <p:cNvPr id="111" name="Trapezoid 110"/>
            <p:cNvSpPr/>
            <p:nvPr/>
          </p:nvSpPr>
          <p:spPr>
            <a:xfrm rot="16200000" flipV="1">
              <a:off x="6422398" y="864714"/>
              <a:ext cx="3912671" cy="803150"/>
            </a:xfrm>
            <a:prstGeom prst="trapezoid">
              <a:avLst>
                <a:gd name="adj" fmla="val 110044"/>
              </a:avLst>
            </a:prstGeom>
            <a:gradFill flip="none" rotWithShape="1">
              <a:gsLst>
                <a:gs pos="0">
                  <a:schemeClr val="bg2"/>
                </a:gs>
                <a:gs pos="100000">
                  <a:schemeClr val="bg2">
                    <a:alpha val="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15" name="Picture 14" descr="Screen Shot 2016-09-18 at 9.12.5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91401" y="-680898"/>
              <a:ext cx="3194050" cy="3905250"/>
            </a:xfrm>
            <a:prstGeom prst="rect">
              <a:avLst/>
            </a:prstGeom>
            <a:ln w="25400">
              <a:noFill/>
            </a:ln>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2378164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right)">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package.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990483" y="1678718"/>
            <a:ext cx="537388" cy="537388"/>
          </a:xfrm>
          <a:prstGeom prst="rect">
            <a:avLst/>
          </a:prstGeom>
        </p:spPr>
      </p:pic>
      <p:sp>
        <p:nvSpPr>
          <p:cNvPr id="2" name="Title 1"/>
          <p:cNvSpPr>
            <a:spLocks noGrp="1"/>
          </p:cNvSpPr>
          <p:nvPr>
            <p:ph type="title"/>
          </p:nvPr>
        </p:nvSpPr>
        <p:spPr/>
        <p:txBody>
          <a:bodyPr/>
          <a:lstStyle/>
          <a:p>
            <a:r>
              <a:rPr lang="en-US" dirty="0" smtClean="0"/>
              <a:t>Deployment &amp; </a:t>
            </a:r>
            <a:r>
              <a:rPr lang="en-US" dirty="0" err="1" smtClean="0"/>
              <a:t>Buildpacks</a:t>
            </a:r>
            <a:endParaRPr lang="en-US" dirty="0"/>
          </a:p>
        </p:txBody>
      </p:sp>
      <p:sp>
        <p:nvSpPr>
          <p:cNvPr id="13" name="TextBox 12"/>
          <p:cNvSpPr txBox="1"/>
          <p:nvPr/>
        </p:nvSpPr>
        <p:spPr>
          <a:xfrm>
            <a:off x="508554" y="1683663"/>
            <a:ext cx="1685077" cy="430887"/>
          </a:xfrm>
          <a:prstGeom prst="rect">
            <a:avLst/>
          </a:prstGeom>
          <a:noFill/>
        </p:spPr>
        <p:txBody>
          <a:bodyPr wrap="none" rtlCol="0">
            <a:spAutoFit/>
          </a:bodyPr>
          <a:lstStyle/>
          <a:p>
            <a:pPr algn="ctr"/>
            <a:r>
              <a:rPr lang="en-US" sz="1100" b="1" i="1" dirty="0" err="1" smtClean="0">
                <a:solidFill>
                  <a:schemeClr val="tx2"/>
                </a:solidFill>
                <a:latin typeface="Proxima Nova Regular"/>
                <a:cs typeface="Proxima Nova Regular"/>
              </a:rPr>
              <a:t>cf</a:t>
            </a:r>
            <a:r>
              <a:rPr lang="en-US" sz="1100" b="1" i="1" dirty="0" smtClean="0">
                <a:solidFill>
                  <a:schemeClr val="tx2"/>
                </a:solidFill>
                <a:latin typeface="Proxima Nova Regular"/>
                <a:cs typeface="Proxima Nova Regular"/>
              </a:rPr>
              <a:t> push</a:t>
            </a:r>
          </a:p>
          <a:p>
            <a:pPr algn="ctr"/>
            <a:r>
              <a:rPr lang="en-US" sz="1100" b="1" i="1" dirty="0" err="1" smtClean="0">
                <a:solidFill>
                  <a:schemeClr val="tx2"/>
                </a:solidFill>
                <a:latin typeface="Proxima Nova Regular"/>
                <a:cs typeface="Proxima Nova Regular"/>
              </a:rPr>
              <a:t>cf</a:t>
            </a:r>
            <a:r>
              <a:rPr lang="en-US" sz="1100" b="1" i="1" dirty="0" smtClean="0">
                <a:solidFill>
                  <a:schemeClr val="tx2"/>
                </a:solidFill>
                <a:latin typeface="Proxima Nova Regular"/>
                <a:cs typeface="Proxima Nova Regular"/>
              </a:rPr>
              <a:t> push –b &lt;</a:t>
            </a:r>
            <a:r>
              <a:rPr lang="en-US" sz="1100" b="1" i="1" dirty="0" err="1" smtClean="0">
                <a:solidFill>
                  <a:schemeClr val="tx2"/>
                </a:solidFill>
                <a:latin typeface="Proxima Nova Regular"/>
                <a:cs typeface="Proxima Nova Regular"/>
              </a:rPr>
              <a:t>buildpack</a:t>
            </a:r>
            <a:r>
              <a:rPr lang="en-US" sz="1100" b="1" i="1" dirty="0" smtClean="0">
                <a:solidFill>
                  <a:schemeClr val="tx2"/>
                </a:solidFill>
                <a:latin typeface="Proxima Nova Regular"/>
                <a:cs typeface="Proxima Nova Regular"/>
              </a:rPr>
              <a:t>&gt;</a:t>
            </a:r>
            <a:endParaRPr lang="en-US" sz="1100" b="1" i="1" dirty="0">
              <a:solidFill>
                <a:schemeClr val="tx2"/>
              </a:solidFill>
              <a:latin typeface="Proxima Nova Regular"/>
              <a:cs typeface="Proxima Nova Regular"/>
            </a:endParaRPr>
          </a:p>
        </p:txBody>
      </p:sp>
      <p:sp>
        <p:nvSpPr>
          <p:cNvPr id="14" name="TextBox 13"/>
          <p:cNvSpPr txBox="1"/>
          <p:nvPr/>
        </p:nvSpPr>
        <p:spPr>
          <a:xfrm>
            <a:off x="6902016" y="2203870"/>
            <a:ext cx="726493" cy="400110"/>
          </a:xfrm>
          <a:prstGeom prst="rect">
            <a:avLst/>
          </a:prstGeom>
          <a:noFill/>
        </p:spPr>
        <p:txBody>
          <a:bodyPr wrap="none" rtlCol="0">
            <a:spAutoFit/>
          </a:bodyPr>
          <a:lstStyle/>
          <a:p>
            <a:pPr algn="ctr"/>
            <a:r>
              <a:rPr lang="en-US" sz="1000" dirty="0" smtClean="0">
                <a:solidFill>
                  <a:srgbClr val="4C4C4C"/>
                </a:solidFill>
              </a:rPr>
              <a:t>Deployed</a:t>
            </a:r>
          </a:p>
          <a:p>
            <a:pPr algn="ctr"/>
            <a:r>
              <a:rPr lang="en-US" sz="1000" dirty="0" smtClean="0">
                <a:solidFill>
                  <a:srgbClr val="4C4C4C"/>
                </a:solidFill>
              </a:rPr>
              <a:t>Artifact</a:t>
            </a:r>
            <a:endParaRPr lang="en-US" sz="1000" dirty="0">
              <a:solidFill>
                <a:srgbClr val="4C4C4C"/>
              </a:solidFill>
            </a:endParaRPr>
          </a:p>
        </p:txBody>
      </p:sp>
      <p:sp>
        <p:nvSpPr>
          <p:cNvPr id="15" name="Left Brace 14"/>
          <p:cNvSpPr>
            <a:spLocks/>
          </p:cNvSpPr>
          <p:nvPr/>
        </p:nvSpPr>
        <p:spPr>
          <a:xfrm rot="5400000">
            <a:off x="4150234" y="384684"/>
            <a:ext cx="614932" cy="6934200"/>
          </a:xfrm>
          <a:prstGeom prst="leftBrace">
            <a:avLst>
              <a:gd name="adj1" fmla="val 47309"/>
              <a:gd name="adj2" fmla="val 50000"/>
            </a:avLst>
          </a:prstGeom>
          <a:ln w="28575" cmpd="sng"/>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6" name="Document 15"/>
          <p:cNvSpPr/>
          <p:nvPr/>
        </p:nvSpPr>
        <p:spPr>
          <a:xfrm>
            <a:off x="1320156" y="4029008"/>
            <a:ext cx="1280160" cy="900176"/>
          </a:xfrm>
          <a:prstGeom prst="flowChartDocumen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C4C4C"/>
                </a:solidFill>
                <a:latin typeface="Proxima Nova Regular"/>
                <a:cs typeface="Proxima Nova Regular"/>
              </a:rPr>
              <a:t>Detect</a:t>
            </a:r>
          </a:p>
          <a:p>
            <a:pPr algn="ctr"/>
            <a:r>
              <a:rPr lang="en-US" sz="1000" dirty="0" smtClean="0">
                <a:solidFill>
                  <a:srgbClr val="4C4C4C"/>
                </a:solidFill>
                <a:latin typeface="Proxima Nova Regular"/>
                <a:cs typeface="Proxima Nova Regular"/>
              </a:rPr>
              <a:t>(</a:t>
            </a:r>
            <a:r>
              <a:rPr lang="en-US" sz="1000" dirty="0" err="1" smtClean="0">
                <a:solidFill>
                  <a:srgbClr val="4C4C4C"/>
                </a:solidFill>
                <a:latin typeface="Proxima Nova Regular"/>
                <a:cs typeface="Proxima Nova Regular"/>
              </a:rPr>
              <a:t>Buildpack</a:t>
            </a:r>
            <a:r>
              <a:rPr lang="en-US" sz="1000" dirty="0" smtClean="0">
                <a:solidFill>
                  <a:srgbClr val="4C4C4C"/>
                </a:solidFill>
                <a:latin typeface="Proxima Nova Regular"/>
                <a:cs typeface="Proxima Nova Regular"/>
              </a:rPr>
              <a:t>)</a:t>
            </a:r>
            <a:endParaRPr lang="en-US" sz="1000" dirty="0">
              <a:solidFill>
                <a:srgbClr val="4C4C4C"/>
              </a:solidFill>
              <a:latin typeface="Proxima Nova Regular"/>
              <a:cs typeface="Proxima Nova Regular"/>
            </a:endParaRPr>
          </a:p>
        </p:txBody>
      </p:sp>
      <p:sp>
        <p:nvSpPr>
          <p:cNvPr id="17" name="Document 16"/>
          <p:cNvSpPr/>
          <p:nvPr/>
        </p:nvSpPr>
        <p:spPr>
          <a:xfrm>
            <a:off x="3841911" y="4029008"/>
            <a:ext cx="1280160" cy="900176"/>
          </a:xfrm>
          <a:prstGeom prst="flowChartDocumen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C4C4C"/>
                </a:solidFill>
                <a:latin typeface="Proxima Nova Regular"/>
                <a:cs typeface="Proxima Nova Regular"/>
              </a:rPr>
              <a:t>Compile</a:t>
            </a:r>
          </a:p>
          <a:p>
            <a:pPr algn="ctr"/>
            <a:r>
              <a:rPr lang="en-US" sz="1000" dirty="0" smtClean="0">
                <a:solidFill>
                  <a:srgbClr val="4C4C4C"/>
                </a:solidFill>
                <a:latin typeface="Proxima Nova Regular"/>
                <a:cs typeface="Proxima Nova Regular"/>
              </a:rPr>
              <a:t>(Dependencies)</a:t>
            </a:r>
            <a:endParaRPr lang="en-US" sz="1000" dirty="0">
              <a:solidFill>
                <a:srgbClr val="4C4C4C"/>
              </a:solidFill>
              <a:latin typeface="Proxima Nova Regular"/>
              <a:cs typeface="Proxima Nova Regular"/>
            </a:endParaRPr>
          </a:p>
        </p:txBody>
      </p:sp>
      <p:sp>
        <p:nvSpPr>
          <p:cNvPr id="18" name="Document 17"/>
          <p:cNvSpPr/>
          <p:nvPr/>
        </p:nvSpPr>
        <p:spPr>
          <a:xfrm>
            <a:off x="6349356" y="4025960"/>
            <a:ext cx="1280160" cy="900176"/>
          </a:xfrm>
          <a:prstGeom prst="flowChartDocumen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C4C4C"/>
                </a:solidFill>
                <a:latin typeface="Proxima Nova Regular"/>
                <a:cs typeface="Proxima Nova Regular"/>
              </a:rPr>
              <a:t>Release</a:t>
            </a:r>
          </a:p>
          <a:p>
            <a:pPr algn="ctr"/>
            <a:r>
              <a:rPr lang="en-US" sz="1000" dirty="0" smtClean="0">
                <a:solidFill>
                  <a:srgbClr val="4C4C4C"/>
                </a:solidFill>
                <a:latin typeface="Proxima Nova Regular"/>
                <a:cs typeface="Proxima Nova Regular"/>
              </a:rPr>
              <a:t>(Execution </a:t>
            </a:r>
            <a:r>
              <a:rPr lang="en-US" sz="1000" dirty="0" err="1" smtClean="0">
                <a:solidFill>
                  <a:srgbClr val="4C4C4C"/>
                </a:solidFill>
                <a:latin typeface="Proxima Nova Regular"/>
                <a:cs typeface="Proxima Nova Regular"/>
              </a:rPr>
              <a:t>config</a:t>
            </a:r>
            <a:r>
              <a:rPr lang="en-US" sz="1000" dirty="0" smtClean="0">
                <a:solidFill>
                  <a:srgbClr val="4C4C4C"/>
                </a:solidFill>
                <a:latin typeface="Proxima Nova Regular"/>
                <a:cs typeface="Proxima Nova Regular"/>
              </a:rPr>
              <a:t> &amp; command)</a:t>
            </a:r>
            <a:endParaRPr lang="en-US" sz="1000" dirty="0">
              <a:solidFill>
                <a:srgbClr val="4C4C4C"/>
              </a:solidFill>
              <a:latin typeface="Proxima Nova Regular"/>
              <a:cs typeface="Proxima Nova Regular"/>
            </a:endParaRPr>
          </a:p>
        </p:txBody>
      </p:sp>
      <p:cxnSp>
        <p:nvCxnSpPr>
          <p:cNvPr id="19" name="Straight Arrow Connector 18"/>
          <p:cNvCxnSpPr>
            <a:stCxn id="16" idx="3"/>
            <a:endCxn id="17" idx="1"/>
          </p:cNvCxnSpPr>
          <p:nvPr/>
        </p:nvCxnSpPr>
        <p:spPr>
          <a:xfrm>
            <a:off x="2600316" y="4479096"/>
            <a:ext cx="1241595" cy="0"/>
          </a:xfrm>
          <a:prstGeom prst="straightConnector1">
            <a:avLst/>
          </a:prstGeom>
          <a:ln>
            <a:solidFill>
              <a:schemeClr val="tx2"/>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7" idx="3"/>
            <a:endCxn id="18" idx="1"/>
          </p:cNvCxnSpPr>
          <p:nvPr/>
        </p:nvCxnSpPr>
        <p:spPr>
          <a:xfrm flipV="1">
            <a:off x="5122071" y="4476048"/>
            <a:ext cx="1227285" cy="3048"/>
          </a:xfrm>
          <a:prstGeom prst="straightConnector1">
            <a:avLst/>
          </a:prstGeom>
          <a:ln>
            <a:solidFill>
              <a:schemeClr val="tx2"/>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486837" y="3024485"/>
            <a:ext cx="1031051" cy="461665"/>
          </a:xfrm>
          <a:prstGeom prst="rect">
            <a:avLst/>
          </a:prstGeom>
          <a:noFill/>
        </p:spPr>
        <p:txBody>
          <a:bodyPr wrap="none" rtlCol="0">
            <a:spAutoFit/>
          </a:bodyPr>
          <a:lstStyle/>
          <a:p>
            <a:pPr algn="ctr"/>
            <a:r>
              <a:rPr lang="en-US" sz="1200" b="1" dirty="0" smtClean="0">
                <a:solidFill>
                  <a:srgbClr val="4C4C4C"/>
                </a:solidFill>
                <a:latin typeface="Proxima Nova Regular"/>
                <a:cs typeface="Proxima Nova Regular"/>
              </a:rPr>
              <a:t>Community </a:t>
            </a:r>
          </a:p>
          <a:p>
            <a:pPr algn="ctr"/>
            <a:r>
              <a:rPr lang="en-US" sz="1200" b="1" dirty="0" err="1" smtClean="0">
                <a:solidFill>
                  <a:srgbClr val="4C4C4C"/>
                </a:solidFill>
                <a:latin typeface="Proxima Nova Regular"/>
                <a:cs typeface="Proxima Nova Regular"/>
              </a:rPr>
              <a:t>Buildpacks</a:t>
            </a:r>
            <a:endParaRPr lang="en-US" sz="1200" b="1" dirty="0">
              <a:solidFill>
                <a:srgbClr val="4C4C4C"/>
              </a:solidFill>
              <a:latin typeface="Proxima Nova Regular"/>
              <a:cs typeface="Proxima Nova Regular"/>
            </a:endParaRPr>
          </a:p>
        </p:txBody>
      </p:sp>
      <p:sp>
        <p:nvSpPr>
          <p:cNvPr id="10" name="Right Arrow 9"/>
          <p:cNvSpPr/>
          <p:nvPr/>
        </p:nvSpPr>
        <p:spPr>
          <a:xfrm>
            <a:off x="2268853" y="1611313"/>
            <a:ext cx="4462143" cy="608368"/>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429264" y="3028950"/>
            <a:ext cx="966931" cy="461665"/>
          </a:xfrm>
          <a:prstGeom prst="rect">
            <a:avLst/>
          </a:prstGeom>
          <a:noFill/>
        </p:spPr>
        <p:txBody>
          <a:bodyPr wrap="none" rtlCol="0">
            <a:spAutoFit/>
          </a:bodyPr>
          <a:lstStyle/>
          <a:p>
            <a:pPr algn="ctr"/>
            <a:r>
              <a:rPr lang="en-US" sz="1200" b="1" dirty="0" smtClean="0">
                <a:solidFill>
                  <a:srgbClr val="4C4C4C"/>
                </a:solidFill>
                <a:latin typeface="Proxima Nova Regular"/>
                <a:cs typeface="Proxima Nova Regular"/>
              </a:rPr>
              <a:t>Custom</a:t>
            </a:r>
          </a:p>
          <a:p>
            <a:pPr algn="ctr"/>
            <a:r>
              <a:rPr lang="en-US" sz="1200" b="1" dirty="0" err="1" smtClean="0">
                <a:solidFill>
                  <a:srgbClr val="4C4C4C"/>
                </a:solidFill>
                <a:latin typeface="Proxima Nova Regular"/>
                <a:cs typeface="Proxima Nova Regular"/>
              </a:rPr>
              <a:t>Buildpacks</a:t>
            </a:r>
            <a:endParaRPr lang="en-US" sz="1200" b="1" dirty="0">
              <a:solidFill>
                <a:srgbClr val="4C4C4C"/>
              </a:solidFill>
              <a:latin typeface="Proxima Nova Regular"/>
              <a:cs typeface="Proxima Nova Regular"/>
            </a:endParaRPr>
          </a:p>
        </p:txBody>
      </p:sp>
      <p:grpSp>
        <p:nvGrpSpPr>
          <p:cNvPr id="12" name="Group 11"/>
          <p:cNvGrpSpPr/>
          <p:nvPr/>
        </p:nvGrpSpPr>
        <p:grpSpPr>
          <a:xfrm>
            <a:off x="2505821" y="1265875"/>
            <a:ext cx="3729280" cy="368163"/>
            <a:chOff x="5415709" y="209475"/>
            <a:chExt cx="3729280" cy="368163"/>
          </a:xfrm>
        </p:grpSpPr>
        <p:pic>
          <p:nvPicPr>
            <p:cNvPr id="9" name="Picture 8" descr="Pyth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9724" y="304079"/>
              <a:ext cx="615265" cy="207818"/>
            </a:xfrm>
            <a:prstGeom prst="rect">
              <a:avLst/>
            </a:prstGeom>
          </p:spPr>
        </p:pic>
        <p:pic>
          <p:nvPicPr>
            <p:cNvPr id="28" name="Picture 27" descr="Jav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2729" y="209475"/>
              <a:ext cx="368163" cy="368163"/>
            </a:xfrm>
            <a:prstGeom prst="rect">
              <a:avLst/>
            </a:prstGeom>
          </p:spPr>
        </p:pic>
        <p:pic>
          <p:nvPicPr>
            <p:cNvPr id="29" name="Picture 28" descr="Gola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36428" y="262930"/>
              <a:ext cx="193272" cy="262977"/>
            </a:xfrm>
            <a:prstGeom prst="rect">
              <a:avLst/>
            </a:prstGeom>
          </p:spPr>
        </p:pic>
        <p:pic>
          <p:nvPicPr>
            <p:cNvPr id="30" name="Picture 29" descr="Nod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3876" y="269874"/>
              <a:ext cx="457200" cy="228600"/>
            </a:xfrm>
            <a:prstGeom prst="rect">
              <a:avLst/>
            </a:prstGeom>
          </p:spPr>
        </p:pic>
        <p:pic>
          <p:nvPicPr>
            <p:cNvPr id="31" name="Picture 30" descr="Php.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9316" y="305510"/>
              <a:ext cx="356755" cy="188191"/>
            </a:xfrm>
            <a:prstGeom prst="rect">
              <a:avLst/>
            </a:prstGeom>
          </p:spPr>
        </p:pic>
        <p:pic>
          <p:nvPicPr>
            <p:cNvPr id="32" name="Picture 31" descr="ruby.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5891" y="285750"/>
              <a:ext cx="474980" cy="231140"/>
            </a:xfrm>
            <a:prstGeom prst="rect">
              <a:avLst/>
            </a:prstGeom>
          </p:spPr>
        </p:pic>
        <p:pic>
          <p:nvPicPr>
            <p:cNvPr id="33" name="Picture 32" descr="Microsoft_.NET_Framework_v4.5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5709" y="340622"/>
              <a:ext cx="517302" cy="127748"/>
            </a:xfrm>
            <a:prstGeom prst="rect">
              <a:avLst/>
            </a:prstGeom>
          </p:spPr>
        </p:pic>
      </p:grpSp>
      <p:pic>
        <p:nvPicPr>
          <p:cNvPr id="34" name="Shape 610" descr="TIBCO Logo.png"/>
          <p:cNvPicPr preferRelativeResize="0">
            <a:picLocks noChangeAspect="1"/>
          </p:cNvPicPr>
          <p:nvPr/>
        </p:nvPicPr>
        <p:blipFill>
          <a:blip r:embed="rId11">
            <a:alphaModFix/>
          </a:blip>
          <a:stretch>
            <a:fillRect/>
          </a:stretch>
        </p:blipFill>
        <p:spPr>
          <a:xfrm>
            <a:off x="4211600" y="2211129"/>
            <a:ext cx="519545" cy="508570"/>
          </a:xfrm>
          <a:prstGeom prst="rect">
            <a:avLst/>
          </a:prstGeom>
          <a:noFill/>
          <a:ln>
            <a:noFill/>
          </a:ln>
        </p:spPr>
      </p:pic>
      <p:pic>
        <p:nvPicPr>
          <p:cNvPr id="36" name="Picture 35" descr="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99621" y="2668882"/>
            <a:ext cx="691515" cy="203835"/>
          </a:xfrm>
          <a:prstGeom prst="rect">
            <a:avLst/>
          </a:prstGeom>
        </p:spPr>
      </p:pic>
      <p:pic>
        <p:nvPicPr>
          <p:cNvPr id="39" name="Picture 38" descr="zend-server-logo-330x46px.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13130" y="2651819"/>
            <a:ext cx="787190" cy="109730"/>
          </a:xfrm>
          <a:prstGeom prst="rect">
            <a:avLst/>
          </a:prstGeom>
        </p:spPr>
      </p:pic>
      <p:pic>
        <p:nvPicPr>
          <p:cNvPr id="40" name="Picture 39" descr="liberty_logo_transp.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75538" y="2298760"/>
            <a:ext cx="666185" cy="260228"/>
          </a:xfrm>
          <a:prstGeom prst="rect">
            <a:avLst/>
          </a:prstGeom>
        </p:spPr>
      </p:pic>
      <p:sp>
        <p:nvSpPr>
          <p:cNvPr id="42" name="TextBox 41"/>
          <p:cNvSpPr txBox="1"/>
          <p:nvPr/>
        </p:nvSpPr>
        <p:spPr>
          <a:xfrm>
            <a:off x="3996856" y="3028950"/>
            <a:ext cx="966931" cy="461665"/>
          </a:xfrm>
          <a:prstGeom prst="rect">
            <a:avLst/>
          </a:prstGeom>
          <a:noFill/>
        </p:spPr>
        <p:txBody>
          <a:bodyPr wrap="none" rtlCol="0">
            <a:spAutoFit/>
          </a:bodyPr>
          <a:lstStyle/>
          <a:p>
            <a:pPr algn="ctr"/>
            <a:r>
              <a:rPr lang="en-US" sz="1200" b="1" dirty="0" smtClean="0">
                <a:solidFill>
                  <a:srgbClr val="4C4C4C"/>
                </a:solidFill>
                <a:latin typeface="Proxima Nova Regular"/>
                <a:cs typeface="Proxima Nova Regular"/>
              </a:rPr>
              <a:t>Partner</a:t>
            </a:r>
          </a:p>
          <a:p>
            <a:pPr algn="ctr"/>
            <a:r>
              <a:rPr lang="en-US" sz="1200" b="1" dirty="0" err="1" smtClean="0">
                <a:solidFill>
                  <a:srgbClr val="4C4C4C"/>
                </a:solidFill>
                <a:latin typeface="Proxima Nova Regular"/>
                <a:cs typeface="Proxima Nova Regular"/>
              </a:rPr>
              <a:t>Buildpacks</a:t>
            </a:r>
            <a:endParaRPr lang="en-US" sz="1200" b="1" dirty="0">
              <a:solidFill>
                <a:srgbClr val="4C4C4C"/>
              </a:solidFill>
              <a:latin typeface="Proxima Nova Regular"/>
              <a:cs typeface="Proxima Nova Regular"/>
            </a:endParaRPr>
          </a:p>
        </p:txBody>
      </p:sp>
      <p:sp>
        <p:nvSpPr>
          <p:cNvPr id="44" name="TextBox 43"/>
          <p:cNvSpPr txBox="1"/>
          <p:nvPr/>
        </p:nvSpPr>
        <p:spPr>
          <a:xfrm>
            <a:off x="4019279" y="864637"/>
            <a:ext cx="736611" cy="307777"/>
          </a:xfrm>
          <a:prstGeom prst="rect">
            <a:avLst/>
          </a:prstGeom>
          <a:noFill/>
        </p:spPr>
        <p:txBody>
          <a:bodyPr wrap="none" rtlCol="0">
            <a:spAutoFit/>
          </a:bodyPr>
          <a:lstStyle/>
          <a:p>
            <a:pPr algn="ctr"/>
            <a:r>
              <a:rPr lang="en-US" sz="1400" b="1" dirty="0" smtClean="0">
                <a:solidFill>
                  <a:schemeClr val="tx2"/>
                </a:solidFill>
                <a:latin typeface="Proxima Nova Regular"/>
                <a:cs typeface="Proxima Nova Regular"/>
              </a:rPr>
              <a:t>Built</a:t>
            </a:r>
            <a:r>
              <a:rPr lang="en-US" sz="1200" b="1" dirty="0" smtClean="0">
                <a:solidFill>
                  <a:schemeClr val="tx2"/>
                </a:solidFill>
                <a:latin typeface="Proxima Nova Regular"/>
                <a:cs typeface="Proxima Nova Regular"/>
              </a:rPr>
              <a:t>-In</a:t>
            </a:r>
            <a:endParaRPr lang="en-US" sz="1200" b="1" dirty="0">
              <a:solidFill>
                <a:schemeClr val="tx2"/>
              </a:solidFill>
              <a:latin typeface="Proxima Nova Regular"/>
              <a:cs typeface="Proxima Nova Regular"/>
            </a:endParaRPr>
          </a:p>
        </p:txBody>
      </p:sp>
      <p:pic>
        <p:nvPicPr>
          <p:cNvPr id="5" name="Picture 4" descr="docker-logo-300.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7854" y="2185664"/>
            <a:ext cx="381000" cy="320040"/>
          </a:xfrm>
          <a:prstGeom prst="rect">
            <a:avLst/>
          </a:prstGeom>
        </p:spPr>
      </p:pic>
      <p:sp>
        <p:nvSpPr>
          <p:cNvPr id="6" name="TextBox 5"/>
          <p:cNvSpPr txBox="1"/>
          <p:nvPr/>
        </p:nvSpPr>
        <p:spPr>
          <a:xfrm>
            <a:off x="1292842" y="2154693"/>
            <a:ext cx="659155" cy="400110"/>
          </a:xfrm>
          <a:prstGeom prst="rect">
            <a:avLst/>
          </a:prstGeom>
          <a:noFill/>
        </p:spPr>
        <p:txBody>
          <a:bodyPr wrap="none" rtlCol="0">
            <a:spAutoFit/>
          </a:bodyPr>
          <a:lstStyle/>
          <a:p>
            <a:pPr algn="ctr"/>
            <a:r>
              <a:rPr lang="en-US" sz="1000" dirty="0" smtClean="0">
                <a:solidFill>
                  <a:srgbClr val="4C4C4C"/>
                </a:solidFill>
                <a:latin typeface="Proxima Nova Regular"/>
                <a:cs typeface="Proxima Nova Regular"/>
              </a:rPr>
              <a:t>Code </a:t>
            </a:r>
          </a:p>
          <a:p>
            <a:pPr algn="ctr"/>
            <a:r>
              <a:rPr lang="en-US" sz="1000" dirty="0" smtClean="0">
                <a:solidFill>
                  <a:srgbClr val="4C4C4C"/>
                </a:solidFill>
                <a:latin typeface="Proxima Nova Regular"/>
                <a:cs typeface="Proxima Nova Regular"/>
              </a:rPr>
              <a:t>Artifacts</a:t>
            </a:r>
            <a:endParaRPr lang="en-US" sz="1000" dirty="0">
              <a:solidFill>
                <a:srgbClr val="4C4C4C"/>
              </a:solidFill>
              <a:latin typeface="Proxima Nova Regular"/>
              <a:cs typeface="Proxima Nova Regular"/>
            </a:endParaRPr>
          </a:p>
        </p:txBody>
      </p:sp>
      <p:pic>
        <p:nvPicPr>
          <p:cNvPr id="11" name="Picture 10" descr="custom.jpeg"/>
          <p:cNvPicPr>
            <a:picLocks noChangeAspect="1"/>
          </p:cNvPicPr>
          <p:nvPr/>
        </p:nvPicPr>
        <p:blipFill>
          <a:blip r:embed="rId16">
            <a:grayscl/>
            <a:extLst>
              <a:ext uri="{28A0092B-C50C-407E-A947-70E740481C1C}">
                <a14:useLocalDpi xmlns:a14="http://schemas.microsoft.com/office/drawing/2010/main" val="0"/>
              </a:ext>
            </a:extLst>
          </a:blip>
          <a:stretch>
            <a:fillRect/>
          </a:stretch>
        </p:blipFill>
        <p:spPr>
          <a:xfrm>
            <a:off x="5557689" y="2391653"/>
            <a:ext cx="657860" cy="492760"/>
          </a:xfrm>
          <a:prstGeom prst="rect">
            <a:avLst/>
          </a:prstGeom>
        </p:spPr>
      </p:pic>
      <p:pic>
        <p:nvPicPr>
          <p:cNvPr id="51" name="Picture 50" descr="Screen Shot 2016-09-19 at 11.36.17 AM.png"/>
          <p:cNvPicPr>
            <a:picLocks noChangeAspect="1"/>
          </p:cNvPicPr>
          <p:nvPr/>
        </p:nvPicPr>
        <p:blipFill>
          <a:blip r:embed="rId17">
            <a:alphaModFix amt="90000"/>
            <a:extLst>
              <a:ext uri="{28A0092B-C50C-407E-A947-70E740481C1C}">
                <a14:useLocalDpi xmlns:a14="http://schemas.microsoft.com/office/drawing/2010/main" val="0"/>
              </a:ext>
            </a:extLst>
          </a:blip>
          <a:stretch>
            <a:fillRect/>
          </a:stretch>
        </p:blipFill>
        <p:spPr>
          <a:xfrm>
            <a:off x="2133599" y="822324"/>
            <a:ext cx="4527550" cy="3816350"/>
          </a:xfrm>
          <a:prstGeom prst="rect">
            <a:avLst/>
          </a:prstGeom>
          <a:ln w="19050" cmpd="sng">
            <a:noFill/>
          </a:ln>
          <a:effectLst>
            <a:outerShdw blurRad="63500" sx="102000" sy="102000" algn="ctr" rotWithShape="0">
              <a:prstClr val="black">
                <a:alpha val="40000"/>
              </a:prstClr>
            </a:outerShdw>
          </a:effectLst>
        </p:spPr>
      </p:pic>
      <p:grpSp>
        <p:nvGrpSpPr>
          <p:cNvPr id="52" name="Group 51"/>
          <p:cNvGrpSpPr/>
          <p:nvPr/>
        </p:nvGrpSpPr>
        <p:grpSpPr>
          <a:xfrm>
            <a:off x="2209799" y="856148"/>
            <a:ext cx="5639063" cy="3715916"/>
            <a:chOff x="2209800" y="776774"/>
            <a:chExt cx="5639063" cy="3715916"/>
          </a:xfrm>
        </p:grpSpPr>
        <p:grpSp>
          <p:nvGrpSpPr>
            <p:cNvPr id="53" name="Group 52"/>
            <p:cNvGrpSpPr/>
            <p:nvPr/>
          </p:nvGrpSpPr>
          <p:grpSpPr>
            <a:xfrm>
              <a:off x="2209800" y="776774"/>
              <a:ext cx="5638800" cy="340562"/>
              <a:chOff x="2209800" y="776774"/>
              <a:chExt cx="5638800" cy="340562"/>
            </a:xfrm>
          </p:grpSpPr>
          <p:sp>
            <p:nvSpPr>
              <p:cNvPr id="67" name="Rectangle 66"/>
              <p:cNvSpPr/>
              <p:nvPr/>
            </p:nvSpPr>
            <p:spPr>
              <a:xfrm>
                <a:off x="2209800" y="812536"/>
                <a:ext cx="5638800" cy="304800"/>
              </a:xfrm>
              <a:prstGeom prst="rect">
                <a:avLst/>
              </a:prstGeom>
              <a:gradFill flip="none" rotWithShape="1">
                <a:gsLst>
                  <a:gs pos="0">
                    <a:srgbClr val="163D73">
                      <a:alpha val="47000"/>
                    </a:srgbClr>
                  </a:gs>
                  <a:gs pos="100000">
                    <a:srgbClr val="163D73">
                      <a:alpha val="9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6895389" y="776774"/>
                <a:ext cx="813043" cy="338554"/>
              </a:xfrm>
              <a:prstGeom prst="rect">
                <a:avLst/>
              </a:prstGeom>
              <a:noFill/>
            </p:spPr>
            <p:txBody>
              <a:bodyPr wrap="none" rtlCol="0">
                <a:spAutoFit/>
              </a:bodyPr>
              <a:lstStyle/>
              <a:p>
                <a:r>
                  <a:rPr lang="en-US" sz="1600" dirty="0" smtClean="0">
                    <a:solidFill>
                      <a:schemeClr val="bg1"/>
                    </a:solidFill>
                    <a:latin typeface="Proxima Nova Regular"/>
                    <a:cs typeface="Proxima Nova Regular"/>
                  </a:rPr>
                  <a:t>Detect</a:t>
                </a:r>
                <a:endParaRPr lang="en-US" sz="1600" dirty="0">
                  <a:solidFill>
                    <a:schemeClr val="bg1"/>
                  </a:solidFill>
                  <a:latin typeface="Proxima Nova Regular"/>
                  <a:cs typeface="Proxima Nova Regular"/>
                </a:endParaRPr>
              </a:p>
            </p:txBody>
          </p:sp>
        </p:grpSp>
        <p:grpSp>
          <p:nvGrpSpPr>
            <p:cNvPr id="54" name="Group 53"/>
            <p:cNvGrpSpPr/>
            <p:nvPr/>
          </p:nvGrpSpPr>
          <p:grpSpPr>
            <a:xfrm>
              <a:off x="2209800" y="1137178"/>
              <a:ext cx="5638800" cy="2011262"/>
              <a:chOff x="2209800" y="1137178"/>
              <a:chExt cx="5638800" cy="2011262"/>
            </a:xfrm>
          </p:grpSpPr>
          <p:sp>
            <p:nvSpPr>
              <p:cNvPr id="65" name="Rectangle 64"/>
              <p:cNvSpPr/>
              <p:nvPr/>
            </p:nvSpPr>
            <p:spPr>
              <a:xfrm>
                <a:off x="2209800" y="1137178"/>
                <a:ext cx="5638800" cy="2011262"/>
              </a:xfrm>
              <a:prstGeom prst="rect">
                <a:avLst/>
              </a:prstGeom>
              <a:gradFill flip="none" rotWithShape="1">
                <a:gsLst>
                  <a:gs pos="0">
                    <a:srgbClr val="163D73">
                      <a:alpha val="47000"/>
                    </a:srgbClr>
                  </a:gs>
                  <a:gs pos="100000">
                    <a:srgbClr val="163D73">
                      <a:alpha val="9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p:cNvSpPr txBox="1"/>
              <p:nvPr/>
            </p:nvSpPr>
            <p:spPr>
              <a:xfrm>
                <a:off x="6753921" y="1961633"/>
                <a:ext cx="955132" cy="338554"/>
              </a:xfrm>
              <a:prstGeom prst="rect">
                <a:avLst/>
              </a:prstGeom>
              <a:noFill/>
            </p:spPr>
            <p:txBody>
              <a:bodyPr wrap="none" rtlCol="0">
                <a:spAutoFit/>
              </a:bodyPr>
              <a:lstStyle/>
              <a:p>
                <a:r>
                  <a:rPr lang="en-US" sz="1600" dirty="0" smtClean="0">
                    <a:solidFill>
                      <a:schemeClr val="bg1"/>
                    </a:solidFill>
                    <a:latin typeface="Proxima Nova Regular"/>
                    <a:cs typeface="Proxima Nova Regular"/>
                  </a:rPr>
                  <a:t>Compile</a:t>
                </a:r>
                <a:endParaRPr lang="en-US" sz="1600" dirty="0">
                  <a:solidFill>
                    <a:schemeClr val="bg1"/>
                  </a:solidFill>
                  <a:latin typeface="Proxima Nova Regular"/>
                  <a:cs typeface="Proxima Nova Regular"/>
                </a:endParaRPr>
              </a:p>
            </p:txBody>
          </p:sp>
        </p:grpSp>
        <p:grpSp>
          <p:nvGrpSpPr>
            <p:cNvPr id="55" name="Group 54"/>
            <p:cNvGrpSpPr/>
            <p:nvPr/>
          </p:nvGrpSpPr>
          <p:grpSpPr>
            <a:xfrm>
              <a:off x="2210063" y="3463990"/>
              <a:ext cx="5638800" cy="1028700"/>
              <a:chOff x="2210063" y="3463990"/>
              <a:chExt cx="5638800" cy="1028700"/>
            </a:xfrm>
          </p:grpSpPr>
          <p:sp>
            <p:nvSpPr>
              <p:cNvPr id="57" name="Rectangle 56"/>
              <p:cNvSpPr/>
              <p:nvPr/>
            </p:nvSpPr>
            <p:spPr>
              <a:xfrm>
                <a:off x="2210063" y="3463990"/>
                <a:ext cx="5638800" cy="1028700"/>
              </a:xfrm>
              <a:prstGeom prst="rect">
                <a:avLst/>
              </a:prstGeom>
              <a:gradFill flip="none" rotWithShape="1">
                <a:gsLst>
                  <a:gs pos="0">
                    <a:srgbClr val="163D73">
                      <a:alpha val="47000"/>
                    </a:srgbClr>
                  </a:gs>
                  <a:gs pos="100000">
                    <a:srgbClr val="163D73">
                      <a:alpha val="9000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6799153" y="3792863"/>
                <a:ext cx="918199" cy="338554"/>
              </a:xfrm>
              <a:prstGeom prst="rect">
                <a:avLst/>
              </a:prstGeom>
              <a:noFill/>
            </p:spPr>
            <p:txBody>
              <a:bodyPr wrap="none" rtlCol="0">
                <a:spAutoFit/>
              </a:bodyPr>
              <a:lstStyle/>
              <a:p>
                <a:r>
                  <a:rPr lang="en-US" sz="1600" dirty="0" smtClean="0">
                    <a:solidFill>
                      <a:schemeClr val="bg1"/>
                    </a:solidFill>
                    <a:latin typeface="Proxima Nova Regular"/>
                    <a:cs typeface="Proxima Nova Regular"/>
                  </a:rPr>
                  <a:t>Release</a:t>
                </a:r>
                <a:endParaRPr lang="en-US" sz="1600" dirty="0">
                  <a:solidFill>
                    <a:schemeClr val="bg1"/>
                  </a:solidFill>
                  <a:latin typeface="Proxima Nova Regular"/>
                  <a:cs typeface="Proxima Nova Regular"/>
                </a:endParaRPr>
              </a:p>
            </p:txBody>
          </p:sp>
        </p:grpSp>
      </p:grpSp>
      <p:pic>
        <p:nvPicPr>
          <p:cNvPr id="46" name="Picture 45" descr="more-256.png"/>
          <p:cNvPicPr>
            <a:picLocks noChangeAspect="1"/>
          </p:cNvPicPr>
          <p:nvPr/>
        </p:nvPicPr>
        <p:blipFill>
          <a:blip r:embed="rId18">
            <a:alphaModFix amt="50000"/>
            <a:extLst>
              <a:ext uri="{28A0092B-C50C-407E-A947-70E740481C1C}">
                <a14:useLocalDpi xmlns:a14="http://schemas.microsoft.com/office/drawing/2010/main" val="0"/>
              </a:ext>
            </a:extLst>
          </a:blip>
          <a:stretch>
            <a:fillRect/>
          </a:stretch>
        </p:blipFill>
        <p:spPr>
          <a:xfrm>
            <a:off x="2883152" y="2795449"/>
            <a:ext cx="254516" cy="254516"/>
          </a:xfrm>
          <a:prstGeom prst="rect">
            <a:avLst/>
          </a:prstGeom>
        </p:spPr>
      </p:pic>
    </p:spTree>
    <p:extLst>
      <p:ext uri="{BB962C8B-B14F-4D97-AF65-F5344CB8AC3E}">
        <p14:creationId xmlns:p14="http://schemas.microsoft.com/office/powerpoint/2010/main" val="3246553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22" name="Rectangle 21"/>
          <p:cNvSpPr/>
          <p:nvPr/>
        </p:nvSpPr>
        <p:spPr>
          <a:xfrm>
            <a:off x="6413501" y="1158875"/>
            <a:ext cx="156432" cy="3270250"/>
          </a:xfrm>
          <a:prstGeom prst="rect">
            <a:avLst/>
          </a:prstGeom>
          <a:gradFill>
            <a:gsLst>
              <a:gs pos="0">
                <a:schemeClr val="bg1"/>
              </a:gs>
              <a:gs pos="100000">
                <a:schemeClr val="bg1">
                  <a:lumMod val="85000"/>
                </a:schemeClr>
              </a:gs>
              <a:gs pos="53000">
                <a:schemeClr val="bg1">
                  <a:lumMod val="9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sp>
        <p:nvSpPr>
          <p:cNvPr id="14" name="TextBox 13"/>
          <p:cNvSpPr txBox="1"/>
          <p:nvPr/>
        </p:nvSpPr>
        <p:spPr>
          <a:xfrm>
            <a:off x="967797" y="1087215"/>
            <a:ext cx="946643" cy="369332"/>
          </a:xfrm>
          <a:prstGeom prst="rect">
            <a:avLst/>
          </a:prstGeom>
          <a:noFill/>
        </p:spPr>
        <p:txBody>
          <a:bodyPr wrap="none" rtlCol="0">
            <a:spAutoFit/>
          </a:bodyPr>
          <a:lstStyle/>
          <a:p>
            <a:r>
              <a:rPr lang="en-US" b="1" dirty="0" err="1" smtClean="0">
                <a:solidFill>
                  <a:srgbClr val="008774"/>
                </a:solidFill>
                <a:latin typeface="Proxima Nova Regular"/>
                <a:cs typeface="Proxima Nova Regular"/>
              </a:rPr>
              <a:t>cf</a:t>
            </a:r>
            <a:r>
              <a:rPr lang="en-US" b="1" dirty="0" smtClean="0">
                <a:solidFill>
                  <a:srgbClr val="008774"/>
                </a:solidFill>
                <a:latin typeface="Proxima Nova Regular"/>
                <a:cs typeface="Proxima Nova Regular"/>
              </a:rPr>
              <a:t> push</a:t>
            </a:r>
            <a:endParaRPr lang="en-US" b="1" dirty="0">
              <a:solidFill>
                <a:srgbClr val="008774"/>
              </a:solidFill>
              <a:latin typeface="Proxima Nova Regular"/>
              <a:cs typeface="Proxima Nova Regular"/>
            </a:endParaRPr>
          </a:p>
        </p:txBody>
      </p:sp>
      <p:sp>
        <p:nvSpPr>
          <p:cNvPr id="15" name="TextBox 14"/>
          <p:cNvSpPr txBox="1"/>
          <p:nvPr/>
        </p:nvSpPr>
        <p:spPr>
          <a:xfrm>
            <a:off x="699962" y="4443875"/>
            <a:ext cx="1505540" cy="369332"/>
          </a:xfrm>
          <a:prstGeom prst="rect">
            <a:avLst/>
          </a:prstGeom>
          <a:noFill/>
        </p:spPr>
        <p:txBody>
          <a:bodyPr wrap="none" rtlCol="0">
            <a:spAutoFit/>
          </a:bodyPr>
          <a:lstStyle/>
          <a:p>
            <a:r>
              <a:rPr lang="en-US" b="1" dirty="0" smtClean="0">
                <a:solidFill>
                  <a:srgbClr val="008774"/>
                </a:solidFill>
                <a:latin typeface="Proxima Nova Regular"/>
                <a:cs typeface="Proxima Nova Regular"/>
              </a:rPr>
              <a:t>~45 seconds</a:t>
            </a:r>
            <a:endParaRPr lang="en-US" b="1" dirty="0">
              <a:solidFill>
                <a:srgbClr val="008774"/>
              </a:solidFill>
              <a:latin typeface="Proxima Nova Regular"/>
              <a:cs typeface="Proxima Nova Regular"/>
            </a:endParaRPr>
          </a:p>
        </p:txBody>
      </p:sp>
      <p:sp>
        <p:nvSpPr>
          <p:cNvPr id="45" name="TextBox 44"/>
          <p:cNvSpPr txBox="1"/>
          <p:nvPr/>
        </p:nvSpPr>
        <p:spPr>
          <a:xfrm>
            <a:off x="6820582" y="4459747"/>
            <a:ext cx="1116202" cy="338554"/>
          </a:xfrm>
          <a:prstGeom prst="rect">
            <a:avLst/>
          </a:prstGeom>
          <a:noFill/>
        </p:spPr>
        <p:txBody>
          <a:bodyPr wrap="none" rtlCol="0">
            <a:spAutoFit/>
          </a:bodyPr>
          <a:lstStyle/>
          <a:p>
            <a:r>
              <a:rPr lang="en-US" sz="1600" b="1" dirty="0" smtClean="0">
                <a:solidFill>
                  <a:schemeClr val="tx2"/>
                </a:solidFill>
                <a:latin typeface="Proxima Nova Regular"/>
                <a:cs typeface="Proxima Nova Regular"/>
              </a:rPr>
              <a:t>~15+ Days</a:t>
            </a:r>
            <a:endParaRPr lang="en-US" sz="1600" b="1" dirty="0">
              <a:solidFill>
                <a:schemeClr val="tx2"/>
              </a:solidFill>
              <a:latin typeface="Proxima Nova Regular"/>
              <a:cs typeface="Proxima Nova Regular"/>
            </a:endParaRPr>
          </a:p>
        </p:txBody>
      </p:sp>
      <p:sp>
        <p:nvSpPr>
          <p:cNvPr id="17" name="TextBox 16"/>
          <p:cNvSpPr txBox="1"/>
          <p:nvPr/>
        </p:nvSpPr>
        <p:spPr>
          <a:xfrm>
            <a:off x="3287164" y="1236163"/>
            <a:ext cx="2904086" cy="2966966"/>
          </a:xfrm>
          <a:prstGeom prst="rect">
            <a:avLst/>
          </a:prstGeom>
          <a:noFill/>
        </p:spPr>
        <p:txBody>
          <a:bodyPr wrap="square" rtlCol="0">
            <a:spAutoFit/>
          </a:bodyPr>
          <a:lstStyle/>
          <a:p>
            <a:pPr algn="ctr">
              <a:lnSpc>
                <a:spcPct val="120000"/>
              </a:lnSpc>
            </a:pPr>
            <a:r>
              <a:rPr lang="en-US" sz="1200" dirty="0">
                <a:solidFill>
                  <a:schemeClr val="tx2"/>
                </a:solidFill>
                <a:latin typeface="Proxima Nova Regular"/>
                <a:cs typeface="Proxima Nova Regular"/>
              </a:rPr>
              <a:t>Find available hosts </a:t>
            </a:r>
          </a:p>
          <a:p>
            <a:pPr algn="ctr">
              <a:lnSpc>
                <a:spcPct val="120000"/>
              </a:lnSpc>
            </a:pPr>
            <a:r>
              <a:rPr lang="en-US" sz="1200" dirty="0">
                <a:solidFill>
                  <a:schemeClr val="tx2"/>
                </a:solidFill>
                <a:latin typeface="Proxima Nova Regular"/>
                <a:cs typeface="Proxima Nova Regular"/>
              </a:rPr>
              <a:t>Install &amp; configure </a:t>
            </a:r>
            <a:r>
              <a:rPr lang="en-US" sz="1200" dirty="0" smtClean="0">
                <a:solidFill>
                  <a:schemeClr val="tx2"/>
                </a:solidFill>
                <a:latin typeface="Proxima Nova Regular"/>
                <a:cs typeface="Proxima Nova Regular"/>
              </a:rPr>
              <a:t>runtime</a:t>
            </a:r>
            <a:endParaRPr lang="en-US" sz="1200" dirty="0">
              <a:solidFill>
                <a:schemeClr val="tx2"/>
              </a:solidFill>
              <a:latin typeface="Proxima Nova Regular"/>
              <a:cs typeface="Proxima Nova Regular"/>
            </a:endParaRPr>
          </a:p>
          <a:p>
            <a:pPr algn="ctr">
              <a:lnSpc>
                <a:spcPct val="120000"/>
              </a:lnSpc>
            </a:pPr>
            <a:r>
              <a:rPr lang="en-US" sz="1200" dirty="0">
                <a:solidFill>
                  <a:schemeClr val="tx2"/>
                </a:solidFill>
                <a:latin typeface="Proxima Nova Regular"/>
                <a:cs typeface="Proxima Nova Regular"/>
              </a:rPr>
              <a:t>Install &amp; configure </a:t>
            </a:r>
            <a:r>
              <a:rPr lang="en-US" sz="1200" dirty="0" smtClean="0">
                <a:solidFill>
                  <a:schemeClr val="tx2"/>
                </a:solidFill>
                <a:latin typeface="Proxima Nova Regular"/>
                <a:cs typeface="Proxima Nova Regular"/>
              </a:rPr>
              <a:t>middleware</a:t>
            </a:r>
            <a:endParaRPr lang="en-US" sz="1200" dirty="0">
              <a:solidFill>
                <a:schemeClr val="tx2"/>
              </a:solidFill>
              <a:latin typeface="Proxima Nova Regular"/>
              <a:cs typeface="Proxima Nova Regular"/>
            </a:endParaRPr>
          </a:p>
          <a:p>
            <a:pPr algn="ctr">
              <a:lnSpc>
                <a:spcPct val="120000"/>
              </a:lnSpc>
            </a:pPr>
            <a:r>
              <a:rPr lang="en-US" sz="1200" dirty="0">
                <a:solidFill>
                  <a:schemeClr val="tx2"/>
                </a:solidFill>
                <a:latin typeface="Proxima Nova Regular"/>
                <a:cs typeface="Proxima Nova Regular"/>
              </a:rPr>
              <a:t>Pull application source </a:t>
            </a:r>
            <a:r>
              <a:rPr lang="en-US" sz="1200" dirty="0" smtClean="0">
                <a:solidFill>
                  <a:schemeClr val="tx2"/>
                </a:solidFill>
                <a:latin typeface="Proxima Nova Regular"/>
                <a:cs typeface="Proxima Nova Regular"/>
              </a:rPr>
              <a:t>code</a:t>
            </a:r>
            <a:endParaRPr lang="en-US" sz="1200" dirty="0">
              <a:solidFill>
                <a:schemeClr val="tx2"/>
              </a:solidFill>
              <a:latin typeface="Proxima Nova Regular"/>
              <a:cs typeface="Proxima Nova Regular"/>
            </a:endParaRPr>
          </a:p>
          <a:p>
            <a:pPr algn="ctr">
              <a:lnSpc>
                <a:spcPct val="120000"/>
              </a:lnSpc>
            </a:pPr>
            <a:r>
              <a:rPr lang="en-US" sz="1200" dirty="0">
                <a:solidFill>
                  <a:schemeClr val="tx2"/>
                </a:solidFill>
                <a:latin typeface="Proxima Nova Regular"/>
                <a:cs typeface="Proxima Nova Regular"/>
              </a:rPr>
              <a:t>Retrieve </a:t>
            </a:r>
            <a:r>
              <a:rPr lang="en-US" sz="1200" dirty="0" smtClean="0">
                <a:solidFill>
                  <a:schemeClr val="tx2"/>
                </a:solidFill>
                <a:latin typeface="Proxima Nova Regular"/>
                <a:cs typeface="Proxima Nova Regular"/>
              </a:rPr>
              <a:t>dependent libraries</a:t>
            </a:r>
            <a:endParaRPr lang="en-US" sz="1200" dirty="0">
              <a:solidFill>
                <a:schemeClr val="tx2"/>
              </a:solidFill>
              <a:latin typeface="Proxima Nova Regular"/>
              <a:cs typeface="Proxima Nova Regular"/>
            </a:endParaRPr>
          </a:p>
          <a:p>
            <a:pPr algn="ctr">
              <a:lnSpc>
                <a:spcPct val="120000"/>
              </a:lnSpc>
            </a:pPr>
            <a:r>
              <a:rPr lang="en-US" sz="1200" dirty="0">
                <a:solidFill>
                  <a:schemeClr val="tx2"/>
                </a:solidFill>
                <a:latin typeface="Proxima Nova Regular"/>
                <a:cs typeface="Proxima Nova Regular"/>
              </a:rPr>
              <a:t>Create application </a:t>
            </a:r>
            <a:r>
              <a:rPr lang="en-US" sz="1200" dirty="0" smtClean="0">
                <a:solidFill>
                  <a:schemeClr val="tx2"/>
                </a:solidFill>
                <a:latin typeface="Proxima Nova Regular"/>
                <a:cs typeface="Proxima Nova Regular"/>
              </a:rPr>
              <a:t>package</a:t>
            </a:r>
            <a:endParaRPr lang="en-US" sz="1200" dirty="0">
              <a:solidFill>
                <a:schemeClr val="tx2"/>
              </a:solidFill>
              <a:latin typeface="Proxima Nova Regular"/>
              <a:cs typeface="Proxima Nova Regular"/>
            </a:endParaRPr>
          </a:p>
          <a:p>
            <a:pPr algn="ctr">
              <a:lnSpc>
                <a:spcPct val="120000"/>
              </a:lnSpc>
            </a:pPr>
            <a:r>
              <a:rPr lang="en-US" sz="1200" dirty="0">
                <a:solidFill>
                  <a:schemeClr val="tx2"/>
                </a:solidFill>
                <a:latin typeface="Proxima Nova Regular"/>
                <a:cs typeface="Proxima Nova Regular"/>
              </a:rPr>
              <a:t>Install, configure dependent service(s</a:t>
            </a:r>
            <a:r>
              <a:rPr lang="en-US" sz="1200" dirty="0" smtClean="0">
                <a:solidFill>
                  <a:schemeClr val="tx2"/>
                </a:solidFill>
                <a:latin typeface="Proxima Nova Regular"/>
                <a:cs typeface="Proxima Nova Regular"/>
              </a:rPr>
              <a:t>)</a:t>
            </a:r>
          </a:p>
          <a:p>
            <a:pPr algn="ctr">
              <a:lnSpc>
                <a:spcPct val="120000"/>
              </a:lnSpc>
            </a:pPr>
            <a:r>
              <a:rPr lang="en-US" sz="1200" dirty="0" smtClean="0">
                <a:solidFill>
                  <a:schemeClr val="tx2"/>
                </a:solidFill>
                <a:latin typeface="Proxima Nova Regular"/>
                <a:cs typeface="Proxima Nova Regular"/>
              </a:rPr>
              <a:t>Deploy </a:t>
            </a:r>
            <a:r>
              <a:rPr lang="en-US" sz="1200" dirty="0">
                <a:solidFill>
                  <a:schemeClr val="tx2"/>
                </a:solidFill>
                <a:latin typeface="Proxima Nova Regular"/>
                <a:cs typeface="Proxima Nova Regular"/>
              </a:rPr>
              <a:t>container to host(s) </a:t>
            </a:r>
          </a:p>
          <a:p>
            <a:pPr algn="ctr">
              <a:lnSpc>
                <a:spcPct val="120000"/>
              </a:lnSpc>
            </a:pPr>
            <a:r>
              <a:rPr lang="en-US" sz="1200" dirty="0">
                <a:solidFill>
                  <a:schemeClr val="tx2"/>
                </a:solidFill>
                <a:latin typeface="Proxima Nova Regular"/>
                <a:cs typeface="Proxima Nova Regular"/>
              </a:rPr>
              <a:t>Load environment </a:t>
            </a:r>
            <a:r>
              <a:rPr lang="en-US" sz="1200" dirty="0" smtClean="0">
                <a:solidFill>
                  <a:schemeClr val="tx2"/>
                </a:solidFill>
                <a:latin typeface="Proxima Nova Regular"/>
                <a:cs typeface="Proxima Nova Regular"/>
              </a:rPr>
              <a:t>variables</a:t>
            </a:r>
            <a:endParaRPr lang="en-US" sz="1200" dirty="0">
              <a:solidFill>
                <a:schemeClr val="tx2"/>
              </a:solidFill>
              <a:latin typeface="Proxima Nova Regular"/>
              <a:cs typeface="Proxima Nova Regular"/>
            </a:endParaRPr>
          </a:p>
          <a:p>
            <a:pPr algn="ctr">
              <a:lnSpc>
                <a:spcPct val="120000"/>
              </a:lnSpc>
            </a:pPr>
            <a:r>
              <a:rPr lang="en-US" sz="1200" dirty="0">
                <a:solidFill>
                  <a:schemeClr val="tx2"/>
                </a:solidFill>
                <a:latin typeface="Proxima Nova Regular"/>
                <a:cs typeface="Proxima Nova Regular"/>
              </a:rPr>
              <a:t>Configure load </a:t>
            </a:r>
            <a:r>
              <a:rPr lang="en-US" sz="1200" dirty="0" smtClean="0">
                <a:solidFill>
                  <a:schemeClr val="tx2"/>
                </a:solidFill>
                <a:latin typeface="Proxima Nova Regular"/>
                <a:cs typeface="Proxima Nova Regular"/>
              </a:rPr>
              <a:t>balancer</a:t>
            </a:r>
            <a:endParaRPr lang="en-US" sz="1200" dirty="0">
              <a:solidFill>
                <a:schemeClr val="tx2"/>
              </a:solidFill>
              <a:latin typeface="Proxima Nova Regular"/>
              <a:cs typeface="Proxima Nova Regular"/>
            </a:endParaRPr>
          </a:p>
          <a:p>
            <a:pPr algn="ctr">
              <a:lnSpc>
                <a:spcPct val="120000"/>
              </a:lnSpc>
            </a:pPr>
            <a:r>
              <a:rPr lang="en-US" sz="1200" dirty="0">
                <a:solidFill>
                  <a:schemeClr val="tx2"/>
                </a:solidFill>
                <a:latin typeface="Proxima Nova Regular"/>
                <a:cs typeface="Proxima Nova Regular"/>
              </a:rPr>
              <a:t>Configure </a:t>
            </a:r>
            <a:r>
              <a:rPr lang="en-US" sz="1200" dirty="0" smtClean="0">
                <a:solidFill>
                  <a:schemeClr val="tx2"/>
                </a:solidFill>
                <a:latin typeface="Proxima Nova Regular"/>
                <a:cs typeface="Proxima Nova Regular"/>
              </a:rPr>
              <a:t>firewalls</a:t>
            </a:r>
            <a:endParaRPr lang="en-US" sz="1200" dirty="0">
              <a:solidFill>
                <a:schemeClr val="tx2"/>
              </a:solidFill>
              <a:latin typeface="Proxima Nova Regular"/>
              <a:cs typeface="Proxima Nova Regular"/>
            </a:endParaRPr>
          </a:p>
          <a:p>
            <a:pPr algn="ctr">
              <a:lnSpc>
                <a:spcPct val="120000"/>
              </a:lnSpc>
            </a:pPr>
            <a:r>
              <a:rPr lang="en-US" sz="1200" dirty="0">
                <a:solidFill>
                  <a:schemeClr val="tx2"/>
                </a:solidFill>
                <a:latin typeface="Proxima Nova Regular"/>
                <a:cs typeface="Proxima Nova Regular"/>
              </a:rPr>
              <a:t>Update service monitoring tools </a:t>
            </a:r>
          </a:p>
          <a:p>
            <a:pPr algn="ctr">
              <a:lnSpc>
                <a:spcPct val="120000"/>
              </a:lnSpc>
            </a:pPr>
            <a:r>
              <a:rPr lang="en-US" sz="1200" dirty="0">
                <a:solidFill>
                  <a:schemeClr val="tx2"/>
                </a:solidFill>
                <a:latin typeface="Proxima Nova Regular"/>
                <a:cs typeface="Proxima Nova Regular"/>
              </a:rPr>
              <a:t>Configure log </a:t>
            </a:r>
            <a:r>
              <a:rPr lang="en-US" sz="1200" dirty="0" smtClean="0">
                <a:solidFill>
                  <a:schemeClr val="tx2"/>
                </a:solidFill>
                <a:latin typeface="Proxima Nova Regular"/>
                <a:cs typeface="Proxima Nova Regular"/>
              </a:rPr>
              <a:t>collector</a:t>
            </a:r>
          </a:p>
        </p:txBody>
      </p:sp>
      <p:sp>
        <p:nvSpPr>
          <p:cNvPr id="18" name="TextBox 17"/>
          <p:cNvSpPr txBox="1"/>
          <p:nvPr/>
        </p:nvSpPr>
        <p:spPr>
          <a:xfrm>
            <a:off x="6840963" y="1236163"/>
            <a:ext cx="671979" cy="2966966"/>
          </a:xfrm>
          <a:prstGeom prst="rect">
            <a:avLst/>
          </a:prstGeom>
          <a:noFill/>
        </p:spPr>
        <p:txBody>
          <a:bodyPr wrap="none" rtlCol="0">
            <a:spAutoFit/>
          </a:bodyPr>
          <a:lstStyle/>
          <a:p>
            <a:pPr>
              <a:lnSpc>
                <a:spcPct val="120000"/>
              </a:lnSpc>
            </a:pPr>
            <a:r>
              <a:rPr lang="tr-TR" sz="1200" dirty="0" smtClean="0">
                <a:solidFill>
                  <a:schemeClr val="tx2"/>
                </a:solidFill>
                <a:latin typeface="Proxima Nova Regular"/>
                <a:cs typeface="Proxima Nova Regular"/>
              </a:rPr>
              <a:t>2 </a:t>
            </a:r>
            <a:r>
              <a:rPr lang="tr-TR" sz="1200" dirty="0" err="1" smtClean="0">
                <a:solidFill>
                  <a:schemeClr val="tx2"/>
                </a:solidFill>
                <a:latin typeface="Proxima Nova Regular"/>
                <a:cs typeface="Proxima Nova Regular"/>
              </a:rPr>
              <a:t>Days</a:t>
            </a:r>
            <a:endParaRPr lang="tr-TR" sz="1200" dirty="0" smtClean="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1 </a:t>
            </a:r>
            <a:r>
              <a:rPr lang="tr-TR" sz="1200" dirty="0" err="1" smtClean="0">
                <a:solidFill>
                  <a:schemeClr val="tx2"/>
                </a:solidFill>
                <a:latin typeface="Proxima Nova Regular"/>
                <a:cs typeface="Proxima Nova Regular"/>
              </a:rPr>
              <a:t>Day</a:t>
            </a:r>
            <a:endParaRPr lang="tr-TR" sz="1200" dirty="0" smtClean="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1 </a:t>
            </a:r>
            <a:r>
              <a:rPr lang="tr-TR" sz="1200" dirty="0" err="1" smtClean="0">
                <a:solidFill>
                  <a:schemeClr val="tx2"/>
                </a:solidFill>
                <a:latin typeface="Proxima Nova Regular"/>
                <a:cs typeface="Proxima Nova Regular"/>
              </a:rPr>
              <a:t>Day</a:t>
            </a:r>
            <a:endParaRPr lang="tr-TR" sz="1200" dirty="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¼ </a:t>
            </a:r>
            <a:r>
              <a:rPr lang="tr-TR" sz="1200" dirty="0" err="1" smtClean="0">
                <a:solidFill>
                  <a:schemeClr val="tx2"/>
                </a:solidFill>
                <a:latin typeface="Proxima Nova Regular"/>
                <a:cs typeface="Proxima Nova Regular"/>
              </a:rPr>
              <a:t>Day</a:t>
            </a:r>
            <a:endParaRPr lang="tr-TR" sz="1200" dirty="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¼ </a:t>
            </a:r>
            <a:r>
              <a:rPr lang="tr-TR" sz="1200" dirty="0" err="1" smtClean="0">
                <a:solidFill>
                  <a:schemeClr val="tx2"/>
                </a:solidFill>
                <a:latin typeface="Proxima Nova Regular"/>
                <a:cs typeface="Proxima Nova Regular"/>
              </a:rPr>
              <a:t>Day</a:t>
            </a:r>
            <a:endParaRPr lang="tr-TR" sz="1200" dirty="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¼ </a:t>
            </a:r>
            <a:r>
              <a:rPr lang="tr-TR" sz="1200" dirty="0" err="1" smtClean="0">
                <a:solidFill>
                  <a:schemeClr val="tx2"/>
                </a:solidFill>
                <a:latin typeface="Proxima Nova Regular"/>
                <a:cs typeface="Proxima Nova Regular"/>
              </a:rPr>
              <a:t>Day</a:t>
            </a:r>
            <a:endParaRPr lang="tr-TR" sz="1200" dirty="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2 </a:t>
            </a:r>
            <a:r>
              <a:rPr lang="tr-TR" sz="1200" dirty="0" err="1" smtClean="0">
                <a:solidFill>
                  <a:schemeClr val="tx2"/>
                </a:solidFill>
                <a:latin typeface="Proxima Nova Regular"/>
                <a:cs typeface="Proxima Nova Regular"/>
              </a:rPr>
              <a:t>Days</a:t>
            </a:r>
            <a:endParaRPr lang="tr-TR" sz="1200" dirty="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½ </a:t>
            </a:r>
            <a:r>
              <a:rPr lang="tr-TR" sz="1200" dirty="0" err="1" smtClean="0">
                <a:solidFill>
                  <a:schemeClr val="tx2"/>
                </a:solidFill>
                <a:latin typeface="Proxima Nova Regular"/>
                <a:cs typeface="Proxima Nova Regular"/>
              </a:rPr>
              <a:t>Day</a:t>
            </a:r>
            <a:endParaRPr lang="tr-TR" sz="1200" dirty="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¼ </a:t>
            </a:r>
            <a:r>
              <a:rPr lang="tr-TR" sz="1200" dirty="0" err="1" smtClean="0">
                <a:solidFill>
                  <a:schemeClr val="tx2"/>
                </a:solidFill>
                <a:latin typeface="Proxima Nova Regular"/>
                <a:cs typeface="Proxima Nova Regular"/>
              </a:rPr>
              <a:t>Day</a:t>
            </a:r>
            <a:endParaRPr lang="tr-TR" sz="1200" dirty="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2 </a:t>
            </a:r>
            <a:r>
              <a:rPr lang="tr-TR" sz="1200" dirty="0" err="1" smtClean="0">
                <a:solidFill>
                  <a:schemeClr val="tx2"/>
                </a:solidFill>
                <a:latin typeface="Proxima Nova Regular"/>
                <a:cs typeface="Proxima Nova Regular"/>
              </a:rPr>
              <a:t>Days</a:t>
            </a:r>
            <a:endParaRPr lang="tr-TR" sz="1200" dirty="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2 </a:t>
            </a:r>
            <a:r>
              <a:rPr lang="tr-TR" sz="1200" dirty="0" err="1" smtClean="0">
                <a:solidFill>
                  <a:schemeClr val="tx2"/>
                </a:solidFill>
                <a:latin typeface="Proxima Nova Regular"/>
                <a:cs typeface="Proxima Nova Regular"/>
              </a:rPr>
              <a:t>Days</a:t>
            </a:r>
            <a:endParaRPr lang="tr-TR" sz="1200" dirty="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3 </a:t>
            </a:r>
            <a:r>
              <a:rPr lang="tr-TR" sz="1200" dirty="0" err="1" smtClean="0">
                <a:solidFill>
                  <a:schemeClr val="tx2"/>
                </a:solidFill>
                <a:latin typeface="Proxima Nova Regular"/>
                <a:cs typeface="Proxima Nova Regular"/>
              </a:rPr>
              <a:t>Days</a:t>
            </a:r>
            <a:endParaRPr lang="tr-TR" sz="1200" dirty="0">
              <a:solidFill>
                <a:schemeClr val="tx2"/>
              </a:solidFill>
              <a:latin typeface="Proxima Nova Regular"/>
              <a:cs typeface="Proxima Nova Regular"/>
            </a:endParaRPr>
          </a:p>
          <a:p>
            <a:pPr>
              <a:lnSpc>
                <a:spcPct val="120000"/>
              </a:lnSpc>
            </a:pPr>
            <a:r>
              <a:rPr lang="tr-TR" sz="1200" dirty="0" smtClean="0">
                <a:solidFill>
                  <a:schemeClr val="tx2"/>
                </a:solidFill>
                <a:latin typeface="Proxima Nova Regular"/>
                <a:cs typeface="Proxima Nova Regular"/>
              </a:rPr>
              <a:t>1 </a:t>
            </a:r>
            <a:r>
              <a:rPr lang="tr-TR" sz="1200" dirty="0" err="1" smtClean="0">
                <a:solidFill>
                  <a:schemeClr val="tx2"/>
                </a:solidFill>
                <a:latin typeface="Proxima Nova Regular"/>
                <a:cs typeface="Proxima Nova Regular"/>
              </a:rPr>
              <a:t>Day</a:t>
            </a:r>
            <a:endParaRPr lang="tr-TR" sz="1200" dirty="0" smtClean="0">
              <a:solidFill>
                <a:schemeClr val="tx2"/>
              </a:solidFill>
              <a:latin typeface="Proxima Nova Regular"/>
              <a:cs typeface="Proxima Nova Regular"/>
            </a:endParaRPr>
          </a:p>
        </p:txBody>
      </p:sp>
      <p:sp>
        <p:nvSpPr>
          <p:cNvPr id="19" name="Process 18"/>
          <p:cNvSpPr/>
          <p:nvPr/>
        </p:nvSpPr>
        <p:spPr>
          <a:xfrm>
            <a:off x="2913276" y="781920"/>
            <a:ext cx="3657012" cy="412729"/>
          </a:xfrm>
          <a:prstGeom prst="flowChartProcess">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Proxima Nova Regular"/>
                <a:cs typeface="Proxima Nova Regular"/>
              </a:rPr>
              <a:t>Code Complete &amp; Tested</a:t>
            </a:r>
          </a:p>
        </p:txBody>
      </p:sp>
      <p:sp>
        <p:nvSpPr>
          <p:cNvPr id="52" name="Process 51"/>
          <p:cNvSpPr/>
          <p:nvPr/>
        </p:nvSpPr>
        <p:spPr>
          <a:xfrm>
            <a:off x="2911475" y="4431240"/>
            <a:ext cx="3658813" cy="411480"/>
          </a:xfrm>
          <a:prstGeom prst="flowChartProcess">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Proxima Nova Regular"/>
                <a:cs typeface="Proxima Nova Regular"/>
              </a:rPr>
              <a:t>Application in Production</a:t>
            </a:r>
            <a:endParaRPr lang="en-US" b="1" dirty="0">
              <a:latin typeface="Proxima Nova Regular"/>
              <a:cs typeface="Proxima Nova Regular"/>
            </a:endParaRPr>
          </a:p>
        </p:txBody>
      </p:sp>
      <p:sp>
        <p:nvSpPr>
          <p:cNvPr id="53" name="Right Brace 52"/>
          <p:cNvSpPr/>
          <p:nvPr/>
        </p:nvSpPr>
        <p:spPr>
          <a:xfrm rot="10800000">
            <a:off x="2246313" y="1302701"/>
            <a:ext cx="388198" cy="3108960"/>
          </a:xfrm>
          <a:prstGeom prst="rightBrace">
            <a:avLst>
              <a:gd name="adj1" fmla="val 51272"/>
              <a:gd name="adj2" fmla="val 48979"/>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Proxima Nova Regular"/>
              <a:cs typeface="Proxima Nova Regular"/>
            </a:endParaRPr>
          </a:p>
        </p:txBody>
      </p:sp>
      <p:sp>
        <p:nvSpPr>
          <p:cNvPr id="20" name="TextBox 19"/>
          <p:cNvSpPr txBox="1"/>
          <p:nvPr/>
        </p:nvSpPr>
        <p:spPr>
          <a:xfrm>
            <a:off x="795909" y="2605496"/>
            <a:ext cx="1326004" cy="584776"/>
          </a:xfrm>
          <a:prstGeom prst="rect">
            <a:avLst/>
          </a:prstGeom>
          <a:noFill/>
        </p:spPr>
        <p:txBody>
          <a:bodyPr wrap="none" rtlCol="0">
            <a:spAutoFit/>
          </a:bodyPr>
          <a:lstStyle/>
          <a:p>
            <a:pPr algn="ctr"/>
            <a:r>
              <a:rPr lang="en-US" sz="1600" b="1" dirty="0" smtClean="0">
                <a:solidFill>
                  <a:schemeClr val="tx2"/>
                </a:solidFill>
                <a:latin typeface="Proxima Nova Regular"/>
                <a:cs typeface="Proxima Nova Regular"/>
              </a:rPr>
              <a:t>Speed &amp;</a:t>
            </a:r>
          </a:p>
          <a:p>
            <a:pPr algn="ctr"/>
            <a:r>
              <a:rPr lang="en-US" sz="1600" b="1" dirty="0" smtClean="0">
                <a:solidFill>
                  <a:schemeClr val="tx2"/>
                </a:solidFill>
                <a:latin typeface="Proxima Nova Regular"/>
                <a:cs typeface="Proxima Nova Regular"/>
              </a:rPr>
              <a:t>Consistency</a:t>
            </a:r>
            <a:endParaRPr lang="en-US" sz="1600" b="1" dirty="0">
              <a:solidFill>
                <a:schemeClr val="tx2"/>
              </a:solidFill>
              <a:latin typeface="Proxima Nova Regular"/>
              <a:cs typeface="Proxima Nova Regular"/>
            </a:endParaRPr>
          </a:p>
        </p:txBody>
      </p:sp>
      <p:sp>
        <p:nvSpPr>
          <p:cNvPr id="21" name="Down Arrow 20"/>
          <p:cNvSpPr/>
          <p:nvPr/>
        </p:nvSpPr>
        <p:spPr>
          <a:xfrm>
            <a:off x="1216596" y="1719496"/>
            <a:ext cx="484632" cy="709379"/>
          </a:xfrm>
          <a:prstGeom prst="down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sp>
        <p:nvSpPr>
          <p:cNvPr id="16" name="Down Arrow 15"/>
          <p:cNvSpPr/>
          <p:nvPr/>
        </p:nvSpPr>
        <p:spPr>
          <a:xfrm>
            <a:off x="1216596" y="3553058"/>
            <a:ext cx="484632" cy="709379"/>
          </a:xfrm>
          <a:prstGeom prst="down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sp>
        <p:nvSpPr>
          <p:cNvPr id="4" name="Title 3"/>
          <p:cNvSpPr>
            <a:spLocks noGrp="1"/>
          </p:cNvSpPr>
          <p:nvPr>
            <p:ph type="title"/>
          </p:nvPr>
        </p:nvSpPr>
        <p:spPr/>
        <p:txBody>
          <a:bodyPr/>
          <a:lstStyle/>
          <a:p>
            <a:r>
              <a:rPr lang="en-US" dirty="0"/>
              <a:t>Full Stack IT Ticket Elimination</a:t>
            </a:r>
            <a:br>
              <a:rPr lang="en-US" dirty="0"/>
            </a:br>
            <a:endParaRPr lang="en-US" dirty="0"/>
          </a:p>
        </p:txBody>
      </p:sp>
      <p:sp>
        <p:nvSpPr>
          <p:cNvPr id="23" name="Rectangle 22"/>
          <p:cNvSpPr/>
          <p:nvPr/>
        </p:nvSpPr>
        <p:spPr>
          <a:xfrm>
            <a:off x="2751586" y="783009"/>
            <a:ext cx="156432" cy="4056844"/>
          </a:xfrm>
          <a:prstGeom prst="rect">
            <a:avLst/>
          </a:prstGeom>
          <a:gradFill>
            <a:gsLst>
              <a:gs pos="0">
                <a:schemeClr val="bg1"/>
              </a:gs>
              <a:gs pos="100000">
                <a:schemeClr val="bg1">
                  <a:lumMod val="85000"/>
                </a:schemeClr>
              </a:gs>
              <a:gs pos="53000">
                <a:schemeClr val="bg1">
                  <a:lumMod val="9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24" name="Picture 23" descr="more-256.png"/>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649764" y="4141524"/>
            <a:ext cx="231378" cy="231378"/>
          </a:xfrm>
          <a:prstGeom prst="rect">
            <a:avLst/>
          </a:prstGeom>
        </p:spPr>
      </p:pic>
      <p:pic>
        <p:nvPicPr>
          <p:cNvPr id="25" name="Picture 24" descr="more-256.png"/>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6949249" y="4141524"/>
            <a:ext cx="231378" cy="231378"/>
          </a:xfrm>
          <a:prstGeom prst="rect">
            <a:avLst/>
          </a:prstGeom>
        </p:spPr>
      </p:pic>
    </p:spTree>
    <p:extLst>
      <p:ext uri="{BB962C8B-B14F-4D97-AF65-F5344CB8AC3E}">
        <p14:creationId xmlns:p14="http://schemas.microsoft.com/office/powerpoint/2010/main" val="10649992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52472" y="2444863"/>
            <a:ext cx="5216059" cy="2698637"/>
          </a:xfrm>
          <a:prstGeom prst="rect">
            <a:avLst/>
          </a:prstGeom>
        </p:spPr>
      </p:pic>
      <p:sp>
        <p:nvSpPr>
          <p:cNvPr id="17" name="Rectangle 16"/>
          <p:cNvSpPr/>
          <p:nvPr/>
        </p:nvSpPr>
        <p:spPr>
          <a:xfrm>
            <a:off x="0" y="0"/>
            <a:ext cx="4617466" cy="2605334"/>
          </a:xfrm>
          <a:prstGeom prst="rect">
            <a:avLst/>
          </a:prstGeom>
          <a:gradFill flip="none" rotWithShape="1">
            <a:gsLst>
              <a:gs pos="37000">
                <a:schemeClr val="accent1"/>
              </a:gs>
              <a:gs pos="100000">
                <a:srgbClr val="00584C"/>
              </a:gs>
            </a:gsLst>
            <a:path path="circle">
              <a:fillToRect l="100000" t="100000"/>
            </a:path>
            <a:tileRect r="-100000" b="-10000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RING_ONE_ADRIAN_COCKCROFT-1.jpg"/>
          <p:cNvPicPr>
            <a:picLocks noChangeAspect="1"/>
          </p:cNvPicPr>
          <p:nvPr/>
        </p:nvPicPr>
        <p:blipFill rotWithShape="1">
          <a:blip r:embed="rId4">
            <a:extLst>
              <a:ext uri="{28A0092B-C50C-407E-A947-70E740481C1C}">
                <a14:useLocalDpi xmlns:a14="http://schemas.microsoft.com/office/drawing/2010/main" val="0"/>
              </a:ext>
            </a:extLst>
          </a:blip>
          <a:srcRect l="1376" t="9040" r="2065" b="8321"/>
          <a:stretch/>
        </p:blipFill>
        <p:spPr>
          <a:xfrm>
            <a:off x="4577088" y="0"/>
            <a:ext cx="4566912" cy="2605333"/>
          </a:xfrm>
          <a:prstGeom prst="rect">
            <a:avLst/>
          </a:prstGeom>
        </p:spPr>
      </p:pic>
      <p:sp>
        <p:nvSpPr>
          <p:cNvPr id="2" name="Title 1"/>
          <p:cNvSpPr>
            <a:spLocks noGrp="1"/>
          </p:cNvSpPr>
          <p:nvPr>
            <p:ph type="title"/>
          </p:nvPr>
        </p:nvSpPr>
        <p:spPr>
          <a:xfrm>
            <a:off x="210172" y="753275"/>
            <a:ext cx="4170136" cy="1204965"/>
          </a:xfrm>
        </p:spPr>
        <p:txBody>
          <a:bodyPr/>
          <a:lstStyle/>
          <a:p>
            <a:pPr algn="ctr"/>
            <a:r>
              <a:rPr lang="en-US" sz="3200" dirty="0" smtClean="0">
                <a:solidFill>
                  <a:schemeClr val="bg1"/>
                </a:solidFill>
              </a:rPr>
              <a:t>Speed is Critical </a:t>
            </a:r>
            <a:br>
              <a:rPr lang="en-US" sz="3200" dirty="0" smtClean="0">
                <a:solidFill>
                  <a:schemeClr val="bg1"/>
                </a:solidFill>
              </a:rPr>
            </a:br>
            <a:r>
              <a:rPr lang="en-US" sz="3200" dirty="0" smtClean="0">
                <a:solidFill>
                  <a:schemeClr val="bg1"/>
                </a:solidFill>
              </a:rPr>
              <a:t>in Modern Software</a:t>
            </a:r>
            <a:endParaRPr lang="en-US" sz="3200" dirty="0">
              <a:solidFill>
                <a:schemeClr val="bg1"/>
              </a:solidFill>
            </a:endParaRPr>
          </a:p>
        </p:txBody>
      </p:sp>
      <p:pic>
        <p:nvPicPr>
          <p:cNvPr id="5" name="Picture 4" descr="logo-aws-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7392" y="296570"/>
            <a:ext cx="1258032" cy="461155"/>
          </a:xfrm>
          <a:prstGeom prst="rect">
            <a:avLst/>
          </a:prstGeom>
        </p:spPr>
      </p:pic>
      <p:pic>
        <p:nvPicPr>
          <p:cNvPr id="13" name="Picture 12" descr="SPRINGONE_2016_SPEAKERS-12.jpg"/>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l="16348" t="18018" r="21499" b="5087"/>
          <a:stretch/>
        </p:blipFill>
        <p:spPr>
          <a:xfrm>
            <a:off x="6056402" y="2597193"/>
            <a:ext cx="3087597" cy="2546305"/>
          </a:xfrm>
          <a:prstGeom prst="rect">
            <a:avLst/>
          </a:prstGeom>
        </p:spPr>
      </p:pic>
      <p:pic>
        <p:nvPicPr>
          <p:cNvPr id="24" name="Picture 23" descr="allstate_header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54857" y="2841410"/>
            <a:ext cx="1079016" cy="645253"/>
          </a:xfrm>
          <a:prstGeom prst="rect">
            <a:avLst/>
          </a:prstGeom>
        </p:spPr>
      </p:pic>
      <p:pic>
        <p:nvPicPr>
          <p:cNvPr id="14" name="Picture 13" descr="SPRINGONE_2016_SPEAKERS-1.jpg"/>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rcRect l="7960" t="12981" r="30311" b="7872"/>
          <a:stretch/>
        </p:blipFill>
        <p:spPr>
          <a:xfrm>
            <a:off x="-4955" y="2599169"/>
            <a:ext cx="2976998" cy="2544331"/>
          </a:xfrm>
          <a:prstGeom prst="rect">
            <a:avLst/>
          </a:prstGeom>
        </p:spPr>
      </p:pic>
      <p:pic>
        <p:nvPicPr>
          <p:cNvPr id="16" name="Picture 15" descr="oly14-Comcast_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5351" y="2959727"/>
            <a:ext cx="1228780" cy="442723"/>
          </a:xfrm>
          <a:prstGeom prst="rect">
            <a:avLst/>
          </a:prstGeom>
        </p:spPr>
      </p:pic>
      <p:pic>
        <p:nvPicPr>
          <p:cNvPr id="11" name="Picture 10" descr="humana-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2399" y="3076907"/>
            <a:ext cx="1186752" cy="294876"/>
          </a:xfrm>
          <a:prstGeom prst="rect">
            <a:avLst/>
          </a:prstGeom>
        </p:spPr>
      </p:pic>
    </p:spTree>
    <p:extLst>
      <p:ext uri="{BB962C8B-B14F-4D97-AF65-F5344CB8AC3E}">
        <p14:creationId xmlns:p14="http://schemas.microsoft.com/office/powerpoint/2010/main" val="3838342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18674"/>
                </a:solidFill>
                <a:ea typeface="Arial"/>
                <a:sym typeface="Arial"/>
              </a:rPr>
              <a:t>Continuous Delivery Automation</a:t>
            </a:r>
            <a:endParaRPr lang="en-US" dirty="0"/>
          </a:p>
        </p:txBody>
      </p:sp>
      <p:sp>
        <p:nvSpPr>
          <p:cNvPr id="5" name="Pentagon 4"/>
          <p:cNvSpPr/>
          <p:nvPr/>
        </p:nvSpPr>
        <p:spPr>
          <a:xfrm>
            <a:off x="1348351" y="1961410"/>
            <a:ext cx="1326444" cy="685154"/>
          </a:xfrm>
          <a:prstGeom prst="homePlate">
            <a:avLst/>
          </a:prstGeom>
          <a:solidFill>
            <a:schemeClr val="tx1">
              <a:lumMod val="50000"/>
              <a:lumOff val="50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latin typeface="Proxima Nova Regular"/>
                <a:cs typeface="Proxima Nova Regular"/>
              </a:rPr>
              <a:t>Commit Code Change</a:t>
            </a:r>
            <a:endParaRPr lang="en-US" sz="900" b="1" dirty="0">
              <a:solidFill>
                <a:schemeClr val="bg1"/>
              </a:solidFill>
              <a:latin typeface="Proxima Nova Regular"/>
              <a:cs typeface="Proxima Nova Regular"/>
            </a:endParaRPr>
          </a:p>
        </p:txBody>
      </p:sp>
      <p:sp>
        <p:nvSpPr>
          <p:cNvPr id="6" name="Chevron 5"/>
          <p:cNvSpPr/>
          <p:nvPr/>
        </p:nvSpPr>
        <p:spPr>
          <a:xfrm>
            <a:off x="2302636" y="1962284"/>
            <a:ext cx="1585446" cy="684280"/>
          </a:xfrm>
          <a:prstGeom prst="chevron">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latin typeface="Proxima Nova Regular"/>
                <a:cs typeface="Proxima Nova Regular"/>
              </a:rPr>
              <a:t>Automate Build, Test, Deploy</a:t>
            </a:r>
            <a:endParaRPr lang="en-US" sz="900" b="1" dirty="0">
              <a:solidFill>
                <a:schemeClr val="bg1"/>
              </a:solidFill>
              <a:latin typeface="Proxima Nova Regular"/>
              <a:cs typeface="Proxima Nova Regular"/>
            </a:endParaRPr>
          </a:p>
        </p:txBody>
      </p:sp>
      <p:sp>
        <p:nvSpPr>
          <p:cNvPr id="7" name="Chevron 6"/>
          <p:cNvSpPr/>
          <p:nvPr/>
        </p:nvSpPr>
        <p:spPr>
          <a:xfrm>
            <a:off x="3504529" y="1962284"/>
            <a:ext cx="1563831" cy="684280"/>
          </a:xfrm>
          <a:prstGeom prst="chevron">
            <a:avLst/>
          </a:prstGeom>
          <a:solidFill>
            <a:schemeClr val="tx1">
              <a:lumMod val="75000"/>
              <a:lumOff val="2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latin typeface="Proxima Nova Regular"/>
                <a:cs typeface="Proxima Nova Regular"/>
              </a:rPr>
              <a:t>Store Binaries &amp; Build Artifacts</a:t>
            </a:r>
            <a:endParaRPr lang="en-US" sz="900" dirty="0">
              <a:solidFill>
                <a:schemeClr val="bg1"/>
              </a:solidFill>
              <a:latin typeface="Proxima Nova Regular"/>
              <a:cs typeface="Proxima Nova Regular"/>
            </a:endParaRPr>
          </a:p>
        </p:txBody>
      </p:sp>
      <p:sp>
        <p:nvSpPr>
          <p:cNvPr id="8" name="Chevron 7"/>
          <p:cNvSpPr/>
          <p:nvPr/>
        </p:nvSpPr>
        <p:spPr>
          <a:xfrm>
            <a:off x="4629121" y="1962284"/>
            <a:ext cx="237438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latin typeface="Proxima Nova Regular"/>
                <a:cs typeface="Proxima Nova Regular"/>
              </a:rPr>
              <a:t>Deploy, UAT, Stage App</a:t>
            </a:r>
            <a:endParaRPr lang="en-US" sz="900" b="1" dirty="0">
              <a:solidFill>
                <a:schemeClr val="bg1"/>
              </a:solidFill>
              <a:latin typeface="Proxima Nova Regular"/>
              <a:cs typeface="Proxima Nova Regular"/>
            </a:endParaRPr>
          </a:p>
        </p:txBody>
      </p:sp>
      <p:sp>
        <p:nvSpPr>
          <p:cNvPr id="10" name="Chevron 9"/>
          <p:cNvSpPr/>
          <p:nvPr/>
        </p:nvSpPr>
        <p:spPr>
          <a:xfrm>
            <a:off x="6665703" y="1962284"/>
            <a:ext cx="156722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latin typeface="Proxima Nova Regular"/>
                <a:cs typeface="Proxima Nova Regular"/>
              </a:rPr>
              <a:t>Zero Downtime Upgrade to Production</a:t>
            </a:r>
            <a:endParaRPr lang="en-US" sz="900" dirty="0">
              <a:solidFill>
                <a:schemeClr val="bg1"/>
              </a:solidFill>
              <a:latin typeface="Proxima Nova Regular"/>
              <a:cs typeface="Proxima Nova Regular"/>
            </a:endParaRPr>
          </a:p>
        </p:txBody>
      </p:sp>
      <p:sp>
        <p:nvSpPr>
          <p:cNvPr id="11" name="TextBox 10"/>
          <p:cNvSpPr txBox="1"/>
          <p:nvPr/>
        </p:nvSpPr>
        <p:spPr>
          <a:xfrm>
            <a:off x="79005" y="1985596"/>
            <a:ext cx="1243066" cy="646331"/>
          </a:xfrm>
          <a:prstGeom prst="rect">
            <a:avLst/>
          </a:prstGeom>
          <a:noFill/>
        </p:spPr>
        <p:txBody>
          <a:bodyPr wrap="square" rtlCol="0">
            <a:spAutoFit/>
          </a:bodyPr>
          <a:lstStyle/>
          <a:p>
            <a:pPr algn="r"/>
            <a:r>
              <a:rPr lang="en-US" sz="1200" b="1" dirty="0" smtClean="0">
                <a:solidFill>
                  <a:schemeClr val="tx2"/>
                </a:solidFill>
                <a:latin typeface="Proxima Nova Regular"/>
                <a:cs typeface="Proxima Nova Regular"/>
              </a:rPr>
              <a:t>Continuous Delivery Pipeline</a:t>
            </a:r>
          </a:p>
        </p:txBody>
      </p:sp>
      <p:sp>
        <p:nvSpPr>
          <p:cNvPr id="12" name="TextBox 11"/>
          <p:cNvSpPr txBox="1"/>
          <p:nvPr/>
        </p:nvSpPr>
        <p:spPr>
          <a:xfrm>
            <a:off x="269455" y="2932275"/>
            <a:ext cx="1052616" cy="276999"/>
          </a:xfrm>
          <a:prstGeom prst="rect">
            <a:avLst/>
          </a:prstGeom>
          <a:noFill/>
        </p:spPr>
        <p:txBody>
          <a:bodyPr wrap="square" rtlCol="0">
            <a:spAutoFit/>
          </a:bodyPr>
          <a:lstStyle/>
          <a:p>
            <a:pPr algn="r"/>
            <a:r>
              <a:rPr lang="en-US" sz="1200" b="1" dirty="0" smtClean="0">
                <a:solidFill>
                  <a:schemeClr val="tx2"/>
                </a:solidFill>
                <a:latin typeface="Proxima Nova Regular"/>
                <a:cs typeface="Proxima Nova Regular"/>
              </a:rPr>
              <a:t>Tool Chain</a:t>
            </a:r>
          </a:p>
        </p:txBody>
      </p:sp>
      <p:pic>
        <p:nvPicPr>
          <p:cNvPr id="20" name="Picture 19"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2504" y="2808825"/>
            <a:ext cx="332781" cy="460497"/>
          </a:xfrm>
          <a:prstGeom prst="rect">
            <a:avLst/>
          </a:prstGeom>
        </p:spPr>
      </p:pic>
      <p:sp>
        <p:nvSpPr>
          <p:cNvPr id="22" name="TextBox 21"/>
          <p:cNvSpPr txBox="1"/>
          <p:nvPr/>
        </p:nvSpPr>
        <p:spPr>
          <a:xfrm>
            <a:off x="1449888" y="3225319"/>
            <a:ext cx="892251" cy="246221"/>
          </a:xfrm>
          <a:prstGeom prst="rect">
            <a:avLst/>
          </a:prstGeom>
          <a:noFill/>
        </p:spPr>
        <p:txBody>
          <a:bodyPr wrap="square" rtlCol="0">
            <a:spAutoFit/>
          </a:bodyPr>
          <a:lstStyle/>
          <a:p>
            <a:pPr algn="ctr"/>
            <a:r>
              <a:rPr lang="en-US" sz="1000" b="1" dirty="0" err="1" smtClean="0">
                <a:solidFill>
                  <a:schemeClr val="tx2">
                    <a:lumMod val="60000"/>
                    <a:lumOff val="40000"/>
                  </a:schemeClr>
                </a:solidFill>
                <a:latin typeface="Proxima Nova Regular"/>
                <a:cs typeface="Proxima Nova Regular"/>
              </a:rPr>
              <a:t>Gitlab</a:t>
            </a:r>
            <a:endParaRPr lang="en-US" sz="1000" b="1" dirty="0" smtClean="0">
              <a:solidFill>
                <a:schemeClr val="tx2">
                  <a:lumMod val="60000"/>
                  <a:lumOff val="40000"/>
                </a:schemeClr>
              </a:solidFill>
              <a:latin typeface="Proxima Nova Regular"/>
              <a:cs typeface="Proxima Nova Regular"/>
            </a:endParaRPr>
          </a:p>
        </p:txBody>
      </p:sp>
      <p:sp>
        <p:nvSpPr>
          <p:cNvPr id="23" name="TextBox 22"/>
          <p:cNvSpPr txBox="1"/>
          <p:nvPr/>
        </p:nvSpPr>
        <p:spPr>
          <a:xfrm>
            <a:off x="2505350" y="3255959"/>
            <a:ext cx="892251" cy="246221"/>
          </a:xfrm>
          <a:prstGeom prst="rect">
            <a:avLst/>
          </a:prstGeom>
          <a:noFill/>
        </p:spPr>
        <p:txBody>
          <a:bodyPr wrap="square" rtlCol="0">
            <a:spAutoFit/>
          </a:bodyPr>
          <a:lstStyle/>
          <a:p>
            <a:pPr algn="ctr"/>
            <a:r>
              <a:rPr lang="en-US" sz="1000" b="1" dirty="0" smtClean="0">
                <a:solidFill>
                  <a:schemeClr val="tx2">
                    <a:lumMod val="60000"/>
                    <a:lumOff val="40000"/>
                  </a:schemeClr>
                </a:solidFill>
                <a:latin typeface="Proxima Nova Regular"/>
                <a:cs typeface="Proxima Nova Regular"/>
              </a:rPr>
              <a:t>Jenkins</a:t>
            </a:r>
          </a:p>
        </p:txBody>
      </p:sp>
      <p:sp>
        <p:nvSpPr>
          <p:cNvPr id="30" name="TextBox 29"/>
          <p:cNvSpPr txBox="1"/>
          <p:nvPr/>
        </p:nvSpPr>
        <p:spPr>
          <a:xfrm>
            <a:off x="3611276" y="3221475"/>
            <a:ext cx="1044706" cy="246221"/>
          </a:xfrm>
          <a:prstGeom prst="rect">
            <a:avLst/>
          </a:prstGeom>
          <a:noFill/>
        </p:spPr>
        <p:txBody>
          <a:bodyPr wrap="square" rtlCol="0">
            <a:spAutoFit/>
          </a:bodyPr>
          <a:lstStyle/>
          <a:p>
            <a:pPr algn="ctr"/>
            <a:r>
              <a:rPr lang="en-US" sz="1000" b="1" dirty="0" err="1" smtClean="0">
                <a:solidFill>
                  <a:schemeClr val="tx2">
                    <a:lumMod val="60000"/>
                    <a:lumOff val="40000"/>
                  </a:schemeClr>
                </a:solidFill>
                <a:latin typeface="Proxima Nova Regular"/>
                <a:cs typeface="Proxima Nova Regular"/>
              </a:rPr>
              <a:t>Artifactory</a:t>
            </a:r>
            <a:endParaRPr lang="en-US" sz="1000" b="1" dirty="0" smtClean="0">
              <a:solidFill>
                <a:schemeClr val="tx2">
                  <a:lumMod val="60000"/>
                  <a:lumOff val="40000"/>
                </a:schemeClr>
              </a:solidFill>
              <a:latin typeface="Proxima Nova Regular"/>
              <a:cs typeface="Proxima Nova Regular"/>
            </a:endParaRPr>
          </a:p>
        </p:txBody>
      </p:sp>
      <p:pic>
        <p:nvPicPr>
          <p:cNvPr id="31" name="Picture 30" descr="112__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200" y="2804840"/>
            <a:ext cx="429193" cy="429193"/>
          </a:xfrm>
          <a:prstGeom prst="rect">
            <a:avLst/>
          </a:prstGeom>
        </p:spPr>
      </p:pic>
      <p:pic>
        <p:nvPicPr>
          <p:cNvPr id="32" name="Picture 31" descr="GitLab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0909" y="2854366"/>
            <a:ext cx="404389" cy="373656"/>
          </a:xfrm>
          <a:prstGeom prst="rect">
            <a:avLst/>
          </a:prstGeom>
        </p:spPr>
      </p:pic>
      <p:pic>
        <p:nvPicPr>
          <p:cNvPr id="9" name="Picture 8"/>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4245075" y="975935"/>
            <a:ext cx="794171" cy="835250"/>
          </a:xfrm>
          <a:prstGeom prst="rect">
            <a:avLst/>
          </a:prstGeom>
        </p:spPr>
      </p:pic>
      <p:sp>
        <p:nvSpPr>
          <p:cNvPr id="24" name="TextBox 23"/>
          <p:cNvSpPr txBox="1"/>
          <p:nvPr/>
        </p:nvSpPr>
        <p:spPr>
          <a:xfrm>
            <a:off x="2511212" y="4003676"/>
            <a:ext cx="892251" cy="246221"/>
          </a:xfrm>
          <a:prstGeom prst="rect">
            <a:avLst/>
          </a:prstGeom>
          <a:noFill/>
        </p:spPr>
        <p:txBody>
          <a:bodyPr wrap="square" rtlCol="0">
            <a:spAutoFit/>
          </a:bodyPr>
          <a:lstStyle/>
          <a:p>
            <a:pPr algn="ctr"/>
            <a:r>
              <a:rPr lang="en-US" sz="1000" b="1" dirty="0" smtClean="0">
                <a:solidFill>
                  <a:schemeClr val="tx2">
                    <a:lumMod val="60000"/>
                    <a:lumOff val="40000"/>
                  </a:schemeClr>
                </a:solidFill>
                <a:latin typeface="Proxima Nova Regular"/>
                <a:cs typeface="Proxima Nova Regular"/>
              </a:rPr>
              <a:t>Concourse</a:t>
            </a:r>
          </a:p>
        </p:txBody>
      </p:sp>
      <p:sp>
        <p:nvSpPr>
          <p:cNvPr id="25" name="Right Brace 24"/>
          <p:cNvSpPr/>
          <p:nvPr/>
        </p:nvSpPr>
        <p:spPr>
          <a:xfrm rot="5400000">
            <a:off x="2849468" y="3059901"/>
            <a:ext cx="233372" cy="2743200"/>
          </a:xfrm>
          <a:prstGeom prst="rightBrace">
            <a:avLst>
              <a:gd name="adj1" fmla="val 59351"/>
              <a:gd name="adj2" fmla="val 50000"/>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Proxima Nova Regular"/>
              <a:cs typeface="Proxima Nova Regular"/>
            </a:endParaRPr>
          </a:p>
        </p:txBody>
      </p:sp>
      <p:sp>
        <p:nvSpPr>
          <p:cNvPr id="4" name="TextBox 3"/>
          <p:cNvSpPr txBox="1"/>
          <p:nvPr/>
        </p:nvSpPr>
        <p:spPr>
          <a:xfrm>
            <a:off x="2087981" y="4550610"/>
            <a:ext cx="1787669" cy="307777"/>
          </a:xfrm>
          <a:prstGeom prst="rect">
            <a:avLst/>
          </a:prstGeom>
          <a:noFill/>
        </p:spPr>
        <p:txBody>
          <a:bodyPr wrap="none" rtlCol="0">
            <a:spAutoFit/>
          </a:bodyPr>
          <a:lstStyle/>
          <a:p>
            <a:pPr algn="ctr"/>
            <a:r>
              <a:rPr lang="en-US" sz="1400" b="1" dirty="0" smtClean="0">
                <a:solidFill>
                  <a:schemeClr val="accent1"/>
                </a:solidFill>
                <a:latin typeface="Proxima Nova Regular"/>
                <a:cs typeface="Proxima Nova Regular"/>
              </a:rPr>
              <a:t>Pivotal HA Services</a:t>
            </a:r>
            <a:endParaRPr lang="en-US" sz="1400" b="1" dirty="0">
              <a:solidFill>
                <a:schemeClr val="accent1"/>
              </a:solidFill>
              <a:latin typeface="Proxima Nova Regular"/>
              <a:cs typeface="Proxima Nova Regular"/>
            </a:endParaRPr>
          </a:p>
        </p:txBody>
      </p:sp>
      <p:sp>
        <p:nvSpPr>
          <p:cNvPr id="15" name="TextBox 14"/>
          <p:cNvSpPr txBox="1"/>
          <p:nvPr/>
        </p:nvSpPr>
        <p:spPr>
          <a:xfrm>
            <a:off x="6234262" y="3460748"/>
            <a:ext cx="813043" cy="230832"/>
          </a:xfrm>
          <a:prstGeom prst="rect">
            <a:avLst/>
          </a:prstGeom>
          <a:noFill/>
        </p:spPr>
        <p:txBody>
          <a:bodyPr wrap="none" rtlCol="0">
            <a:spAutoFit/>
          </a:bodyPr>
          <a:lstStyle/>
          <a:p>
            <a:pPr algn="ctr"/>
            <a:r>
              <a:rPr lang="en-US" sz="900" b="1" dirty="0" smtClean="0">
                <a:solidFill>
                  <a:schemeClr val="tx2">
                    <a:lumMod val="60000"/>
                    <a:lumOff val="40000"/>
                  </a:schemeClr>
                </a:solidFill>
                <a:latin typeface="Proxima Nova Regular"/>
                <a:cs typeface="Proxima Nova Regular"/>
              </a:rPr>
              <a:t>(API Driven)</a:t>
            </a:r>
            <a:endParaRPr lang="en-US" sz="900" b="1" dirty="0">
              <a:solidFill>
                <a:schemeClr val="tx2">
                  <a:lumMod val="60000"/>
                  <a:lumOff val="40000"/>
                </a:schemeClr>
              </a:solidFill>
              <a:latin typeface="Proxima Nova Regular"/>
              <a:cs typeface="Proxima Nova Regular"/>
            </a:endParaRPr>
          </a:p>
        </p:txBody>
      </p:sp>
      <p:pic>
        <p:nvPicPr>
          <p:cNvPr id="13" name="Picture 12" descr="PivotalCloudFoundry-Logo-Vertical-OnLigh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8744" y="2834744"/>
            <a:ext cx="1285744" cy="565315"/>
          </a:xfrm>
          <a:prstGeom prst="rect">
            <a:avLst/>
          </a:prstGeom>
        </p:spPr>
      </p:pic>
      <p:pic>
        <p:nvPicPr>
          <p:cNvPr id="16" name="Picture 15" descr="780947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2513" y="3635631"/>
            <a:ext cx="380475" cy="380475"/>
          </a:xfrm>
          <a:prstGeom prst="rect">
            <a:avLst/>
          </a:prstGeom>
        </p:spPr>
      </p:pic>
    </p:spTree>
    <p:extLst>
      <p:ext uri="{BB962C8B-B14F-4D97-AF65-F5344CB8AC3E}">
        <p14:creationId xmlns:p14="http://schemas.microsoft.com/office/powerpoint/2010/main" val="41781555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Manager – Unified Applications Dashboard</a:t>
            </a:r>
            <a:endParaRPr lang="en-US" dirty="0"/>
          </a:p>
        </p:txBody>
      </p:sp>
      <p:pic>
        <p:nvPicPr>
          <p:cNvPr id="3" name="Picture 2" descr="Screen Shot 2016-09-19 at 5.01.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891" y="1172261"/>
            <a:ext cx="5486400" cy="1676400"/>
          </a:xfrm>
          <a:prstGeom prst="rect">
            <a:avLst/>
          </a:prstGeom>
          <a:ln w="25400">
            <a:noFill/>
          </a:ln>
          <a:effectLst>
            <a:outerShdw blurRad="63500" sx="102000" sy="102000" algn="ctr" rotWithShape="0">
              <a:prstClr val="black">
                <a:alpha val="40000"/>
              </a:prstClr>
            </a:outerShdw>
          </a:effectLst>
        </p:spPr>
      </p:pic>
      <p:pic>
        <p:nvPicPr>
          <p:cNvPr id="5" name="Picture 4" descr="Screen Shot 2016-09-19 at 5.03.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395" y="3091323"/>
            <a:ext cx="5486400" cy="1676400"/>
          </a:xfrm>
          <a:prstGeom prst="rect">
            <a:avLst/>
          </a:prstGeom>
          <a:ln w="25400">
            <a:noFill/>
          </a:ln>
          <a:effectLst>
            <a:outerShdw blurRad="63500" sx="102000" sy="102000" algn="ctr" rotWithShape="0">
              <a:prstClr val="black">
                <a:alpha val="40000"/>
              </a:prstClr>
            </a:outerShdw>
          </a:effectLst>
        </p:spPr>
      </p:pic>
      <p:pic>
        <p:nvPicPr>
          <p:cNvPr id="4" name="Picture 3" descr="Screen Shot 2016-09-19 at 5.02.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4132" y="1179548"/>
            <a:ext cx="3029424" cy="2901959"/>
          </a:xfrm>
          <a:prstGeom prst="rect">
            <a:avLst/>
          </a:prstGeom>
          <a:ln w="25400">
            <a:noFill/>
          </a:ln>
          <a:effectLst>
            <a:outerShdw blurRad="63500" sx="102000" sy="102000" algn="ctr" rotWithShape="0">
              <a:prstClr val="black">
                <a:alpha val="40000"/>
              </a:prstClr>
            </a:outerShdw>
          </a:effectLst>
        </p:spPr>
      </p:pic>
      <p:sp>
        <p:nvSpPr>
          <p:cNvPr id="7" name="Left Arrow Callout 6"/>
          <p:cNvSpPr/>
          <p:nvPr/>
        </p:nvSpPr>
        <p:spPr>
          <a:xfrm>
            <a:off x="2354969" y="1060453"/>
            <a:ext cx="1658342" cy="635038"/>
          </a:xfrm>
          <a:prstGeom prst="leftArrowCallout">
            <a:avLst>
              <a:gd name="adj1" fmla="val 16549"/>
              <a:gd name="adj2" fmla="val 17958"/>
              <a:gd name="adj3" fmla="val 25000"/>
              <a:gd name="adj4" fmla="val 73952"/>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latin typeface="Proxima Nova Regular"/>
                <a:cs typeface="Proxima Nova Regular"/>
              </a:rPr>
              <a:t>Start/Stop Applications</a:t>
            </a:r>
            <a:endParaRPr lang="en-US" sz="1300" dirty="0">
              <a:latin typeface="Proxima Nova Regular"/>
              <a:cs typeface="Proxima Nova Regular"/>
            </a:endParaRPr>
          </a:p>
        </p:txBody>
      </p:sp>
      <p:sp>
        <p:nvSpPr>
          <p:cNvPr id="10" name="Up Arrow Callout 9"/>
          <p:cNvSpPr/>
          <p:nvPr/>
        </p:nvSpPr>
        <p:spPr>
          <a:xfrm>
            <a:off x="1103506" y="1652331"/>
            <a:ext cx="1356265" cy="856994"/>
          </a:xfrm>
          <a:prstGeom prst="upArrowCallout">
            <a:avLst>
              <a:gd name="adj1" fmla="val 12052"/>
              <a:gd name="adj2" fmla="val 16368"/>
              <a:gd name="adj3" fmla="val 18525"/>
              <a:gd name="adj4" fmla="val 6497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latin typeface="Proxima Nova Regular"/>
                <a:cs typeface="Proxima Nova Regular"/>
              </a:rPr>
              <a:t>Route Management</a:t>
            </a:r>
            <a:endParaRPr lang="en-US" sz="1300" dirty="0">
              <a:latin typeface="Proxima Nova Regular"/>
              <a:cs typeface="Proxima Nova Regular"/>
            </a:endParaRPr>
          </a:p>
        </p:txBody>
      </p:sp>
      <p:sp>
        <p:nvSpPr>
          <p:cNvPr id="15" name="Up Arrow Callout 14"/>
          <p:cNvSpPr/>
          <p:nvPr/>
        </p:nvSpPr>
        <p:spPr>
          <a:xfrm>
            <a:off x="770605" y="3563611"/>
            <a:ext cx="1356265" cy="856994"/>
          </a:xfrm>
          <a:prstGeom prst="upArrowCallout">
            <a:avLst>
              <a:gd name="adj1" fmla="val 12052"/>
              <a:gd name="adj2" fmla="val 16368"/>
              <a:gd name="adj3" fmla="val 18525"/>
              <a:gd name="adj4" fmla="val 6497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latin typeface="Proxima Nova Regular"/>
                <a:cs typeface="Proxima Nova Regular"/>
              </a:rPr>
              <a:t>Service</a:t>
            </a:r>
          </a:p>
          <a:p>
            <a:pPr algn="ctr"/>
            <a:r>
              <a:rPr lang="en-US" sz="1300" dirty="0" smtClean="0">
                <a:latin typeface="Proxima Nova Regular"/>
                <a:cs typeface="Proxima Nova Regular"/>
              </a:rPr>
              <a:t>Bindings</a:t>
            </a:r>
            <a:endParaRPr lang="en-US" sz="1300" dirty="0">
              <a:latin typeface="Proxima Nova Regular"/>
              <a:cs typeface="Proxima Nova Regular"/>
            </a:endParaRPr>
          </a:p>
        </p:txBody>
      </p:sp>
      <p:sp>
        <p:nvSpPr>
          <p:cNvPr id="17" name="Up Arrow Callout 16"/>
          <p:cNvSpPr/>
          <p:nvPr/>
        </p:nvSpPr>
        <p:spPr>
          <a:xfrm>
            <a:off x="4765421" y="1886617"/>
            <a:ext cx="1356265" cy="856994"/>
          </a:xfrm>
          <a:prstGeom prst="upArrowCallout">
            <a:avLst>
              <a:gd name="adj1" fmla="val 12052"/>
              <a:gd name="adj2" fmla="val 16368"/>
              <a:gd name="adj3" fmla="val 18525"/>
              <a:gd name="adj4" fmla="val 6497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latin typeface="Proxima Nova Regular"/>
                <a:cs typeface="Proxima Nova Regular"/>
              </a:rPr>
              <a:t>Scale Applications</a:t>
            </a:r>
            <a:endParaRPr lang="en-US" sz="1300" dirty="0">
              <a:latin typeface="Proxima Nova Regular"/>
              <a:cs typeface="Proxima Nova Regular"/>
            </a:endParaRPr>
          </a:p>
        </p:txBody>
      </p:sp>
      <p:sp>
        <p:nvSpPr>
          <p:cNvPr id="19" name="Rectangle 18"/>
          <p:cNvSpPr/>
          <p:nvPr/>
        </p:nvSpPr>
        <p:spPr>
          <a:xfrm>
            <a:off x="2774178" y="4069176"/>
            <a:ext cx="1239134" cy="530226"/>
          </a:xfrm>
          <a:prstGeom prst="rect">
            <a:avLst/>
          </a:prstGeom>
          <a:solidFill>
            <a:schemeClr val="accent1">
              <a:alpha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00" dirty="0" smtClean="0">
                <a:latin typeface="Proxima Nova Regular"/>
                <a:cs typeface="Proxima Nova Regular"/>
              </a:rPr>
              <a:t>Single Log Stream</a:t>
            </a:r>
            <a:endParaRPr lang="en-US" sz="1300" dirty="0">
              <a:latin typeface="Proxima Nova Regular"/>
              <a:cs typeface="Proxima Nova Regular"/>
            </a:endParaRPr>
          </a:p>
        </p:txBody>
      </p:sp>
      <p:sp>
        <p:nvSpPr>
          <p:cNvPr id="20" name="Rectangle 19"/>
          <p:cNvSpPr/>
          <p:nvPr/>
        </p:nvSpPr>
        <p:spPr>
          <a:xfrm>
            <a:off x="6953940" y="3458799"/>
            <a:ext cx="1991244" cy="554888"/>
          </a:xfrm>
          <a:prstGeom prst="rect">
            <a:avLst/>
          </a:prstGeom>
          <a:solidFill>
            <a:schemeClr val="accent1">
              <a:alpha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00" dirty="0" smtClean="0">
                <a:latin typeface="Proxima Nova Regular"/>
                <a:cs typeface="Proxima Nova Regular"/>
              </a:rPr>
              <a:t>Runtime Environment Settings Inspection</a:t>
            </a:r>
            <a:endParaRPr lang="en-US" sz="1300" dirty="0">
              <a:latin typeface="Proxima Nova Regular"/>
              <a:cs typeface="Proxima Nova Regular"/>
            </a:endParaRPr>
          </a:p>
        </p:txBody>
      </p:sp>
    </p:spTree>
    <p:extLst>
      <p:ext uri="{BB962C8B-B14F-4D97-AF65-F5344CB8AC3E}">
        <p14:creationId xmlns:p14="http://schemas.microsoft.com/office/powerpoint/2010/main" val="4266064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 – Integrated Health &amp; Performance</a:t>
            </a:r>
            <a:endParaRPr lang="en-US" dirty="0"/>
          </a:p>
        </p:txBody>
      </p:sp>
      <p:pic>
        <p:nvPicPr>
          <p:cNvPr id="3" name="Picture 2" descr="Screen Shot 2016-09-19 at 5.58.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090" y="891738"/>
            <a:ext cx="8029575" cy="3360420"/>
          </a:xfrm>
          <a:prstGeom prst="rect">
            <a:avLst/>
          </a:prstGeom>
          <a:ln w="50800">
            <a:noFill/>
          </a:ln>
          <a:effectLst>
            <a:outerShdw blurRad="63500" sx="102000" sy="102000" algn="ctr" rotWithShape="0">
              <a:prstClr val="black">
                <a:alpha val="40000"/>
              </a:prstClr>
            </a:outerShdw>
          </a:effectLst>
        </p:spPr>
      </p:pic>
      <p:sp>
        <p:nvSpPr>
          <p:cNvPr id="11" name="Left Arrow Callout 10"/>
          <p:cNvSpPr/>
          <p:nvPr/>
        </p:nvSpPr>
        <p:spPr>
          <a:xfrm flipH="1">
            <a:off x="5757961" y="1418047"/>
            <a:ext cx="1793970" cy="635038"/>
          </a:xfrm>
          <a:prstGeom prst="leftArrowCallout">
            <a:avLst>
              <a:gd name="adj1" fmla="val 16549"/>
              <a:gd name="adj2" fmla="val 17958"/>
              <a:gd name="adj3" fmla="val 25000"/>
              <a:gd name="adj4" fmla="val 73952"/>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latin typeface="Proxima Nova Regular"/>
                <a:cs typeface="Proxima Nova Regular"/>
              </a:rPr>
              <a:t>Drill Down Capability</a:t>
            </a:r>
            <a:endParaRPr lang="en-US" sz="1300" dirty="0">
              <a:latin typeface="Proxima Nova Regular"/>
              <a:cs typeface="Proxima Nova Regular"/>
            </a:endParaRPr>
          </a:p>
        </p:txBody>
      </p:sp>
      <p:sp>
        <p:nvSpPr>
          <p:cNvPr id="12" name="Left Arrow Callout 11"/>
          <p:cNvSpPr/>
          <p:nvPr/>
        </p:nvSpPr>
        <p:spPr>
          <a:xfrm flipH="1">
            <a:off x="3131739" y="2324363"/>
            <a:ext cx="1793970" cy="635038"/>
          </a:xfrm>
          <a:prstGeom prst="leftArrowCallout">
            <a:avLst>
              <a:gd name="adj1" fmla="val 16549"/>
              <a:gd name="adj2" fmla="val 17958"/>
              <a:gd name="adj3" fmla="val 25000"/>
              <a:gd name="adj4" fmla="val 73952"/>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latin typeface="Proxima Nova Regular"/>
                <a:cs typeface="Proxima Nova Regular"/>
              </a:rPr>
              <a:t>Correlated Metrics</a:t>
            </a:r>
            <a:endParaRPr lang="en-US" sz="1300" dirty="0">
              <a:latin typeface="Proxima Nova Regular"/>
              <a:cs typeface="Proxima Nova Regular"/>
            </a:endParaRPr>
          </a:p>
        </p:txBody>
      </p:sp>
      <p:sp>
        <p:nvSpPr>
          <p:cNvPr id="13" name="Rectangle 12"/>
          <p:cNvSpPr/>
          <p:nvPr/>
        </p:nvSpPr>
        <p:spPr>
          <a:xfrm>
            <a:off x="1424078" y="3582107"/>
            <a:ext cx="1695332" cy="400753"/>
          </a:xfrm>
          <a:prstGeom prst="rect">
            <a:avLst/>
          </a:prstGeom>
          <a:solidFill>
            <a:schemeClr val="accent1">
              <a:alpha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00" dirty="0" smtClean="0">
                <a:latin typeface="Proxima Nova Regular"/>
                <a:cs typeface="Proxima Nova Regular"/>
              </a:rPr>
              <a:t>Correlated Logs</a:t>
            </a:r>
            <a:endParaRPr lang="en-US" sz="1300" dirty="0">
              <a:latin typeface="Proxima Nova Regular"/>
              <a:cs typeface="Proxima Nova Regular"/>
            </a:endParaRPr>
          </a:p>
        </p:txBody>
      </p:sp>
      <p:sp>
        <p:nvSpPr>
          <p:cNvPr id="14" name="Up Arrow Callout 13"/>
          <p:cNvSpPr/>
          <p:nvPr/>
        </p:nvSpPr>
        <p:spPr>
          <a:xfrm>
            <a:off x="5049003" y="3193685"/>
            <a:ext cx="1467234" cy="856994"/>
          </a:xfrm>
          <a:prstGeom prst="upArrowCallout">
            <a:avLst>
              <a:gd name="adj1" fmla="val 12052"/>
              <a:gd name="adj2" fmla="val 16368"/>
              <a:gd name="adj3" fmla="val 18525"/>
              <a:gd name="adj4" fmla="val 64977"/>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latin typeface="Proxima Nova Regular"/>
                <a:cs typeface="Proxima Nova Regular"/>
              </a:rPr>
              <a:t>Application &amp; Platform Insights</a:t>
            </a:r>
            <a:endParaRPr lang="en-US" sz="1300" dirty="0">
              <a:latin typeface="Proxima Nova Regular"/>
              <a:cs typeface="Proxima Nova Regular"/>
            </a:endParaRPr>
          </a:p>
        </p:txBody>
      </p:sp>
      <p:grpSp>
        <p:nvGrpSpPr>
          <p:cNvPr id="6" name="Group 5"/>
          <p:cNvGrpSpPr/>
          <p:nvPr/>
        </p:nvGrpSpPr>
        <p:grpSpPr>
          <a:xfrm>
            <a:off x="2560403" y="1712881"/>
            <a:ext cx="6117753" cy="2677656"/>
            <a:chOff x="1631451" y="1712881"/>
            <a:chExt cx="6117753" cy="2677656"/>
          </a:xfrm>
        </p:grpSpPr>
        <p:sp>
          <p:nvSpPr>
            <p:cNvPr id="15" name="Trapezoid 14"/>
            <p:cNvSpPr/>
            <p:nvPr/>
          </p:nvSpPr>
          <p:spPr>
            <a:xfrm rot="5400000" flipV="1">
              <a:off x="695758" y="2650935"/>
              <a:ext cx="2674536" cy="803150"/>
            </a:xfrm>
            <a:prstGeom prst="trapezoid">
              <a:avLst>
                <a:gd name="adj" fmla="val 110044"/>
              </a:avLst>
            </a:prstGeom>
            <a:gradFill flip="none" rotWithShape="1">
              <a:gsLst>
                <a:gs pos="0">
                  <a:schemeClr val="bg2"/>
                </a:gs>
                <a:gs pos="100000">
                  <a:schemeClr val="bg2">
                    <a:alpha val="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432006" y="1712881"/>
              <a:ext cx="5317198" cy="2677656"/>
            </a:xfrm>
            <a:prstGeom prst="rect">
              <a:avLst/>
            </a:prstGeom>
            <a:solidFill>
              <a:schemeClr val="bg1">
                <a:alpha val="90000"/>
              </a:schemeClr>
            </a:solidFill>
            <a:ln w="50800">
              <a:noFill/>
            </a:ln>
            <a:effectLst>
              <a:outerShdw blurRad="63500" sx="102000" sy="102000" algn="ctr" rotWithShape="0">
                <a:prstClr val="black">
                  <a:alpha val="40000"/>
                </a:prstClr>
              </a:outerShdw>
            </a:effectLst>
          </p:spPr>
          <p:txBody>
            <a:bodyPr wrap="square" rtlCol="0">
              <a:spAutoFit/>
            </a:bodyPr>
            <a:lstStyle/>
            <a:p>
              <a:endParaRPr lang="en-US" sz="1400" dirty="0" smtClean="0">
                <a:solidFill>
                  <a:schemeClr val="tx2"/>
                </a:solidFill>
                <a:latin typeface="Proxima Nova Regular"/>
                <a:cs typeface="Proxima Nova Regular"/>
              </a:endParaRPr>
            </a:p>
            <a:p>
              <a:r>
                <a:rPr lang="en-US" sz="1400" dirty="0" smtClean="0">
                  <a:solidFill>
                    <a:schemeClr val="tx2"/>
                  </a:solidFill>
                  <a:latin typeface="Proxima Nova Regular"/>
                  <a:cs typeface="Proxima Nova Regular"/>
                </a:rPr>
                <a:t>Shows </a:t>
              </a:r>
              <a:r>
                <a:rPr lang="en-US" sz="1400" dirty="0">
                  <a:solidFill>
                    <a:schemeClr val="tx2"/>
                  </a:solidFill>
                  <a:latin typeface="Proxima Nova Regular"/>
                  <a:cs typeface="Proxima Nova Regular"/>
                </a:rPr>
                <a:t>app developers a </a:t>
              </a:r>
              <a:r>
                <a:rPr lang="en-US" sz="1400" b="1" dirty="0">
                  <a:solidFill>
                    <a:schemeClr val="tx2"/>
                  </a:solidFill>
                  <a:latin typeface="Proxima Nova Regular"/>
                  <a:cs typeface="Proxima Nova Regular"/>
                </a:rPr>
                <a:t>real-time view of data</a:t>
              </a:r>
              <a:endParaRPr lang="en-US" sz="1400" dirty="0">
                <a:solidFill>
                  <a:schemeClr val="tx2"/>
                </a:solidFill>
                <a:latin typeface="Proxima Nova Regular"/>
                <a:cs typeface="Proxima Nova Regular"/>
              </a:endParaRPr>
            </a:p>
            <a:p>
              <a:pPr lvl="0" fontAlgn="base"/>
              <a:endParaRPr lang="en-US" sz="1400" b="1" dirty="0" smtClean="0">
                <a:solidFill>
                  <a:schemeClr val="tx2"/>
                </a:solidFill>
                <a:latin typeface="Proxima Nova Regular"/>
                <a:cs typeface="Proxima Nova Regular"/>
              </a:endParaRPr>
            </a:p>
            <a:p>
              <a:pPr lvl="0" fontAlgn="base"/>
              <a:r>
                <a:rPr lang="en-US" sz="1400" b="1" dirty="0" smtClean="0">
                  <a:solidFill>
                    <a:schemeClr val="tx2"/>
                  </a:solidFill>
                  <a:latin typeface="Proxima Nova Regular"/>
                  <a:cs typeface="Proxima Nova Regular"/>
                </a:rPr>
                <a:t>Network </a:t>
              </a:r>
              <a:r>
                <a:rPr lang="en-US" sz="1400" b="1" dirty="0">
                  <a:solidFill>
                    <a:schemeClr val="tx2"/>
                  </a:solidFill>
                  <a:latin typeface="Proxima Nova Regular"/>
                  <a:cs typeface="Proxima Nova Regular"/>
                </a:rPr>
                <a:t>metrics</a:t>
              </a:r>
              <a:r>
                <a:rPr lang="en-US" sz="1400" dirty="0">
                  <a:solidFill>
                    <a:schemeClr val="tx2"/>
                  </a:solidFill>
                  <a:latin typeface="Proxima Nova Regular"/>
                  <a:cs typeface="Proxima Nova Regular"/>
                </a:rPr>
                <a:t>: HTTP requests, HTTP request errors, and average latency (every second</a:t>
              </a:r>
              <a:r>
                <a:rPr lang="en-US" sz="1400" dirty="0" smtClean="0">
                  <a:solidFill>
                    <a:schemeClr val="tx2"/>
                  </a:solidFill>
                  <a:latin typeface="Proxima Nova Regular"/>
                  <a:cs typeface="Proxima Nova Regular"/>
                </a:rPr>
                <a:t>)</a:t>
              </a:r>
            </a:p>
            <a:p>
              <a:pPr lvl="0" fontAlgn="base"/>
              <a:endParaRPr lang="en-US" sz="1400" dirty="0">
                <a:solidFill>
                  <a:schemeClr val="tx2"/>
                </a:solidFill>
                <a:latin typeface="Proxima Nova Regular"/>
                <a:cs typeface="Proxima Nova Regular"/>
              </a:endParaRPr>
            </a:p>
            <a:p>
              <a:pPr lvl="0" fontAlgn="base"/>
              <a:r>
                <a:rPr lang="en-US" sz="1400" b="1" dirty="0">
                  <a:solidFill>
                    <a:schemeClr val="tx2"/>
                  </a:solidFill>
                  <a:latin typeface="Proxima Nova Regular"/>
                  <a:cs typeface="Proxima Nova Regular"/>
                </a:rPr>
                <a:t>Container metrics</a:t>
              </a:r>
              <a:r>
                <a:rPr lang="en-US" sz="1400" dirty="0">
                  <a:solidFill>
                    <a:schemeClr val="tx2"/>
                  </a:solidFill>
                  <a:latin typeface="Proxima Nova Regular"/>
                  <a:cs typeface="Proxima Nova Regular"/>
                </a:rPr>
                <a:t>: CPU, disk, and memory (every 30 seconds)</a:t>
              </a:r>
            </a:p>
            <a:p>
              <a:pPr lvl="0" fontAlgn="base"/>
              <a:endParaRPr lang="en-US" sz="1400" b="1" dirty="0" smtClean="0">
                <a:solidFill>
                  <a:schemeClr val="tx2"/>
                </a:solidFill>
                <a:latin typeface="Proxima Nova Regular"/>
                <a:cs typeface="Proxima Nova Regular"/>
              </a:endParaRPr>
            </a:p>
            <a:p>
              <a:pPr lvl="0" fontAlgn="base"/>
              <a:r>
                <a:rPr lang="en-US" sz="1400" b="1" dirty="0" smtClean="0">
                  <a:solidFill>
                    <a:schemeClr val="tx2"/>
                  </a:solidFill>
                  <a:latin typeface="Proxima Nova Regular"/>
                  <a:cs typeface="Proxima Nova Regular"/>
                </a:rPr>
                <a:t>App </a:t>
              </a:r>
              <a:r>
                <a:rPr lang="en-US" sz="1400" b="1" dirty="0">
                  <a:solidFill>
                    <a:schemeClr val="tx2"/>
                  </a:solidFill>
                  <a:latin typeface="Proxima Nova Regular"/>
                  <a:cs typeface="Proxima Nova Regular"/>
                </a:rPr>
                <a:t>events</a:t>
              </a:r>
              <a:r>
                <a:rPr lang="en-US" sz="1400" dirty="0">
                  <a:solidFill>
                    <a:schemeClr val="tx2"/>
                  </a:solidFill>
                  <a:latin typeface="Proxima Nova Regular"/>
                  <a:cs typeface="Proxima Nova Regular"/>
                </a:rPr>
                <a:t>: create, update, start, stop, crash (on occurrence)</a:t>
              </a:r>
            </a:p>
            <a:p>
              <a:endParaRPr lang="en-US" sz="1400" dirty="0" smtClean="0">
                <a:solidFill>
                  <a:schemeClr val="tx2"/>
                </a:solidFill>
                <a:latin typeface="Proxima Nova Regular"/>
                <a:cs typeface="Proxima Nova Regular"/>
              </a:endParaRPr>
            </a:p>
            <a:p>
              <a:r>
                <a:rPr lang="en-US" sz="1400" dirty="0" smtClean="0">
                  <a:solidFill>
                    <a:schemeClr val="tx2"/>
                  </a:solidFill>
                  <a:latin typeface="Proxima Nova Regular"/>
                  <a:cs typeface="Proxima Nova Regular"/>
                </a:rPr>
                <a:t>Includes </a:t>
              </a:r>
              <a:r>
                <a:rPr lang="en-US" sz="1400" dirty="0">
                  <a:solidFill>
                    <a:schemeClr val="tx2"/>
                  </a:solidFill>
                  <a:latin typeface="Proxima Nova Regular"/>
                  <a:cs typeface="Proxima Nova Regular"/>
                </a:rPr>
                <a:t>24 hours of data for post-mortem </a:t>
              </a:r>
              <a:r>
                <a:rPr lang="en-US" sz="1400" dirty="0" smtClean="0">
                  <a:solidFill>
                    <a:schemeClr val="tx2"/>
                  </a:solidFill>
                  <a:latin typeface="Proxima Nova Regular"/>
                  <a:cs typeface="Proxima Nova Regular"/>
                </a:rPr>
                <a:t>analysis</a:t>
              </a:r>
            </a:p>
            <a:p>
              <a:endParaRPr lang="en-US" sz="1400" dirty="0">
                <a:solidFill>
                  <a:schemeClr val="tx2"/>
                </a:solidFill>
                <a:latin typeface="Proxima Nova Regular"/>
                <a:cs typeface="Proxima Nova Regular"/>
              </a:endParaRPr>
            </a:p>
          </p:txBody>
        </p:sp>
      </p:grpSp>
    </p:spTree>
    <p:extLst>
      <p:ext uri="{BB962C8B-B14F-4D97-AF65-F5344CB8AC3E}">
        <p14:creationId xmlns:p14="http://schemas.microsoft.com/office/powerpoint/2010/main" val="3871892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9" name="Shape 251"/>
          <p:cNvSpPr/>
          <p:nvPr/>
        </p:nvSpPr>
        <p:spPr>
          <a:xfrm>
            <a:off x="0" y="-4419"/>
            <a:ext cx="9144000" cy="5143500"/>
          </a:xfrm>
          <a:prstGeom prst="rect">
            <a:avLst/>
          </a:prstGeom>
          <a:solidFill>
            <a:srgbClr val="18283C">
              <a:alpha val="74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7" name="TextBox 6"/>
          <p:cNvSpPr txBox="1"/>
          <p:nvPr/>
        </p:nvSpPr>
        <p:spPr>
          <a:xfrm>
            <a:off x="0" y="2066681"/>
            <a:ext cx="9080810" cy="769441"/>
          </a:xfrm>
          <a:prstGeom prst="rect">
            <a:avLst/>
          </a:prstGeom>
          <a:noFill/>
          <a:effectLst/>
        </p:spPr>
        <p:txBody>
          <a:bodyPr wrap="square" rtlCol="0">
            <a:spAutoFit/>
          </a:bodyPr>
          <a:lstStyle/>
          <a:p>
            <a:pPr algn="ctr" defTabSz="914400">
              <a:spcAft>
                <a:spcPts val="600"/>
              </a:spcAft>
            </a:pPr>
            <a:r>
              <a:rPr lang="en-US" sz="4400" kern="0" dirty="0" smtClean="0">
                <a:solidFill>
                  <a:srgbClr val="58C6B8"/>
                </a:solidFill>
                <a:latin typeface="Proxima Nova Semibold"/>
                <a:ea typeface="Arial"/>
                <a:cs typeface="Proxima Nova Semibold"/>
                <a:sym typeface="Arial"/>
                <a:rtl val="0"/>
              </a:rPr>
              <a:t>Tying it Together</a:t>
            </a:r>
          </a:p>
        </p:txBody>
      </p:sp>
    </p:spTree>
    <p:extLst>
      <p:ext uri="{BB962C8B-B14F-4D97-AF65-F5344CB8AC3E}">
        <p14:creationId xmlns:p14="http://schemas.microsoft.com/office/powerpoint/2010/main" val="45021778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2965545" y="4324350"/>
            <a:ext cx="3304098" cy="45720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solidFill>
                  <a:srgbClr val="C8ECE7"/>
                </a:solidFill>
                <a:latin typeface="Proxima Nova Regular"/>
                <a:cs typeface="Proxima Nova Regular"/>
              </a:rPr>
              <a:t>Java </a:t>
            </a:r>
            <a:r>
              <a:rPr lang="en-US" sz="1500" dirty="0" err="1" smtClean="0">
                <a:solidFill>
                  <a:srgbClr val="C8ECE7"/>
                </a:solidFill>
                <a:latin typeface="Proxima Nova Regular"/>
                <a:cs typeface="Proxima Nova Regular"/>
              </a:rPr>
              <a:t>Buildpack</a:t>
            </a:r>
            <a:r>
              <a:rPr lang="en-US" sz="1500" dirty="0" smtClean="0">
                <a:solidFill>
                  <a:srgbClr val="C8ECE7"/>
                </a:solidFill>
                <a:latin typeface="Proxima Nova Regular"/>
                <a:cs typeface="Proxima Nova Regular"/>
              </a:rPr>
              <a:t> Support</a:t>
            </a:r>
            <a:endParaRPr lang="en-US" sz="1500" dirty="0">
              <a:solidFill>
                <a:srgbClr val="C8ECE7"/>
              </a:solidFill>
              <a:latin typeface="Proxima Nova Regular"/>
              <a:cs typeface="Proxima Nova Regular"/>
            </a:endParaRPr>
          </a:p>
        </p:txBody>
      </p:sp>
      <p:sp>
        <p:nvSpPr>
          <p:cNvPr id="126" name="Rectangle 125"/>
          <p:cNvSpPr/>
          <p:nvPr/>
        </p:nvSpPr>
        <p:spPr>
          <a:xfrm>
            <a:off x="2965545" y="3790950"/>
            <a:ext cx="3304098" cy="45720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solidFill>
                  <a:srgbClr val="C8ECE7"/>
                </a:solidFill>
                <a:latin typeface="Proxima Nova Regular"/>
                <a:cs typeface="Proxima Nova Regular"/>
              </a:rPr>
              <a:t>Auto-Reconfiguration</a:t>
            </a:r>
            <a:br>
              <a:rPr lang="en-US" sz="1500" dirty="0" smtClean="0">
                <a:solidFill>
                  <a:srgbClr val="C8ECE7"/>
                </a:solidFill>
                <a:latin typeface="Proxima Nova Regular"/>
                <a:cs typeface="Proxima Nova Regular"/>
              </a:rPr>
            </a:br>
            <a:r>
              <a:rPr lang="en-US" sz="1500" dirty="0" smtClean="0">
                <a:solidFill>
                  <a:srgbClr val="C8ECE7"/>
                </a:solidFill>
                <a:latin typeface="Proxima Nova Regular"/>
                <a:cs typeface="Proxima Nova Regular"/>
              </a:rPr>
              <a:t>for PCF Services</a:t>
            </a:r>
            <a:endParaRPr lang="en-US" sz="1500" dirty="0">
              <a:solidFill>
                <a:srgbClr val="C8ECE7"/>
              </a:solidFill>
              <a:latin typeface="Proxima Nova Regular"/>
              <a:cs typeface="Proxima Nova Regular"/>
            </a:endParaRPr>
          </a:p>
        </p:txBody>
      </p:sp>
      <p:sp>
        <p:nvSpPr>
          <p:cNvPr id="127" name="Rectangle 126"/>
          <p:cNvSpPr/>
          <p:nvPr/>
        </p:nvSpPr>
        <p:spPr>
          <a:xfrm>
            <a:off x="2965545" y="3257550"/>
            <a:ext cx="3304098" cy="45720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solidFill>
                  <a:srgbClr val="C8ECE7"/>
                </a:solidFill>
                <a:latin typeface="Proxima Nova Regular"/>
                <a:cs typeface="Proxima Nova Regular"/>
              </a:rPr>
              <a:t>Spring Cloud Connectors</a:t>
            </a:r>
            <a:endParaRPr lang="en-US" sz="1500" dirty="0">
              <a:solidFill>
                <a:srgbClr val="C8ECE7"/>
              </a:solidFill>
              <a:latin typeface="Proxima Nova Regular"/>
              <a:cs typeface="Proxima Nova Regular"/>
            </a:endParaRPr>
          </a:p>
        </p:txBody>
      </p:sp>
      <p:sp>
        <p:nvSpPr>
          <p:cNvPr id="128" name="Rectangle 127"/>
          <p:cNvSpPr/>
          <p:nvPr/>
        </p:nvSpPr>
        <p:spPr>
          <a:xfrm>
            <a:off x="2965545" y="2724150"/>
            <a:ext cx="3304098" cy="45720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solidFill>
                  <a:srgbClr val="C8ECE7"/>
                </a:solidFill>
                <a:latin typeface="Proxima Nova Regular"/>
                <a:cs typeface="Proxima Nova Regular"/>
              </a:rPr>
              <a:t>Supported SCDF Runtime</a:t>
            </a:r>
            <a:endParaRPr lang="en-US" sz="1500" dirty="0">
              <a:solidFill>
                <a:srgbClr val="C8ECE7"/>
              </a:solidFill>
              <a:latin typeface="Proxima Nova Regular"/>
              <a:cs typeface="Proxima Nova Regular"/>
            </a:endParaRPr>
          </a:p>
        </p:txBody>
      </p:sp>
      <p:sp>
        <p:nvSpPr>
          <p:cNvPr id="129" name="Rectangle 128"/>
          <p:cNvSpPr/>
          <p:nvPr/>
        </p:nvSpPr>
        <p:spPr>
          <a:xfrm>
            <a:off x="2965545" y="2190750"/>
            <a:ext cx="3304098" cy="457200"/>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solidFill>
                  <a:srgbClr val="C8ECE7"/>
                </a:solidFill>
                <a:latin typeface="Proxima Nova Regular"/>
                <a:cs typeface="Proxima Nova Regular"/>
              </a:rPr>
              <a:t>Spring Cloud Services</a:t>
            </a:r>
            <a:endParaRPr lang="en-US" sz="1500" dirty="0">
              <a:solidFill>
                <a:srgbClr val="C8ECE7"/>
              </a:solidFill>
              <a:latin typeface="Proxima Nova Regular"/>
              <a:cs typeface="Proxima Nova Regular"/>
            </a:endParaRPr>
          </a:p>
        </p:txBody>
      </p:sp>
      <p:sp>
        <p:nvSpPr>
          <p:cNvPr id="130" name="Rectangle 129"/>
          <p:cNvSpPr/>
          <p:nvPr/>
        </p:nvSpPr>
        <p:spPr>
          <a:xfrm>
            <a:off x="2965545" y="1657350"/>
            <a:ext cx="3304098" cy="457200"/>
          </a:xfrm>
          <a:prstGeom prst="rect">
            <a:avLst/>
          </a:prstGeom>
          <a:solidFill>
            <a:srgbClr val="C1E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solidFill>
                  <a:srgbClr val="008774"/>
                </a:solidFill>
                <a:latin typeface="Proxima Nova Regular"/>
                <a:cs typeface="Proxima Nova Regular"/>
              </a:rPr>
              <a:t>PCF Metrics</a:t>
            </a:r>
          </a:p>
          <a:p>
            <a:pPr algn="ctr"/>
            <a:r>
              <a:rPr lang="en-US" sz="1100" dirty="0">
                <a:solidFill>
                  <a:srgbClr val="008774"/>
                </a:solidFill>
                <a:latin typeface="Proxima Nova Regular"/>
                <a:cs typeface="Proxima Nova Regular"/>
              </a:rPr>
              <a:t>Spring Sleuth/</a:t>
            </a:r>
            <a:r>
              <a:rPr lang="en-US" sz="1100" dirty="0" err="1">
                <a:solidFill>
                  <a:srgbClr val="008774"/>
                </a:solidFill>
                <a:latin typeface="Proxima Nova Regular"/>
                <a:cs typeface="Proxima Nova Regular"/>
              </a:rPr>
              <a:t>Zipkin</a:t>
            </a:r>
            <a:r>
              <a:rPr lang="en-US" sz="1100" dirty="0">
                <a:solidFill>
                  <a:srgbClr val="008774"/>
                </a:solidFill>
                <a:latin typeface="Proxima Nova Regular"/>
                <a:cs typeface="Proxima Nova Regular"/>
              </a:rPr>
              <a:t> Integration </a:t>
            </a:r>
          </a:p>
        </p:txBody>
      </p:sp>
      <p:sp>
        <p:nvSpPr>
          <p:cNvPr id="131" name="Rectangle 130"/>
          <p:cNvSpPr/>
          <p:nvPr/>
        </p:nvSpPr>
        <p:spPr>
          <a:xfrm>
            <a:off x="2965545" y="1123950"/>
            <a:ext cx="3304098" cy="457200"/>
          </a:xfrm>
          <a:prstGeom prst="rect">
            <a:avLst/>
          </a:prstGeom>
          <a:solidFill>
            <a:srgbClr val="C1E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008774"/>
                </a:solidFill>
                <a:latin typeface="Proxima Nova Regular"/>
                <a:cs typeface="Proxima Nova Regular"/>
              </a:rPr>
              <a:t>PCF Metrics</a:t>
            </a:r>
          </a:p>
          <a:p>
            <a:pPr algn="ctr"/>
            <a:r>
              <a:rPr lang="en-US" sz="1200" dirty="0" smtClean="0">
                <a:solidFill>
                  <a:schemeClr val="accent1"/>
                </a:solidFill>
                <a:latin typeface="Proxima Nova Regular"/>
                <a:cs typeface="Proxima Nova Regular"/>
              </a:rPr>
              <a:t>Spring Boot Dashboard</a:t>
            </a:r>
            <a:endParaRPr lang="en-US" sz="1200" dirty="0">
              <a:solidFill>
                <a:schemeClr val="accent1"/>
              </a:solidFill>
              <a:latin typeface="Proxima Nova Regular"/>
              <a:cs typeface="Proxima Nova Regular"/>
            </a:endParaRPr>
          </a:p>
        </p:txBody>
      </p:sp>
      <p:pic>
        <p:nvPicPr>
          <p:cNvPr id="5" name="Picture 4" descr="SpringFramewo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400" y="3176073"/>
            <a:ext cx="1135541" cy="1135541"/>
          </a:xfrm>
          <a:prstGeom prst="rect">
            <a:avLst/>
          </a:prstGeom>
        </p:spPr>
      </p:pic>
      <p:pic>
        <p:nvPicPr>
          <p:cNvPr id="133" name="Picture 132" descr="Jav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8422" y="1335441"/>
            <a:ext cx="1511406" cy="1511406"/>
          </a:xfrm>
          <a:prstGeom prst="rect">
            <a:avLst/>
          </a:prstGeom>
        </p:spPr>
      </p:pic>
      <p:sp>
        <p:nvSpPr>
          <p:cNvPr id="7" name="Title 6"/>
          <p:cNvSpPr>
            <a:spLocks noGrp="1"/>
          </p:cNvSpPr>
          <p:nvPr>
            <p:ph type="title"/>
          </p:nvPr>
        </p:nvSpPr>
        <p:spPr/>
        <p:txBody>
          <a:bodyPr/>
          <a:lstStyle/>
          <a:p>
            <a:r>
              <a:rPr lang="en-US" dirty="0" smtClean="0"/>
              <a:t>Java/Spring</a:t>
            </a:r>
            <a:endParaRPr lang="en-US" dirty="0"/>
          </a:p>
        </p:txBody>
      </p:sp>
      <p:sp>
        <p:nvSpPr>
          <p:cNvPr id="2" name="Text Placeholder 1"/>
          <p:cNvSpPr>
            <a:spLocks noGrp="1"/>
          </p:cNvSpPr>
          <p:nvPr>
            <p:ph type="body" sz="quarter" idx="13"/>
          </p:nvPr>
        </p:nvSpPr>
        <p:spPr/>
        <p:txBody>
          <a:bodyPr/>
          <a:lstStyle/>
          <a:p>
            <a:r>
              <a:rPr lang="en-US" dirty="0"/>
              <a:t>Continuing Platform Investments</a:t>
            </a:r>
          </a:p>
          <a:p>
            <a:endParaRPr lang="en-US" dirty="0"/>
          </a:p>
        </p:txBody>
      </p:sp>
      <p:pic>
        <p:nvPicPr>
          <p:cNvPr id="14" name="Picture 13" descr="PivotalCloudFoundry-Logo-Vertical-OnLigh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777" y="2548837"/>
            <a:ext cx="2277774" cy="1001492"/>
          </a:xfrm>
          <a:prstGeom prst="rect">
            <a:avLst/>
          </a:prstGeom>
        </p:spPr>
      </p:pic>
      <p:sp>
        <p:nvSpPr>
          <p:cNvPr id="15" name="Right Brace 14"/>
          <p:cNvSpPr/>
          <p:nvPr/>
        </p:nvSpPr>
        <p:spPr>
          <a:xfrm rot="10800000">
            <a:off x="2597705" y="1134437"/>
            <a:ext cx="207296" cy="3649926"/>
          </a:xfrm>
          <a:prstGeom prst="rightBrace">
            <a:avLst>
              <a:gd name="adj1" fmla="val 51272"/>
              <a:gd name="adj2" fmla="val 49824"/>
            </a:avLst>
          </a:prstGeom>
          <a:ln>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Proxima Nova Regular"/>
              <a:cs typeface="Proxima Nova Regular"/>
            </a:endParaRPr>
          </a:p>
        </p:txBody>
      </p:sp>
    </p:spTree>
    <p:extLst>
      <p:ext uri="{BB962C8B-B14F-4D97-AF65-F5344CB8AC3E}">
        <p14:creationId xmlns:p14="http://schemas.microsoft.com/office/powerpoint/2010/main" val="1589131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a:t>
            </a:r>
            <a:r>
              <a:rPr lang="en-US" dirty="0" smtClean="0"/>
              <a:t> &amp; Microsoft</a:t>
            </a:r>
            <a:endParaRPr lang="en-US" dirty="0"/>
          </a:p>
        </p:txBody>
      </p:sp>
      <p:sp>
        <p:nvSpPr>
          <p:cNvPr id="5" name="Text Placeholder 4"/>
          <p:cNvSpPr>
            <a:spLocks noGrp="1"/>
          </p:cNvSpPr>
          <p:nvPr>
            <p:ph type="body" sz="quarter" idx="13"/>
          </p:nvPr>
        </p:nvSpPr>
        <p:spPr/>
        <p:txBody>
          <a:bodyPr/>
          <a:lstStyle/>
          <a:p>
            <a:r>
              <a:rPr lang="en-US" dirty="0"/>
              <a:t>Full Stack Integration &amp; First Class Support</a:t>
            </a:r>
          </a:p>
          <a:p>
            <a:endParaRPr lang="en-US" dirty="0"/>
          </a:p>
        </p:txBody>
      </p:sp>
      <p:pic>
        <p:nvPicPr>
          <p:cNvPr id="4" name="Picture 3" descr="Microsoft_.NET_Framework_v4.5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139" y="2066676"/>
            <a:ext cx="1204835" cy="297536"/>
          </a:xfrm>
          <a:prstGeom prst="rect">
            <a:avLst/>
          </a:prstGeom>
        </p:spPr>
      </p:pic>
      <p:pic>
        <p:nvPicPr>
          <p:cNvPr id="7" name="Picture 6" descr="windows-server-20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220" y="2748633"/>
            <a:ext cx="988867" cy="441347"/>
          </a:xfrm>
          <a:prstGeom prst="rect">
            <a:avLst/>
          </a:prstGeom>
        </p:spPr>
      </p:pic>
      <p:pic>
        <p:nvPicPr>
          <p:cNvPr id="8" name="Picture 7" descr="microsoft-azu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1251" y="4104254"/>
            <a:ext cx="1996209" cy="574733"/>
          </a:xfrm>
          <a:prstGeom prst="rect">
            <a:avLst/>
          </a:prstGeom>
        </p:spPr>
      </p:pic>
      <p:pic>
        <p:nvPicPr>
          <p:cNvPr id="9" name="Picture 8" descr="bosh-clam.png"/>
          <p:cNvPicPr>
            <a:picLocks noChangeAspect="1"/>
          </p:cNvPicPr>
          <p:nvPr/>
        </p:nvPicPr>
        <p:blipFill rotWithShape="1">
          <a:blip r:embed="rId6">
            <a:extLst>
              <a:ext uri="{28A0092B-C50C-407E-A947-70E740481C1C}">
                <a14:useLocalDpi xmlns:a14="http://schemas.microsoft.com/office/drawing/2010/main" val="0"/>
              </a:ext>
            </a:extLst>
          </a:blip>
          <a:srcRect b="24590"/>
          <a:stretch/>
        </p:blipFill>
        <p:spPr>
          <a:xfrm>
            <a:off x="6658133" y="3528566"/>
            <a:ext cx="1545755" cy="330990"/>
          </a:xfrm>
          <a:prstGeom prst="rect">
            <a:avLst/>
          </a:prstGeom>
        </p:spPr>
      </p:pic>
      <p:pic>
        <p:nvPicPr>
          <p:cNvPr id="10" name="Picture 9" descr="Steelto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3006" y="-498107"/>
            <a:ext cx="473142" cy="381934"/>
          </a:xfrm>
          <a:prstGeom prst="rect">
            <a:avLst/>
          </a:prstGeom>
        </p:spPr>
      </p:pic>
      <p:grpSp>
        <p:nvGrpSpPr>
          <p:cNvPr id="3" name="Group 2"/>
          <p:cNvGrpSpPr/>
          <p:nvPr/>
        </p:nvGrpSpPr>
        <p:grpSpPr>
          <a:xfrm>
            <a:off x="2965289" y="1140602"/>
            <a:ext cx="3304353" cy="3647222"/>
            <a:chOff x="2959124" y="1174889"/>
            <a:chExt cx="3304353" cy="3578648"/>
          </a:xfrm>
        </p:grpSpPr>
        <p:sp>
          <p:nvSpPr>
            <p:cNvPr id="11" name="Rectangle 10"/>
            <p:cNvSpPr/>
            <p:nvPr/>
          </p:nvSpPr>
          <p:spPr>
            <a:xfrm>
              <a:off x="2959124" y="4093415"/>
              <a:ext cx="3304353" cy="660122"/>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C8ECE7"/>
                  </a:solidFill>
                  <a:latin typeface="Proxima Nova Regular"/>
                  <a:cs typeface="Proxima Nova Regular"/>
                </a:rPr>
                <a:t>CPI</a:t>
              </a:r>
            </a:p>
            <a:p>
              <a:pPr algn="ctr"/>
              <a:r>
                <a:rPr lang="en-US" sz="1200" dirty="0">
                  <a:solidFill>
                    <a:srgbClr val="C8ECE7"/>
                  </a:solidFill>
                  <a:latin typeface="Proxima Nova Regular"/>
                  <a:cs typeface="Proxima Nova Regular"/>
                </a:rPr>
                <a:t>Microsoft Azure</a:t>
              </a:r>
            </a:p>
          </p:txBody>
        </p:sp>
        <p:sp>
          <p:nvSpPr>
            <p:cNvPr id="12" name="Rectangle 11"/>
            <p:cNvSpPr/>
            <p:nvPr/>
          </p:nvSpPr>
          <p:spPr>
            <a:xfrm>
              <a:off x="2959124" y="3363782"/>
              <a:ext cx="3304353" cy="660122"/>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C8ECE7"/>
                  </a:solidFill>
                  <a:latin typeface="Proxima Nova Regular"/>
                  <a:cs typeface="Proxima Nova Regular"/>
                </a:rPr>
                <a:t>Elastic Runtime/Diego</a:t>
              </a:r>
            </a:p>
            <a:p>
              <a:pPr algn="ctr"/>
              <a:r>
                <a:rPr lang="en-US" sz="1200" dirty="0" smtClean="0">
                  <a:solidFill>
                    <a:srgbClr val="C8ECE7"/>
                  </a:solidFill>
                  <a:latin typeface="Proxima Nova Regular"/>
                  <a:cs typeface="Proxima Nova Regular"/>
                </a:rPr>
                <a:t>Windows Server 2016 Cells</a:t>
              </a:r>
              <a:endParaRPr lang="en-US" sz="1200" dirty="0">
                <a:solidFill>
                  <a:srgbClr val="C8ECE7"/>
                </a:solidFill>
                <a:latin typeface="Proxima Nova Regular"/>
                <a:cs typeface="Proxima Nova Regular"/>
              </a:endParaRPr>
            </a:p>
          </p:txBody>
        </p:sp>
        <p:sp>
          <p:nvSpPr>
            <p:cNvPr id="13" name="Rectangle 12"/>
            <p:cNvSpPr/>
            <p:nvPr/>
          </p:nvSpPr>
          <p:spPr>
            <a:xfrm>
              <a:off x="2959124" y="2634151"/>
              <a:ext cx="3304353" cy="660122"/>
            </a:xfrm>
            <a:prstGeom prst="rect">
              <a:avLst/>
            </a:prstGeom>
            <a:solidFill>
              <a:srgbClr val="C1E2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1"/>
                  </a:solidFill>
                  <a:latin typeface="Proxima Nova Regular"/>
                  <a:cs typeface="Proxima Nova Regular"/>
                </a:rPr>
                <a:t>Elastic Runtime/Diego</a:t>
              </a:r>
            </a:p>
            <a:p>
              <a:pPr algn="ctr"/>
              <a:r>
                <a:rPr lang="en-US" sz="1200" dirty="0" smtClean="0">
                  <a:solidFill>
                    <a:schemeClr val="accent1"/>
                  </a:solidFill>
                  <a:latin typeface="Proxima Nova Regular"/>
                  <a:cs typeface="Proxima Nova Regular"/>
                </a:rPr>
                <a:t>Windows Container Support</a:t>
              </a:r>
              <a:endParaRPr lang="en-US" sz="1200" dirty="0">
                <a:solidFill>
                  <a:schemeClr val="accent1"/>
                </a:solidFill>
                <a:latin typeface="Proxima Nova Regular"/>
                <a:cs typeface="Proxima Nova Regular"/>
              </a:endParaRPr>
            </a:p>
          </p:txBody>
        </p:sp>
        <p:sp>
          <p:nvSpPr>
            <p:cNvPr id="14" name="Rectangle 13"/>
            <p:cNvSpPr/>
            <p:nvPr/>
          </p:nvSpPr>
          <p:spPr>
            <a:xfrm>
              <a:off x="2959124" y="1904520"/>
              <a:ext cx="3304353" cy="660122"/>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C8ECE7"/>
                  </a:solidFill>
                  <a:latin typeface="Proxima Nova Regular"/>
                  <a:cs typeface="Proxima Nova Regular"/>
                </a:rPr>
                <a:t>Buildpack</a:t>
              </a:r>
              <a:endParaRPr lang="en-US" dirty="0" smtClean="0">
                <a:solidFill>
                  <a:srgbClr val="C8ECE7"/>
                </a:solidFill>
                <a:latin typeface="Proxima Nova Regular"/>
                <a:cs typeface="Proxima Nova Regular"/>
              </a:endParaRPr>
            </a:p>
            <a:p>
              <a:pPr algn="ctr"/>
              <a:r>
                <a:rPr lang="en-US" sz="1200" dirty="0" err="1">
                  <a:solidFill>
                    <a:srgbClr val="C8ECE7"/>
                  </a:solidFill>
                  <a:latin typeface="Proxima Nova Regular"/>
                  <a:cs typeface="Proxima Nova Regular"/>
                </a:rPr>
                <a:t>.Net</a:t>
              </a:r>
              <a:r>
                <a:rPr lang="en-US" sz="1200" dirty="0">
                  <a:solidFill>
                    <a:srgbClr val="C8ECE7"/>
                  </a:solidFill>
                  <a:latin typeface="Proxima Nova Regular"/>
                  <a:cs typeface="Proxima Nova Regular"/>
                </a:rPr>
                <a:t> Core</a:t>
              </a:r>
            </a:p>
          </p:txBody>
        </p:sp>
        <p:sp>
          <p:nvSpPr>
            <p:cNvPr id="15" name="Rectangle 14"/>
            <p:cNvSpPr/>
            <p:nvPr/>
          </p:nvSpPr>
          <p:spPr>
            <a:xfrm>
              <a:off x="2959124" y="1174889"/>
              <a:ext cx="3304353" cy="660122"/>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C8ECE7"/>
                  </a:solidFill>
                  <a:latin typeface="Proxima Nova Regular"/>
                  <a:cs typeface="Proxima Nova Regular"/>
                </a:rPr>
                <a:t>Microservices</a:t>
              </a:r>
              <a:r>
                <a:rPr lang="en-US" dirty="0" smtClean="0">
                  <a:solidFill>
                    <a:srgbClr val="C8ECE7"/>
                  </a:solidFill>
                  <a:latin typeface="Proxima Nova Regular"/>
                  <a:cs typeface="Proxima Nova Regular"/>
                </a:rPr>
                <a:t> Infrastructure</a:t>
              </a:r>
            </a:p>
            <a:p>
              <a:pPr algn="ctr"/>
              <a:r>
                <a:rPr lang="en-US" sz="1200" dirty="0" err="1" smtClean="0">
                  <a:solidFill>
                    <a:srgbClr val="C8ECE7"/>
                  </a:solidFill>
                  <a:latin typeface="Proxima Nova Regular"/>
                  <a:cs typeface="Proxima Nova Regular"/>
                </a:rPr>
                <a:t>SteelToe</a:t>
              </a:r>
              <a:r>
                <a:rPr lang="en-US" sz="1200" dirty="0" smtClean="0">
                  <a:solidFill>
                    <a:srgbClr val="C8ECE7"/>
                  </a:solidFill>
                  <a:latin typeface="Proxima Nova Regular"/>
                  <a:cs typeface="Proxima Nova Regular"/>
                </a:rPr>
                <a:t> (</a:t>
              </a:r>
              <a:r>
                <a:rPr lang="en-US" sz="1200" dirty="0" err="1" smtClean="0">
                  <a:solidFill>
                    <a:srgbClr val="C8ECE7"/>
                  </a:solidFill>
                  <a:latin typeface="Proxima Nova Regular"/>
                  <a:cs typeface="Proxima Nova Regular"/>
                </a:rPr>
                <a:t>.Net</a:t>
              </a:r>
              <a:r>
                <a:rPr lang="en-US" sz="1200" dirty="0" smtClean="0">
                  <a:solidFill>
                    <a:srgbClr val="C8ECE7"/>
                  </a:solidFill>
                  <a:latin typeface="Proxima Nova Regular"/>
                  <a:cs typeface="Proxima Nova Regular"/>
                </a:rPr>
                <a:t>)</a:t>
              </a:r>
              <a:endParaRPr lang="en-US" sz="1200" dirty="0">
                <a:solidFill>
                  <a:srgbClr val="C8ECE7"/>
                </a:solidFill>
                <a:latin typeface="Proxima Nova Regular"/>
                <a:cs typeface="Proxima Nova Regular"/>
              </a:endParaRPr>
            </a:p>
          </p:txBody>
        </p:sp>
      </p:grpSp>
      <p:pic>
        <p:nvPicPr>
          <p:cNvPr id="19" name="Picture 18" descr="Windows_logo_-_2012_derivative.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8185" y="3458127"/>
            <a:ext cx="437184" cy="437184"/>
          </a:xfrm>
          <a:prstGeom prst="rect">
            <a:avLst/>
          </a:prstGeom>
        </p:spPr>
      </p:pic>
      <p:pic>
        <p:nvPicPr>
          <p:cNvPr id="20" name="Picture 19" descr="PivotalCloudFoundry-Logo-Vertical-OnLigh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777" y="2548837"/>
            <a:ext cx="2277774" cy="1001492"/>
          </a:xfrm>
          <a:prstGeom prst="rect">
            <a:avLst/>
          </a:prstGeom>
        </p:spPr>
      </p:pic>
      <p:sp>
        <p:nvSpPr>
          <p:cNvPr id="21" name="Right Brace 20"/>
          <p:cNvSpPr/>
          <p:nvPr/>
        </p:nvSpPr>
        <p:spPr>
          <a:xfrm rot="10800000">
            <a:off x="2597705" y="1134437"/>
            <a:ext cx="207296" cy="3649926"/>
          </a:xfrm>
          <a:prstGeom prst="rightBrace">
            <a:avLst>
              <a:gd name="adj1" fmla="val 51272"/>
              <a:gd name="adj2" fmla="val 49824"/>
            </a:avLst>
          </a:prstGeom>
          <a:ln>
            <a:solidFill>
              <a:srgbClr val="BFBFB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6" name="Picture 15" descr="url.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8366" y="1251580"/>
            <a:ext cx="1193328" cy="431901"/>
          </a:xfrm>
          <a:prstGeom prst="rect">
            <a:avLst/>
          </a:prstGeom>
        </p:spPr>
      </p:pic>
    </p:spTree>
    <p:extLst>
      <p:ext uri="{BB962C8B-B14F-4D97-AF65-F5344CB8AC3E}">
        <p14:creationId xmlns:p14="http://schemas.microsoft.com/office/powerpoint/2010/main" val="3126906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V="1">
            <a:off x="685800" y="773430"/>
            <a:ext cx="0" cy="3931920"/>
          </a:xfrm>
          <a:prstGeom prst="straightConnector1">
            <a:avLst/>
          </a:prstGeom>
          <a:ln>
            <a:solidFill>
              <a:srgbClr val="B3B3B3"/>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V="1">
            <a:off x="685800" y="4702816"/>
            <a:ext cx="7772400" cy="1115"/>
          </a:xfrm>
          <a:prstGeom prst="straightConnector1">
            <a:avLst/>
          </a:prstGeom>
          <a:ln>
            <a:solidFill>
              <a:srgbClr val="B3B3B3"/>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6200000">
            <a:off x="-282534" y="2617979"/>
            <a:ext cx="1544012" cy="307777"/>
          </a:xfrm>
          <a:prstGeom prst="rect">
            <a:avLst/>
          </a:prstGeom>
          <a:noFill/>
        </p:spPr>
        <p:txBody>
          <a:bodyPr wrap="none" rtlCol="0">
            <a:spAutoFit/>
          </a:bodyPr>
          <a:lstStyle/>
          <a:p>
            <a:r>
              <a:rPr lang="en-US" sz="1400" dirty="0" smtClean="0">
                <a:solidFill>
                  <a:schemeClr val="tx2"/>
                </a:solidFill>
                <a:latin typeface="Proxima Nova Regular"/>
                <a:cs typeface="Proxima Nova Regular"/>
              </a:rPr>
              <a:t>Speed To Market</a:t>
            </a:r>
            <a:endParaRPr lang="en-US" sz="1400" dirty="0">
              <a:solidFill>
                <a:schemeClr val="tx2"/>
              </a:solidFill>
              <a:latin typeface="Proxima Nova Regular"/>
              <a:cs typeface="Proxima Nova Regular"/>
            </a:endParaRPr>
          </a:p>
        </p:txBody>
      </p:sp>
      <p:sp>
        <p:nvSpPr>
          <p:cNvPr id="18" name="TextBox 17"/>
          <p:cNvSpPr txBox="1"/>
          <p:nvPr/>
        </p:nvSpPr>
        <p:spPr>
          <a:xfrm>
            <a:off x="3624556" y="4703931"/>
            <a:ext cx="2070937" cy="307777"/>
          </a:xfrm>
          <a:prstGeom prst="rect">
            <a:avLst/>
          </a:prstGeom>
          <a:noFill/>
        </p:spPr>
        <p:txBody>
          <a:bodyPr wrap="none" rtlCol="0">
            <a:spAutoFit/>
          </a:bodyPr>
          <a:lstStyle/>
          <a:p>
            <a:r>
              <a:rPr lang="en-US" sz="1400" dirty="0" smtClean="0">
                <a:solidFill>
                  <a:schemeClr val="tx2"/>
                </a:solidFill>
                <a:latin typeface="Proxima Nova Regular"/>
                <a:cs typeface="Proxima Nova Regular"/>
              </a:rPr>
              <a:t>Degree Of </a:t>
            </a:r>
            <a:r>
              <a:rPr lang="en-US" sz="1400" dirty="0" err="1" smtClean="0">
                <a:solidFill>
                  <a:schemeClr val="tx2"/>
                </a:solidFill>
                <a:latin typeface="Proxima Nova Regular"/>
                <a:cs typeface="Proxima Nova Regular"/>
              </a:rPr>
              <a:t>Opinionation</a:t>
            </a:r>
            <a:endParaRPr lang="en-US" sz="1400" dirty="0">
              <a:solidFill>
                <a:schemeClr val="tx2"/>
              </a:solidFill>
              <a:latin typeface="Proxima Nova Regular"/>
              <a:cs typeface="Proxima Nova Regular"/>
            </a:endParaRPr>
          </a:p>
        </p:txBody>
      </p:sp>
      <p:sp>
        <p:nvSpPr>
          <p:cNvPr id="19" name="Rectangle 18"/>
          <p:cNvSpPr/>
          <p:nvPr/>
        </p:nvSpPr>
        <p:spPr>
          <a:xfrm>
            <a:off x="838200" y="819290"/>
            <a:ext cx="7391400" cy="3733660"/>
          </a:xfrm>
          <a:custGeom>
            <a:avLst/>
            <a:gdLst/>
            <a:ahLst/>
            <a:cxnLst/>
            <a:rect l="l" t="t" r="r" b="b"/>
            <a:pathLst>
              <a:path w="7391400" h="3733660">
                <a:moveTo>
                  <a:pt x="7391400" y="0"/>
                </a:moveTo>
                <a:lnTo>
                  <a:pt x="7391400" y="3733660"/>
                </a:lnTo>
                <a:lnTo>
                  <a:pt x="0" y="3733660"/>
                </a:lnTo>
                <a:lnTo>
                  <a:pt x="0" y="3655533"/>
                </a:lnTo>
                <a:lnTo>
                  <a:pt x="76200" y="3657460"/>
                </a:lnTo>
                <a:cubicBezTo>
                  <a:pt x="2916877" y="3657460"/>
                  <a:pt x="5455011" y="2362122"/>
                  <a:pt x="7132155" y="329893"/>
                </a:cubicBezTo>
                <a:close/>
              </a:path>
            </a:pathLst>
          </a:custGeom>
          <a:gradFill flip="none" rotWithShape="1">
            <a:gsLst>
              <a:gs pos="0">
                <a:schemeClr val="bg1">
                  <a:alpha val="80000"/>
                </a:schemeClr>
              </a:gs>
              <a:gs pos="100000">
                <a:schemeClr val="accent1">
                  <a:alpha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pic>
        <p:nvPicPr>
          <p:cNvPr id="39" name="Picture 38" descr="Docker_(container_engine)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248150"/>
            <a:ext cx="866140" cy="207010"/>
          </a:xfrm>
          <a:prstGeom prst="rect">
            <a:avLst/>
          </a:prstGeom>
        </p:spPr>
      </p:pic>
      <p:cxnSp>
        <p:nvCxnSpPr>
          <p:cNvPr id="7" name="Straight Connector 6"/>
          <p:cNvCxnSpPr/>
          <p:nvPr/>
        </p:nvCxnSpPr>
        <p:spPr>
          <a:xfrm>
            <a:off x="795264" y="797024"/>
            <a:ext cx="7669062" cy="0"/>
          </a:xfrm>
          <a:prstGeom prst="line">
            <a:avLst/>
          </a:prstGeom>
          <a:ln w="9525">
            <a:solidFill>
              <a:schemeClr val="accent2"/>
            </a:solidFill>
            <a:prstDash val="lgDash"/>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1828800" y="971550"/>
            <a:ext cx="6248400" cy="3581400"/>
            <a:chOff x="1828800" y="971550"/>
            <a:chExt cx="6248400" cy="3581400"/>
          </a:xfrm>
        </p:grpSpPr>
        <p:sp>
          <p:nvSpPr>
            <p:cNvPr id="35" name="TextBox 34"/>
            <p:cNvSpPr txBox="1"/>
            <p:nvPr/>
          </p:nvSpPr>
          <p:spPr>
            <a:xfrm>
              <a:off x="2340109" y="4306729"/>
              <a:ext cx="1546091" cy="246221"/>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Container Orchestration</a:t>
              </a:r>
              <a:endParaRPr lang="en-US" sz="1000" dirty="0">
                <a:solidFill>
                  <a:srgbClr val="4C4C4C"/>
                </a:solidFill>
                <a:latin typeface="Proxima Nova Regular"/>
                <a:cs typeface="Proxima Nova Regular"/>
              </a:endParaRPr>
            </a:p>
          </p:txBody>
        </p:sp>
        <p:sp>
          <p:nvSpPr>
            <p:cNvPr id="36" name="TextBox 35"/>
            <p:cNvSpPr txBox="1"/>
            <p:nvPr/>
          </p:nvSpPr>
          <p:spPr>
            <a:xfrm>
              <a:off x="4973990" y="2249329"/>
              <a:ext cx="1339141" cy="246221"/>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Services Ecosystem</a:t>
              </a:r>
              <a:endParaRPr lang="en-US" sz="1000" dirty="0">
                <a:solidFill>
                  <a:srgbClr val="4C4C4C"/>
                </a:solidFill>
                <a:latin typeface="Proxima Nova Regular"/>
                <a:cs typeface="Proxima Nova Regular"/>
              </a:endParaRPr>
            </a:p>
          </p:txBody>
        </p:sp>
        <p:sp>
          <p:nvSpPr>
            <p:cNvPr id="37" name="TextBox 36"/>
            <p:cNvSpPr txBox="1"/>
            <p:nvPr/>
          </p:nvSpPr>
          <p:spPr>
            <a:xfrm>
              <a:off x="6248403" y="1428750"/>
              <a:ext cx="761997" cy="246221"/>
            </a:xfrm>
            <a:prstGeom prst="rect">
              <a:avLst/>
            </a:prstGeom>
            <a:noFill/>
          </p:spPr>
          <p:txBody>
            <a:bodyPr wrap="square" rtlCol="0">
              <a:noAutofit/>
            </a:bodyPr>
            <a:lstStyle/>
            <a:p>
              <a:r>
                <a:rPr lang="en-US" sz="1000" dirty="0" err="1" smtClean="0">
                  <a:solidFill>
                    <a:srgbClr val="4C4C4C"/>
                  </a:solidFill>
                  <a:latin typeface="Proxima Nova Regular"/>
                  <a:cs typeface="Proxima Nova Regular"/>
                </a:rPr>
                <a:t>Multicloud</a:t>
              </a:r>
              <a:endParaRPr lang="en-US" sz="1000" dirty="0">
                <a:solidFill>
                  <a:srgbClr val="4C4C4C"/>
                </a:solidFill>
                <a:latin typeface="Proxima Nova Regular"/>
                <a:cs typeface="Proxima Nova Regular"/>
              </a:endParaRPr>
            </a:p>
          </p:txBody>
        </p:sp>
        <p:sp>
          <p:nvSpPr>
            <p:cNvPr id="11" name="TextBox 10"/>
            <p:cNvSpPr txBox="1"/>
            <p:nvPr/>
          </p:nvSpPr>
          <p:spPr>
            <a:xfrm>
              <a:off x="4324616" y="3790950"/>
              <a:ext cx="1024624" cy="381000"/>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Infrastructure Automation</a:t>
              </a:r>
              <a:endParaRPr lang="en-US" sz="1000" dirty="0">
                <a:solidFill>
                  <a:srgbClr val="4C4C4C"/>
                </a:solidFill>
                <a:latin typeface="Proxima Nova Regular"/>
                <a:cs typeface="Proxima Nova Regular"/>
              </a:endParaRPr>
            </a:p>
          </p:txBody>
        </p:sp>
        <p:sp>
          <p:nvSpPr>
            <p:cNvPr id="48" name="TextBox 47"/>
            <p:cNvSpPr txBox="1"/>
            <p:nvPr/>
          </p:nvSpPr>
          <p:spPr>
            <a:xfrm>
              <a:off x="3505200" y="4095750"/>
              <a:ext cx="918791" cy="246221"/>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Elastic Scale</a:t>
              </a:r>
              <a:endParaRPr lang="en-US" sz="1000" dirty="0">
                <a:solidFill>
                  <a:srgbClr val="4C4C4C"/>
                </a:solidFill>
                <a:latin typeface="Proxima Nova Regular"/>
                <a:cs typeface="Proxima Nova Regular"/>
              </a:endParaRPr>
            </a:p>
          </p:txBody>
        </p:sp>
        <p:sp>
          <p:nvSpPr>
            <p:cNvPr id="49" name="TextBox 48"/>
            <p:cNvSpPr txBox="1"/>
            <p:nvPr/>
          </p:nvSpPr>
          <p:spPr>
            <a:xfrm>
              <a:off x="5105400" y="3562350"/>
              <a:ext cx="1082348" cy="246221"/>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High Availability</a:t>
              </a:r>
              <a:endParaRPr lang="en-US" sz="1000" dirty="0">
                <a:solidFill>
                  <a:srgbClr val="4C4C4C"/>
                </a:solidFill>
                <a:latin typeface="Proxima Nova Regular"/>
                <a:cs typeface="Proxima Nova Regular"/>
              </a:endParaRPr>
            </a:p>
          </p:txBody>
        </p:sp>
        <p:sp>
          <p:nvSpPr>
            <p:cNvPr id="50" name="TextBox 49"/>
            <p:cNvSpPr txBox="1"/>
            <p:nvPr/>
          </p:nvSpPr>
          <p:spPr>
            <a:xfrm>
              <a:off x="5115895" y="2477929"/>
              <a:ext cx="861809" cy="246221"/>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CD Pipeline</a:t>
              </a:r>
              <a:endParaRPr lang="en-US" sz="1000" dirty="0">
                <a:solidFill>
                  <a:srgbClr val="4C4C4C"/>
                </a:solidFill>
                <a:latin typeface="Proxima Nova Regular"/>
                <a:cs typeface="Proxima Nova Regular"/>
              </a:endParaRPr>
            </a:p>
          </p:txBody>
        </p:sp>
        <p:sp>
          <p:nvSpPr>
            <p:cNvPr id="51" name="TextBox 50"/>
            <p:cNvSpPr txBox="1"/>
            <p:nvPr/>
          </p:nvSpPr>
          <p:spPr>
            <a:xfrm>
              <a:off x="4311628" y="2706529"/>
              <a:ext cx="1261884" cy="246221"/>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Monitoring &amp; </a:t>
              </a:r>
              <a:r>
                <a:rPr lang="en-US" sz="1000" dirty="0" err="1" smtClean="0">
                  <a:solidFill>
                    <a:srgbClr val="4C4C4C"/>
                  </a:solidFill>
                  <a:latin typeface="Proxima Nova Regular"/>
                  <a:cs typeface="Proxima Nova Regular"/>
                </a:rPr>
                <a:t>Mgmt</a:t>
              </a:r>
              <a:endParaRPr lang="en-US" sz="1000" dirty="0">
                <a:solidFill>
                  <a:srgbClr val="4C4C4C"/>
                </a:solidFill>
                <a:latin typeface="Proxima Nova Regular"/>
                <a:cs typeface="Proxima Nova Regular"/>
              </a:endParaRPr>
            </a:p>
          </p:txBody>
        </p:sp>
        <p:sp>
          <p:nvSpPr>
            <p:cNvPr id="52" name="TextBox 51"/>
            <p:cNvSpPr txBox="1"/>
            <p:nvPr/>
          </p:nvSpPr>
          <p:spPr>
            <a:xfrm>
              <a:off x="5971117" y="3028950"/>
              <a:ext cx="1267883" cy="246221"/>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Self-Service/RBAC</a:t>
              </a:r>
              <a:endParaRPr lang="en-US" sz="1000" dirty="0">
                <a:solidFill>
                  <a:srgbClr val="4C4C4C"/>
                </a:solidFill>
                <a:latin typeface="Proxima Nova Regular"/>
                <a:cs typeface="Proxima Nova Regular"/>
              </a:endParaRPr>
            </a:p>
          </p:txBody>
        </p:sp>
        <p:sp>
          <p:nvSpPr>
            <p:cNvPr id="53" name="TextBox 52"/>
            <p:cNvSpPr txBox="1"/>
            <p:nvPr/>
          </p:nvSpPr>
          <p:spPr>
            <a:xfrm>
              <a:off x="4288190" y="1733550"/>
              <a:ext cx="2618851" cy="304800"/>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App &amp; Platform Zero Downtime Upgrades</a:t>
              </a:r>
              <a:endParaRPr lang="en-US" sz="1000" dirty="0">
                <a:solidFill>
                  <a:srgbClr val="4C4C4C"/>
                </a:solidFill>
                <a:latin typeface="Proxima Nova Regular"/>
                <a:cs typeface="Proxima Nova Regular"/>
              </a:endParaRPr>
            </a:p>
          </p:txBody>
        </p:sp>
        <p:sp>
          <p:nvSpPr>
            <p:cNvPr id="54" name="TextBox 53"/>
            <p:cNvSpPr txBox="1"/>
            <p:nvPr/>
          </p:nvSpPr>
          <p:spPr>
            <a:xfrm>
              <a:off x="6019800" y="971550"/>
              <a:ext cx="1600200" cy="254847"/>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App &amp; Platform Security</a:t>
              </a:r>
              <a:endParaRPr lang="en-US" sz="1000" dirty="0">
                <a:solidFill>
                  <a:srgbClr val="4C4C4C"/>
                </a:solidFill>
                <a:latin typeface="Proxima Nova Regular"/>
                <a:cs typeface="Proxima Nova Regular"/>
              </a:endParaRPr>
            </a:p>
          </p:txBody>
        </p:sp>
        <p:sp>
          <p:nvSpPr>
            <p:cNvPr id="57" name="TextBox 56"/>
            <p:cNvSpPr txBox="1"/>
            <p:nvPr/>
          </p:nvSpPr>
          <p:spPr>
            <a:xfrm>
              <a:off x="5334000" y="1200150"/>
              <a:ext cx="2057400" cy="210979"/>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Java/</a:t>
              </a:r>
              <a:r>
                <a:rPr lang="en-US" sz="1000" dirty="0" err="1" smtClean="0">
                  <a:solidFill>
                    <a:srgbClr val="4C4C4C"/>
                  </a:solidFill>
                  <a:latin typeface="Proxima Nova Regular"/>
                  <a:cs typeface="Proxima Nova Regular"/>
                </a:rPr>
                <a:t>.Net</a:t>
              </a:r>
              <a:r>
                <a:rPr lang="en-US" sz="1000" dirty="0" smtClean="0">
                  <a:solidFill>
                    <a:srgbClr val="4C4C4C"/>
                  </a:solidFill>
                  <a:latin typeface="Proxima Nova Regular"/>
                  <a:cs typeface="Proxima Nova Regular"/>
                </a:rPr>
                <a:t> </a:t>
              </a:r>
              <a:r>
                <a:rPr lang="en-US" sz="1000" dirty="0" err="1" smtClean="0">
                  <a:solidFill>
                    <a:srgbClr val="4C4C4C"/>
                  </a:solidFill>
                  <a:latin typeface="Proxima Nova Regular"/>
                  <a:cs typeface="Proxima Nova Regular"/>
                </a:rPr>
                <a:t>Microservices</a:t>
              </a:r>
              <a:r>
                <a:rPr lang="en-US" sz="1000" dirty="0" smtClean="0">
                  <a:solidFill>
                    <a:srgbClr val="4C4C4C"/>
                  </a:solidFill>
                  <a:latin typeface="Proxima Nova Regular"/>
                  <a:cs typeface="Proxima Nova Regular"/>
                </a:rPr>
                <a:t> Support</a:t>
              </a:r>
              <a:endParaRPr lang="en-US" sz="1000" dirty="0">
                <a:solidFill>
                  <a:srgbClr val="4C4C4C"/>
                </a:solidFill>
                <a:latin typeface="Proxima Nova Regular"/>
                <a:cs typeface="Proxima Nova Regular"/>
              </a:endParaRPr>
            </a:p>
          </p:txBody>
        </p:sp>
        <p:sp>
          <p:nvSpPr>
            <p:cNvPr id="59" name="TextBox 58"/>
            <p:cNvSpPr txBox="1"/>
            <p:nvPr/>
          </p:nvSpPr>
          <p:spPr>
            <a:xfrm>
              <a:off x="6400800" y="2858929"/>
              <a:ext cx="1524551" cy="246221"/>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Logs, Metrics &amp; Tracing</a:t>
              </a:r>
              <a:endParaRPr lang="en-US" sz="1000" dirty="0">
                <a:solidFill>
                  <a:srgbClr val="4C4C4C"/>
                </a:solidFill>
                <a:latin typeface="Proxima Nova Regular"/>
                <a:cs typeface="Proxima Nova Regular"/>
              </a:endParaRPr>
            </a:p>
          </p:txBody>
        </p:sp>
        <p:sp>
          <p:nvSpPr>
            <p:cNvPr id="60" name="TextBox 59"/>
            <p:cNvSpPr txBox="1"/>
            <p:nvPr/>
          </p:nvSpPr>
          <p:spPr>
            <a:xfrm>
              <a:off x="4897790" y="2007439"/>
              <a:ext cx="1904997" cy="259511"/>
            </a:xfrm>
            <a:prstGeom prst="rect">
              <a:avLst/>
            </a:prstGeom>
            <a:noFill/>
          </p:spPr>
          <p:txBody>
            <a:bodyPr wrap="square" rtlCol="0">
              <a:noAutofit/>
            </a:bodyPr>
            <a:lstStyle/>
            <a:p>
              <a:r>
                <a:rPr lang="en-US" sz="1000" dirty="0" smtClean="0">
                  <a:solidFill>
                    <a:srgbClr val="4C4C4C"/>
                  </a:solidFill>
                  <a:latin typeface="Proxima Nova Regular"/>
                  <a:cs typeface="Proxima Nova Regular"/>
                </a:rPr>
                <a:t>Packaging &amp; </a:t>
              </a:r>
              <a:r>
                <a:rPr lang="en-US" sz="1000" dirty="0" err="1" smtClean="0">
                  <a:solidFill>
                    <a:srgbClr val="4C4C4C"/>
                  </a:solidFill>
                  <a:latin typeface="Proxima Nova Regular"/>
                  <a:cs typeface="Proxima Nova Regular"/>
                </a:rPr>
                <a:t>Ent</a:t>
              </a:r>
              <a:r>
                <a:rPr lang="en-US" sz="1000" dirty="0" smtClean="0">
                  <a:solidFill>
                    <a:srgbClr val="4C4C4C"/>
                  </a:solidFill>
                  <a:latin typeface="Proxima Nova Regular"/>
                  <a:cs typeface="Proxima Nova Regular"/>
                </a:rPr>
                <a:t>. Support</a:t>
              </a:r>
              <a:endParaRPr lang="en-US" sz="1000" dirty="0">
                <a:solidFill>
                  <a:srgbClr val="4C4C4C"/>
                </a:solidFill>
                <a:latin typeface="Proxima Nova Regular"/>
                <a:cs typeface="Proxima Nova Regular"/>
              </a:endParaRPr>
            </a:p>
          </p:txBody>
        </p:sp>
        <p:sp>
          <p:nvSpPr>
            <p:cNvPr id="62" name="TextBox 61"/>
            <p:cNvSpPr txBox="1"/>
            <p:nvPr/>
          </p:nvSpPr>
          <p:spPr>
            <a:xfrm>
              <a:off x="5546739" y="3333750"/>
              <a:ext cx="1082661" cy="246221"/>
            </a:xfrm>
            <a:prstGeom prst="rect">
              <a:avLst/>
            </a:prstGeom>
            <a:noFill/>
          </p:spPr>
          <p:txBody>
            <a:bodyPr wrap="square" rtlCol="0">
              <a:noAutofit/>
            </a:bodyPr>
            <a:lstStyle/>
            <a:p>
              <a:r>
                <a:rPr lang="en-US" sz="1000" dirty="0" err="1" smtClean="0">
                  <a:solidFill>
                    <a:srgbClr val="4C4C4C"/>
                  </a:solidFill>
                  <a:latin typeface="Proxima Nova Regular"/>
                  <a:cs typeface="Proxima Nova Regular"/>
                </a:rPr>
                <a:t>Dev</a:t>
              </a:r>
              <a:r>
                <a:rPr lang="en-US" sz="1000" dirty="0" smtClean="0">
                  <a:solidFill>
                    <a:srgbClr val="4C4C4C"/>
                  </a:solidFill>
                  <a:latin typeface="Proxima Nova Regular"/>
                  <a:cs typeface="Proxima Nova Regular"/>
                </a:rPr>
                <a:t>/Prod Parity</a:t>
              </a:r>
              <a:endParaRPr lang="en-US" sz="1000" dirty="0">
                <a:solidFill>
                  <a:srgbClr val="4C4C4C"/>
                </a:solidFill>
                <a:latin typeface="Proxima Nova Regular"/>
                <a:cs typeface="Proxima Nova Regular"/>
              </a:endParaRPr>
            </a:p>
          </p:txBody>
        </p:sp>
        <p:grpSp>
          <p:nvGrpSpPr>
            <p:cNvPr id="66" name="Group 65"/>
            <p:cNvGrpSpPr/>
            <p:nvPr/>
          </p:nvGrpSpPr>
          <p:grpSpPr>
            <a:xfrm>
              <a:off x="1828800" y="4385310"/>
              <a:ext cx="548640" cy="91440"/>
              <a:chOff x="266122" y="1885950"/>
              <a:chExt cx="548640" cy="91440"/>
            </a:xfrm>
          </p:grpSpPr>
          <p:sp>
            <p:nvSpPr>
              <p:cNvPr id="64" name="Oval 63"/>
              <p:cNvSpPr>
                <a:spLocks noChangeAspect="1"/>
              </p:cNvSpPr>
              <p:nvPr/>
            </p:nvSpPr>
            <p:spPr>
              <a:xfrm>
                <a:off x="266122" y="18859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65" name="Straight Connector 64"/>
              <p:cNvCxnSpPr>
                <a:stCxn id="64" idx="6"/>
              </p:cNvCxnSpPr>
              <p:nvPr/>
            </p:nvCxnSpPr>
            <p:spPr>
              <a:xfrm flipV="1">
                <a:off x="357562" y="1928804"/>
                <a:ext cx="457200" cy="28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0" name="Group 69"/>
            <p:cNvGrpSpPr/>
            <p:nvPr/>
          </p:nvGrpSpPr>
          <p:grpSpPr>
            <a:xfrm>
              <a:off x="5029200" y="3421618"/>
              <a:ext cx="548640" cy="91440"/>
              <a:chOff x="266122" y="1885950"/>
              <a:chExt cx="548640" cy="91440"/>
            </a:xfrm>
          </p:grpSpPr>
          <p:sp>
            <p:nvSpPr>
              <p:cNvPr id="71" name="Oval 70"/>
              <p:cNvSpPr>
                <a:spLocks noChangeAspect="1"/>
              </p:cNvSpPr>
              <p:nvPr/>
            </p:nvSpPr>
            <p:spPr>
              <a:xfrm>
                <a:off x="266122" y="18859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72" name="Straight Connector 71"/>
              <p:cNvCxnSpPr>
                <a:stCxn id="71" idx="6"/>
              </p:cNvCxnSpPr>
              <p:nvPr/>
            </p:nvCxnSpPr>
            <p:spPr>
              <a:xfrm flipV="1">
                <a:off x="357562" y="1928804"/>
                <a:ext cx="457200" cy="28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5867400" y="2937510"/>
              <a:ext cx="548640" cy="91440"/>
              <a:chOff x="266122" y="1885950"/>
              <a:chExt cx="548640" cy="91440"/>
            </a:xfrm>
          </p:grpSpPr>
          <p:sp>
            <p:nvSpPr>
              <p:cNvPr id="80" name="Oval 79"/>
              <p:cNvSpPr>
                <a:spLocks noChangeAspect="1"/>
              </p:cNvSpPr>
              <p:nvPr/>
            </p:nvSpPr>
            <p:spPr>
              <a:xfrm>
                <a:off x="266122" y="18859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81" name="Straight Connector 80"/>
              <p:cNvCxnSpPr>
                <a:stCxn id="80" idx="6"/>
              </p:cNvCxnSpPr>
              <p:nvPr/>
            </p:nvCxnSpPr>
            <p:spPr>
              <a:xfrm flipV="1">
                <a:off x="357562" y="1928804"/>
                <a:ext cx="457200" cy="28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5607028" y="2785110"/>
              <a:ext cx="586162" cy="91440"/>
              <a:chOff x="-381000" y="1733550"/>
              <a:chExt cx="586162" cy="91440"/>
            </a:xfrm>
          </p:grpSpPr>
          <p:sp>
            <p:nvSpPr>
              <p:cNvPr id="83" name="Oval 82"/>
              <p:cNvSpPr>
                <a:spLocks noChangeAspect="1"/>
              </p:cNvSpPr>
              <p:nvPr/>
            </p:nvSpPr>
            <p:spPr>
              <a:xfrm>
                <a:off x="113722" y="17335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84" name="Straight Connector 83"/>
              <p:cNvCxnSpPr>
                <a:endCxn id="83" idx="2"/>
              </p:cNvCxnSpPr>
              <p:nvPr/>
            </p:nvCxnSpPr>
            <p:spPr>
              <a:xfrm flipV="1">
                <a:off x="-381000" y="1779270"/>
                <a:ext cx="494722" cy="381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5" name="Group 84"/>
            <p:cNvGrpSpPr/>
            <p:nvPr/>
          </p:nvGrpSpPr>
          <p:grpSpPr>
            <a:xfrm>
              <a:off x="5901333" y="2571750"/>
              <a:ext cx="586162" cy="91440"/>
              <a:chOff x="-381000" y="1733550"/>
              <a:chExt cx="586162" cy="91440"/>
            </a:xfrm>
          </p:grpSpPr>
          <p:sp>
            <p:nvSpPr>
              <p:cNvPr id="86" name="Oval 85"/>
              <p:cNvSpPr>
                <a:spLocks noChangeAspect="1"/>
              </p:cNvSpPr>
              <p:nvPr/>
            </p:nvSpPr>
            <p:spPr>
              <a:xfrm>
                <a:off x="113722" y="17335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87" name="Straight Connector 86"/>
              <p:cNvCxnSpPr>
                <a:endCxn id="86" idx="2"/>
              </p:cNvCxnSpPr>
              <p:nvPr/>
            </p:nvCxnSpPr>
            <p:spPr>
              <a:xfrm flipV="1">
                <a:off x="-381000" y="1779270"/>
                <a:ext cx="494722" cy="381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6216628" y="2343150"/>
              <a:ext cx="586162" cy="91440"/>
              <a:chOff x="-381000" y="1733550"/>
              <a:chExt cx="586162" cy="91440"/>
            </a:xfrm>
          </p:grpSpPr>
          <p:sp>
            <p:nvSpPr>
              <p:cNvPr id="89" name="Oval 88"/>
              <p:cNvSpPr>
                <a:spLocks noChangeAspect="1"/>
              </p:cNvSpPr>
              <p:nvPr/>
            </p:nvSpPr>
            <p:spPr>
              <a:xfrm>
                <a:off x="113722" y="17335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90" name="Straight Connector 89"/>
              <p:cNvCxnSpPr>
                <a:endCxn id="89" idx="2"/>
              </p:cNvCxnSpPr>
              <p:nvPr/>
            </p:nvCxnSpPr>
            <p:spPr>
              <a:xfrm flipV="1">
                <a:off x="-381000" y="1779270"/>
                <a:ext cx="494722" cy="381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6521428" y="2078243"/>
              <a:ext cx="586162" cy="91440"/>
              <a:chOff x="-381000" y="1733550"/>
              <a:chExt cx="586162" cy="91440"/>
            </a:xfrm>
          </p:grpSpPr>
          <p:sp>
            <p:nvSpPr>
              <p:cNvPr id="92" name="Oval 91"/>
              <p:cNvSpPr>
                <a:spLocks noChangeAspect="1"/>
              </p:cNvSpPr>
              <p:nvPr/>
            </p:nvSpPr>
            <p:spPr>
              <a:xfrm>
                <a:off x="113722" y="17335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93" name="Straight Connector 92"/>
              <p:cNvCxnSpPr>
                <a:endCxn id="92" idx="2"/>
              </p:cNvCxnSpPr>
              <p:nvPr/>
            </p:nvCxnSpPr>
            <p:spPr>
              <a:xfrm flipV="1">
                <a:off x="-381000" y="1779270"/>
                <a:ext cx="494722" cy="381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6778079" y="1809750"/>
              <a:ext cx="586162" cy="91440"/>
              <a:chOff x="-381000" y="1733550"/>
              <a:chExt cx="586162" cy="91440"/>
            </a:xfrm>
          </p:grpSpPr>
          <p:sp>
            <p:nvSpPr>
              <p:cNvPr id="95" name="Oval 94"/>
              <p:cNvSpPr>
                <a:spLocks noChangeAspect="1"/>
              </p:cNvSpPr>
              <p:nvPr/>
            </p:nvSpPr>
            <p:spPr>
              <a:xfrm>
                <a:off x="113722" y="17335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96" name="Straight Connector 95"/>
              <p:cNvCxnSpPr>
                <a:endCxn id="95" idx="2"/>
              </p:cNvCxnSpPr>
              <p:nvPr/>
            </p:nvCxnSpPr>
            <p:spPr>
              <a:xfrm flipV="1">
                <a:off x="-381000" y="1779270"/>
                <a:ext cx="494722" cy="381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7033838" y="1548289"/>
              <a:ext cx="586162" cy="91440"/>
              <a:chOff x="-381000" y="1733550"/>
              <a:chExt cx="586162" cy="91440"/>
            </a:xfrm>
          </p:grpSpPr>
          <p:sp>
            <p:nvSpPr>
              <p:cNvPr id="98" name="Oval 97"/>
              <p:cNvSpPr>
                <a:spLocks noChangeAspect="1"/>
              </p:cNvSpPr>
              <p:nvPr/>
            </p:nvSpPr>
            <p:spPr>
              <a:xfrm>
                <a:off x="113722" y="17335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99" name="Straight Connector 98"/>
              <p:cNvCxnSpPr>
                <a:endCxn id="98" idx="2"/>
              </p:cNvCxnSpPr>
              <p:nvPr/>
            </p:nvCxnSpPr>
            <p:spPr>
              <a:xfrm flipV="1">
                <a:off x="-381000" y="1779270"/>
                <a:ext cx="494722" cy="381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0" name="Group 99"/>
            <p:cNvGrpSpPr/>
            <p:nvPr/>
          </p:nvGrpSpPr>
          <p:grpSpPr>
            <a:xfrm>
              <a:off x="7315200" y="1276350"/>
              <a:ext cx="586162" cy="91440"/>
              <a:chOff x="-381000" y="1733550"/>
              <a:chExt cx="586162" cy="91440"/>
            </a:xfrm>
          </p:grpSpPr>
          <p:sp>
            <p:nvSpPr>
              <p:cNvPr id="101" name="Oval 100"/>
              <p:cNvSpPr>
                <a:spLocks noChangeAspect="1"/>
              </p:cNvSpPr>
              <p:nvPr/>
            </p:nvSpPr>
            <p:spPr>
              <a:xfrm>
                <a:off x="113722" y="17335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102" name="Straight Connector 101"/>
              <p:cNvCxnSpPr>
                <a:endCxn id="101" idx="2"/>
              </p:cNvCxnSpPr>
              <p:nvPr/>
            </p:nvCxnSpPr>
            <p:spPr>
              <a:xfrm flipV="1">
                <a:off x="-381000" y="1779270"/>
                <a:ext cx="494722" cy="381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3" name="Group 102"/>
            <p:cNvGrpSpPr/>
            <p:nvPr/>
          </p:nvGrpSpPr>
          <p:grpSpPr>
            <a:xfrm>
              <a:off x="7491038" y="1047750"/>
              <a:ext cx="586162" cy="91440"/>
              <a:chOff x="-381000" y="1733550"/>
              <a:chExt cx="586162" cy="91440"/>
            </a:xfrm>
          </p:grpSpPr>
          <p:sp>
            <p:nvSpPr>
              <p:cNvPr id="104" name="Oval 103"/>
              <p:cNvSpPr>
                <a:spLocks noChangeAspect="1"/>
              </p:cNvSpPr>
              <p:nvPr/>
            </p:nvSpPr>
            <p:spPr>
              <a:xfrm>
                <a:off x="113722" y="17335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105" name="Straight Connector 104"/>
              <p:cNvCxnSpPr>
                <a:endCxn id="104" idx="2"/>
              </p:cNvCxnSpPr>
              <p:nvPr/>
            </p:nvCxnSpPr>
            <p:spPr>
              <a:xfrm flipV="1">
                <a:off x="-381000" y="1779270"/>
                <a:ext cx="494722" cy="381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7" name="Group 106"/>
            <p:cNvGrpSpPr/>
            <p:nvPr/>
          </p:nvGrpSpPr>
          <p:grpSpPr>
            <a:xfrm>
              <a:off x="3032760" y="4171950"/>
              <a:ext cx="548640" cy="91440"/>
              <a:chOff x="266122" y="1885950"/>
              <a:chExt cx="548640" cy="91440"/>
            </a:xfrm>
          </p:grpSpPr>
          <p:sp>
            <p:nvSpPr>
              <p:cNvPr id="108" name="Oval 107"/>
              <p:cNvSpPr>
                <a:spLocks noChangeAspect="1"/>
              </p:cNvSpPr>
              <p:nvPr/>
            </p:nvSpPr>
            <p:spPr>
              <a:xfrm>
                <a:off x="266122" y="18859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109" name="Straight Connector 108"/>
              <p:cNvCxnSpPr>
                <a:stCxn id="108" idx="6"/>
              </p:cNvCxnSpPr>
              <p:nvPr/>
            </p:nvCxnSpPr>
            <p:spPr>
              <a:xfrm flipV="1">
                <a:off x="357562" y="1928804"/>
                <a:ext cx="457200" cy="28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0" name="Group 109"/>
            <p:cNvGrpSpPr/>
            <p:nvPr/>
          </p:nvGrpSpPr>
          <p:grpSpPr>
            <a:xfrm>
              <a:off x="3810000" y="3943350"/>
              <a:ext cx="548640" cy="91440"/>
              <a:chOff x="266122" y="1885950"/>
              <a:chExt cx="548640" cy="91440"/>
            </a:xfrm>
          </p:grpSpPr>
          <p:sp>
            <p:nvSpPr>
              <p:cNvPr id="111" name="Oval 110"/>
              <p:cNvSpPr>
                <a:spLocks noChangeAspect="1"/>
              </p:cNvSpPr>
              <p:nvPr/>
            </p:nvSpPr>
            <p:spPr>
              <a:xfrm>
                <a:off x="266122" y="18859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112" name="Straight Connector 111"/>
              <p:cNvCxnSpPr>
                <a:stCxn id="111" idx="6"/>
              </p:cNvCxnSpPr>
              <p:nvPr/>
            </p:nvCxnSpPr>
            <p:spPr>
              <a:xfrm flipV="1">
                <a:off x="357562" y="1928804"/>
                <a:ext cx="457200" cy="28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p:cNvGrpSpPr/>
            <p:nvPr/>
          </p:nvGrpSpPr>
          <p:grpSpPr>
            <a:xfrm>
              <a:off x="4632960" y="3623310"/>
              <a:ext cx="548640" cy="91440"/>
              <a:chOff x="266122" y="1885950"/>
              <a:chExt cx="548640" cy="91440"/>
            </a:xfrm>
          </p:grpSpPr>
          <p:sp>
            <p:nvSpPr>
              <p:cNvPr id="114" name="Oval 113"/>
              <p:cNvSpPr>
                <a:spLocks noChangeAspect="1"/>
              </p:cNvSpPr>
              <p:nvPr/>
            </p:nvSpPr>
            <p:spPr>
              <a:xfrm>
                <a:off x="266122" y="18859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115" name="Straight Connector 114"/>
              <p:cNvCxnSpPr>
                <a:stCxn id="114" idx="6"/>
              </p:cNvCxnSpPr>
              <p:nvPr/>
            </p:nvCxnSpPr>
            <p:spPr>
              <a:xfrm flipV="1">
                <a:off x="357562" y="1928804"/>
                <a:ext cx="457200" cy="28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a:off x="5486400" y="3166110"/>
              <a:ext cx="548640" cy="91440"/>
              <a:chOff x="266122" y="1885950"/>
              <a:chExt cx="548640" cy="91440"/>
            </a:xfrm>
          </p:grpSpPr>
          <p:sp>
            <p:nvSpPr>
              <p:cNvPr id="117" name="Oval 116"/>
              <p:cNvSpPr>
                <a:spLocks noChangeAspect="1"/>
              </p:cNvSpPr>
              <p:nvPr/>
            </p:nvSpPr>
            <p:spPr>
              <a:xfrm>
                <a:off x="266122" y="1885950"/>
                <a:ext cx="91440" cy="91440"/>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C4C4C"/>
                  </a:solidFill>
                  <a:latin typeface="Proxima Nova Regular"/>
                  <a:cs typeface="Proxima Nova Regular"/>
                </a:endParaRPr>
              </a:p>
            </p:txBody>
          </p:sp>
          <p:cxnSp>
            <p:nvCxnSpPr>
              <p:cNvPr id="118" name="Straight Connector 117"/>
              <p:cNvCxnSpPr>
                <a:stCxn id="117" idx="6"/>
              </p:cNvCxnSpPr>
              <p:nvPr/>
            </p:nvCxnSpPr>
            <p:spPr>
              <a:xfrm flipV="1">
                <a:off x="357562" y="1928804"/>
                <a:ext cx="457200" cy="28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9" name="Group 8"/>
          <p:cNvGrpSpPr/>
          <p:nvPr/>
        </p:nvGrpSpPr>
        <p:grpSpPr>
          <a:xfrm>
            <a:off x="1062732" y="797024"/>
            <a:ext cx="1628871" cy="3539322"/>
            <a:chOff x="1142875" y="797024"/>
            <a:chExt cx="1628871" cy="3539322"/>
          </a:xfrm>
        </p:grpSpPr>
        <p:sp>
          <p:nvSpPr>
            <p:cNvPr id="8" name="TextBox 7"/>
            <p:cNvSpPr txBox="1"/>
            <p:nvPr/>
          </p:nvSpPr>
          <p:spPr>
            <a:xfrm>
              <a:off x="1142875" y="2404578"/>
              <a:ext cx="1628871" cy="584776"/>
            </a:xfrm>
            <a:prstGeom prst="rect">
              <a:avLst/>
            </a:prstGeom>
            <a:noFill/>
          </p:spPr>
          <p:txBody>
            <a:bodyPr wrap="none" rtlCol="0">
              <a:spAutoFit/>
            </a:bodyPr>
            <a:lstStyle/>
            <a:p>
              <a:pPr algn="ctr"/>
              <a:r>
                <a:rPr lang="en-US" sz="1600" b="1" dirty="0" smtClean="0">
                  <a:solidFill>
                    <a:srgbClr val="FF0000"/>
                  </a:solidFill>
                  <a:latin typeface="Proxima Nova Regular"/>
                  <a:cs typeface="Proxima Nova Regular"/>
                </a:rPr>
                <a:t>Technical Debt</a:t>
              </a:r>
            </a:p>
            <a:p>
              <a:pPr algn="ctr"/>
              <a:r>
                <a:rPr lang="en-US" sz="1600" b="1" dirty="0" smtClean="0">
                  <a:solidFill>
                    <a:srgbClr val="FF0000"/>
                  </a:solidFill>
                  <a:latin typeface="Proxima Nova Regular"/>
                  <a:cs typeface="Proxima Nova Regular"/>
                </a:rPr>
                <a:t>Creation</a:t>
              </a:r>
              <a:endParaRPr lang="en-US" sz="1600" b="1" dirty="0">
                <a:solidFill>
                  <a:srgbClr val="FF0000"/>
                </a:solidFill>
                <a:latin typeface="Proxima Nova Regular"/>
                <a:cs typeface="Proxima Nova Regular"/>
              </a:endParaRPr>
            </a:p>
          </p:txBody>
        </p:sp>
        <p:cxnSp>
          <p:nvCxnSpPr>
            <p:cNvPr id="13" name="Straight Arrow Connector 12"/>
            <p:cNvCxnSpPr>
              <a:stCxn id="8" idx="0"/>
            </p:cNvCxnSpPr>
            <p:nvPr/>
          </p:nvCxnSpPr>
          <p:spPr>
            <a:xfrm flipH="1" flipV="1">
              <a:off x="1957310" y="797024"/>
              <a:ext cx="1" cy="1607554"/>
            </a:xfrm>
            <a:prstGeom prst="straightConnector1">
              <a:avLst/>
            </a:prstGeom>
            <a:ln w="25400">
              <a:solidFill>
                <a:srgbClr val="80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2"/>
            </p:cNvCxnSpPr>
            <p:nvPr/>
          </p:nvCxnSpPr>
          <p:spPr>
            <a:xfrm flipH="1">
              <a:off x="1945676" y="2989354"/>
              <a:ext cx="11635" cy="1346992"/>
            </a:xfrm>
            <a:prstGeom prst="straightConnector1">
              <a:avLst/>
            </a:prstGeom>
            <a:ln w="25400">
              <a:solidFill>
                <a:srgbClr val="800000"/>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106" name="TextBox 105"/>
          <p:cNvSpPr txBox="1"/>
          <p:nvPr/>
        </p:nvSpPr>
        <p:spPr>
          <a:xfrm>
            <a:off x="1078983" y="157385"/>
            <a:ext cx="1605771" cy="584776"/>
          </a:xfrm>
          <a:prstGeom prst="rect">
            <a:avLst/>
          </a:prstGeom>
          <a:noFill/>
        </p:spPr>
        <p:txBody>
          <a:bodyPr wrap="none" rtlCol="0">
            <a:spAutoFit/>
          </a:bodyPr>
          <a:lstStyle/>
          <a:p>
            <a:pPr algn="ctr"/>
            <a:r>
              <a:rPr lang="en-US" sz="1600" b="1" dirty="0" smtClean="0">
                <a:solidFill>
                  <a:schemeClr val="accent1"/>
                </a:solidFill>
                <a:latin typeface="Proxima Nova Regular"/>
                <a:cs typeface="Proxima Nova Regular"/>
              </a:rPr>
              <a:t>Business Value</a:t>
            </a:r>
          </a:p>
          <a:p>
            <a:pPr algn="ctr"/>
            <a:r>
              <a:rPr lang="en-US" sz="1600" b="1" dirty="0" smtClean="0">
                <a:solidFill>
                  <a:schemeClr val="accent1"/>
                </a:solidFill>
                <a:latin typeface="Proxima Nova Regular"/>
                <a:cs typeface="Proxima Nova Regular"/>
              </a:rPr>
              <a:t>Creation</a:t>
            </a:r>
            <a:endParaRPr lang="en-US" sz="1600" b="1" dirty="0">
              <a:solidFill>
                <a:schemeClr val="accent1"/>
              </a:solidFill>
              <a:latin typeface="Proxima Nova Regular"/>
              <a:cs typeface="Proxima Nova Regular"/>
            </a:endParaRPr>
          </a:p>
        </p:txBody>
      </p:sp>
      <p:pic>
        <p:nvPicPr>
          <p:cNvPr id="76" name="Picture 75" descr="PivotalCloudFoundry Logo Horizontal OnLigh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2357" y="454469"/>
            <a:ext cx="1204122" cy="254651"/>
          </a:xfrm>
          <a:prstGeom prst="rect">
            <a:avLst/>
          </a:prstGeom>
        </p:spPr>
      </p:pic>
    </p:spTree>
    <p:extLst>
      <p:ext uri="{BB962C8B-B14F-4D97-AF65-F5344CB8AC3E}">
        <p14:creationId xmlns:p14="http://schemas.microsoft.com/office/powerpoint/2010/main" val="3024459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9" name="Shape 251"/>
          <p:cNvSpPr/>
          <p:nvPr/>
        </p:nvSpPr>
        <p:spPr>
          <a:xfrm>
            <a:off x="0" y="-4419"/>
            <a:ext cx="9144000" cy="5143500"/>
          </a:xfrm>
          <a:prstGeom prst="rect">
            <a:avLst/>
          </a:prstGeom>
          <a:solidFill>
            <a:srgbClr val="18283C">
              <a:alpha val="74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7" name="TextBox 6"/>
          <p:cNvSpPr txBox="1"/>
          <p:nvPr/>
        </p:nvSpPr>
        <p:spPr>
          <a:xfrm>
            <a:off x="0" y="2066681"/>
            <a:ext cx="9080810" cy="769441"/>
          </a:xfrm>
          <a:prstGeom prst="rect">
            <a:avLst/>
          </a:prstGeom>
          <a:noFill/>
          <a:effectLst/>
        </p:spPr>
        <p:txBody>
          <a:bodyPr wrap="square" rtlCol="0">
            <a:spAutoFit/>
          </a:bodyPr>
          <a:lstStyle/>
          <a:p>
            <a:pPr algn="ctr" defTabSz="914400">
              <a:spcAft>
                <a:spcPts val="600"/>
              </a:spcAft>
            </a:pPr>
            <a:r>
              <a:rPr lang="en-US" sz="4400" kern="0" dirty="0" smtClean="0">
                <a:solidFill>
                  <a:srgbClr val="58C6B8"/>
                </a:solidFill>
                <a:latin typeface="Proxima Nova Semibold"/>
                <a:ea typeface="Arial"/>
                <a:cs typeface="Proxima Nova Semibold"/>
                <a:sym typeface="Arial"/>
                <a:rtl val="0"/>
              </a:rPr>
              <a:t>Next Steps</a:t>
            </a:r>
          </a:p>
        </p:txBody>
      </p:sp>
    </p:spTree>
    <p:extLst>
      <p:ext uri="{BB962C8B-B14F-4D97-AF65-F5344CB8AC3E}">
        <p14:creationId xmlns:p14="http://schemas.microsoft.com/office/powerpoint/2010/main" val="112928425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 Today</a:t>
            </a:r>
            <a:endParaRPr lang="en-US" dirty="0"/>
          </a:p>
        </p:txBody>
      </p:sp>
      <p:sp>
        <p:nvSpPr>
          <p:cNvPr id="3" name="TextBox 2"/>
          <p:cNvSpPr txBox="1"/>
          <p:nvPr/>
        </p:nvSpPr>
        <p:spPr>
          <a:xfrm>
            <a:off x="1091177" y="4361072"/>
            <a:ext cx="6822114" cy="492443"/>
          </a:xfrm>
          <a:prstGeom prst="rect">
            <a:avLst/>
          </a:prstGeom>
          <a:noFill/>
        </p:spPr>
        <p:txBody>
          <a:bodyPr wrap="square" rtlCol="0">
            <a:spAutoFit/>
          </a:bodyPr>
          <a:lstStyle/>
          <a:p>
            <a:pPr algn="ctr"/>
            <a:r>
              <a:rPr lang="en-US" sz="1400" b="1" dirty="0" smtClean="0">
                <a:solidFill>
                  <a:schemeClr val="tx2"/>
                </a:solidFill>
                <a:latin typeface="Proxima Nova Regular"/>
                <a:cs typeface="Proxima Nova Regular"/>
              </a:rPr>
              <a:t>Get </a:t>
            </a:r>
            <a:r>
              <a:rPr lang="en-US" sz="1400" b="1" dirty="0">
                <a:solidFill>
                  <a:schemeClr val="tx2"/>
                </a:solidFill>
                <a:latin typeface="Proxima Nova Regular"/>
                <a:cs typeface="Proxima Nova Regular"/>
              </a:rPr>
              <a:t>Started</a:t>
            </a:r>
            <a:r>
              <a:rPr lang="en-US" sz="1400" b="1" dirty="0" smtClean="0">
                <a:solidFill>
                  <a:schemeClr val="tx2"/>
                </a:solidFill>
                <a:latin typeface="Proxima Nova Regular"/>
                <a:cs typeface="Proxima Nova Regular"/>
              </a:rPr>
              <a:t>: </a:t>
            </a:r>
            <a:r>
              <a:rPr lang="en-US" sz="1200" dirty="0" smtClean="0">
                <a:solidFill>
                  <a:schemeClr val="tx2"/>
                </a:solidFill>
                <a:latin typeface="Proxima Nova Regular"/>
                <a:cs typeface="Proxima Nova Regular"/>
              </a:rPr>
              <a:t>https</a:t>
            </a:r>
            <a:r>
              <a:rPr lang="en-US" sz="1200" dirty="0">
                <a:solidFill>
                  <a:schemeClr val="tx2"/>
                </a:solidFill>
                <a:latin typeface="Proxima Nova Regular"/>
                <a:cs typeface="Proxima Nova Regular"/>
              </a:rPr>
              <a:t>://</a:t>
            </a:r>
            <a:r>
              <a:rPr lang="en-US" sz="1200" dirty="0" err="1">
                <a:solidFill>
                  <a:schemeClr val="tx2"/>
                </a:solidFill>
                <a:latin typeface="Proxima Nova Regular"/>
                <a:cs typeface="Proxima Nova Regular"/>
              </a:rPr>
              <a:t>pivotal.io</a:t>
            </a:r>
            <a:r>
              <a:rPr lang="en-US" sz="1200" dirty="0">
                <a:solidFill>
                  <a:schemeClr val="tx2"/>
                </a:solidFill>
                <a:latin typeface="Proxima Nova Regular"/>
                <a:cs typeface="Proxima Nova Regular"/>
              </a:rPr>
              <a:t>/platform/</a:t>
            </a:r>
            <a:r>
              <a:rPr lang="en-US" sz="1200" dirty="0" err="1">
                <a:solidFill>
                  <a:schemeClr val="tx2"/>
                </a:solidFill>
                <a:latin typeface="Proxima Nova Regular"/>
                <a:cs typeface="Proxima Nova Regular"/>
              </a:rPr>
              <a:t>pcf</a:t>
            </a:r>
            <a:r>
              <a:rPr lang="en-US" sz="1200" dirty="0">
                <a:solidFill>
                  <a:schemeClr val="tx2"/>
                </a:solidFill>
                <a:latin typeface="Proxima Nova Regular"/>
                <a:cs typeface="Proxima Nova Regular"/>
              </a:rPr>
              <a:t>-tutorials/getting-started-with-pivotal-cloud-foundry</a:t>
            </a:r>
          </a:p>
          <a:p>
            <a:pPr algn="ctr"/>
            <a:r>
              <a:rPr lang="en-US" sz="1200" dirty="0" smtClean="0">
                <a:solidFill>
                  <a:schemeClr val="tx2"/>
                </a:solidFill>
                <a:latin typeface="Proxima Nova Regular"/>
                <a:cs typeface="Proxima Nova Regular"/>
              </a:rPr>
              <a:t> </a:t>
            </a:r>
            <a:endParaRPr lang="en-US" sz="1200" dirty="0">
              <a:solidFill>
                <a:schemeClr val="tx2"/>
              </a:solidFill>
              <a:latin typeface="Proxima Nova Regular"/>
              <a:cs typeface="Proxima Nova Regular"/>
            </a:endParaRPr>
          </a:p>
        </p:txBody>
      </p:sp>
      <p:pic>
        <p:nvPicPr>
          <p:cNvPr id="6" name="Picture 5"/>
          <p:cNvPicPr>
            <a:picLocks noChangeAspect="1"/>
          </p:cNvPicPr>
          <p:nvPr/>
        </p:nvPicPr>
        <p:blipFill>
          <a:blip r:embed="rId3"/>
          <a:stretch>
            <a:fillRect/>
          </a:stretch>
        </p:blipFill>
        <p:spPr>
          <a:xfrm>
            <a:off x="2149532" y="821660"/>
            <a:ext cx="4829068" cy="3450852"/>
          </a:xfrm>
          <a:prstGeom prst="rect">
            <a:avLst/>
          </a:prstGeom>
          <a:ln>
            <a:noFill/>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582042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With Pivotal</a:t>
            </a:r>
          </a:p>
        </p:txBody>
      </p:sp>
      <p:sp>
        <p:nvSpPr>
          <p:cNvPr id="3" name="Text Placeholder 2"/>
          <p:cNvSpPr>
            <a:spLocks noGrp="1"/>
          </p:cNvSpPr>
          <p:nvPr>
            <p:ph type="body" sz="quarter" idx="13"/>
          </p:nvPr>
        </p:nvSpPr>
        <p:spPr/>
        <p:txBody>
          <a:bodyPr/>
          <a:lstStyle/>
          <a:p>
            <a:r>
              <a:rPr lang="en-US" dirty="0"/>
              <a:t>How Our Teams Can Help You Get Started</a:t>
            </a:r>
          </a:p>
        </p:txBody>
      </p:sp>
      <p:sp>
        <p:nvSpPr>
          <p:cNvPr id="1664" name="Shape 1664"/>
          <p:cNvSpPr/>
          <p:nvPr/>
        </p:nvSpPr>
        <p:spPr>
          <a:xfrm>
            <a:off x="365760" y="1747040"/>
            <a:ext cx="8549640" cy="646124"/>
          </a:xfrm>
          <a:prstGeom prst="leftRightArrow">
            <a:avLst>
              <a:gd name="adj1" fmla="val 100000"/>
              <a:gd name="adj2" fmla="val 50000"/>
            </a:avLst>
          </a:prstGeom>
          <a:solidFill>
            <a:schemeClr val="accent4">
              <a:alpha val="37000"/>
            </a:scheme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Proxima Nova Regular"/>
              <a:ea typeface="Arial"/>
              <a:cs typeface="Proxima Nova Regular"/>
              <a:sym typeface="Arial"/>
            </a:endParaRPr>
          </a:p>
        </p:txBody>
      </p:sp>
      <p:sp>
        <p:nvSpPr>
          <p:cNvPr id="1671" name="Shape 1671"/>
          <p:cNvSpPr txBox="1"/>
          <p:nvPr/>
        </p:nvSpPr>
        <p:spPr>
          <a:xfrm>
            <a:off x="531799" y="2643653"/>
            <a:ext cx="1434786" cy="584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300" b="1" i="0" u="none" strike="noStrike" cap="none" dirty="0" smtClean="0">
                <a:solidFill>
                  <a:schemeClr val="accent1"/>
                </a:solidFill>
                <a:latin typeface="Proxima Nova Regular"/>
                <a:ea typeface="Calibri"/>
                <a:cs typeface="Proxima Nova Regular"/>
                <a:sym typeface="Calibri"/>
              </a:rPr>
              <a:t>Cloud Native </a:t>
            </a:r>
            <a:r>
              <a:rPr lang="en" sz="1300" b="1" i="0" u="none" strike="noStrike" cap="none" dirty="0" smtClean="0">
                <a:solidFill>
                  <a:schemeClr val="accent1"/>
                </a:solidFill>
                <a:latin typeface="Proxima Nova Regular"/>
                <a:ea typeface="Calibri"/>
                <a:cs typeface="Proxima Nova Regular"/>
                <a:sym typeface="Calibri"/>
              </a:rPr>
              <a:t>Workshop</a:t>
            </a:r>
            <a:endParaRPr lang="en" sz="1300" b="1" i="0" u="none" strike="noStrike" cap="none" dirty="0">
              <a:solidFill>
                <a:schemeClr val="accent1"/>
              </a:solidFill>
              <a:latin typeface="Proxima Nova Regular"/>
              <a:ea typeface="Calibri"/>
              <a:cs typeface="Proxima Nova Regular"/>
              <a:sym typeface="Calibri"/>
            </a:endParaRPr>
          </a:p>
        </p:txBody>
      </p:sp>
      <p:sp>
        <p:nvSpPr>
          <p:cNvPr id="1679" name="Shape 1679"/>
          <p:cNvSpPr txBox="1"/>
          <p:nvPr/>
        </p:nvSpPr>
        <p:spPr>
          <a:xfrm>
            <a:off x="2043182" y="2645616"/>
            <a:ext cx="1094722" cy="584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300" b="1" i="0" u="none" strike="noStrike" cap="none" dirty="0" smtClean="0">
                <a:solidFill>
                  <a:schemeClr val="accent1"/>
                </a:solidFill>
                <a:latin typeface="Proxima Nova Regular"/>
                <a:ea typeface="Calibri"/>
                <a:cs typeface="Proxima Nova Regular"/>
                <a:sym typeface="Calibri"/>
              </a:rPr>
              <a:t>Pivotal</a:t>
            </a:r>
          </a:p>
          <a:p>
            <a:pPr marL="0" marR="0" lvl="0" indent="0" algn="ctr" rtl="0">
              <a:lnSpc>
                <a:spcPct val="100000"/>
              </a:lnSpc>
              <a:spcBef>
                <a:spcPts val="0"/>
              </a:spcBef>
              <a:spcAft>
                <a:spcPts val="0"/>
              </a:spcAft>
              <a:buClr>
                <a:schemeClr val="dk2"/>
              </a:buClr>
              <a:buSzPct val="25000"/>
              <a:buFont typeface="Calibri"/>
              <a:buNone/>
            </a:pPr>
            <a:r>
              <a:rPr lang="en-US" sz="1300" b="1" dirty="0" smtClean="0">
                <a:solidFill>
                  <a:schemeClr val="accent1"/>
                </a:solidFill>
                <a:latin typeface="Proxima Nova Regular"/>
                <a:ea typeface="Calibri"/>
                <a:cs typeface="Proxima Nova Regular"/>
                <a:sym typeface="Calibri"/>
              </a:rPr>
              <a:t>Academy</a:t>
            </a:r>
            <a:endParaRPr lang="en" sz="1300" b="1" i="0" u="none" strike="noStrike" cap="none" dirty="0">
              <a:solidFill>
                <a:schemeClr val="accent1"/>
              </a:solidFill>
              <a:latin typeface="Proxima Nova Regular"/>
              <a:ea typeface="Calibri"/>
              <a:cs typeface="Proxima Nova Regular"/>
              <a:sym typeface="Calibri"/>
            </a:endParaRPr>
          </a:p>
        </p:txBody>
      </p:sp>
      <p:sp>
        <p:nvSpPr>
          <p:cNvPr id="1669" name="Shape 1669"/>
          <p:cNvSpPr/>
          <p:nvPr/>
        </p:nvSpPr>
        <p:spPr>
          <a:xfrm>
            <a:off x="920007" y="1974933"/>
            <a:ext cx="640079" cy="640079"/>
          </a:xfrm>
          <a:prstGeom prst="ellipse">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chemeClr val="lt1"/>
              </a:solidFill>
              <a:latin typeface="Proxima Nova Regular"/>
              <a:ea typeface="Calibri"/>
              <a:cs typeface="Proxima Nova Regular"/>
              <a:sym typeface="Calibri"/>
            </a:endParaRPr>
          </a:p>
        </p:txBody>
      </p:sp>
      <p:pic>
        <p:nvPicPr>
          <p:cNvPr id="1678" name="Shape 1678"/>
          <p:cNvPicPr preferRelativeResize="0"/>
          <p:nvPr/>
        </p:nvPicPr>
        <p:blipFill rotWithShape="1">
          <a:blip r:embed="rId3">
            <a:alphaModFix/>
          </a:blip>
          <a:srcRect/>
          <a:stretch/>
        </p:blipFill>
        <p:spPr>
          <a:xfrm>
            <a:off x="1054485" y="2109364"/>
            <a:ext cx="397274" cy="397274"/>
          </a:xfrm>
          <a:prstGeom prst="rect">
            <a:avLst/>
          </a:prstGeom>
          <a:noFill/>
          <a:ln>
            <a:noFill/>
          </a:ln>
        </p:spPr>
      </p:pic>
      <p:sp>
        <p:nvSpPr>
          <p:cNvPr id="1687" name="Shape 1687"/>
          <p:cNvSpPr txBox="1"/>
          <p:nvPr/>
        </p:nvSpPr>
        <p:spPr>
          <a:xfrm>
            <a:off x="3152180" y="2649413"/>
            <a:ext cx="1453493" cy="584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300" b="1" i="0" u="none" strike="noStrike" cap="none" dirty="0" smtClean="0">
                <a:solidFill>
                  <a:schemeClr val="accent1"/>
                </a:solidFill>
                <a:latin typeface="Proxima Nova Regular"/>
                <a:ea typeface="Calibri"/>
                <a:cs typeface="Proxima Nova Regular"/>
                <a:sym typeface="Calibri"/>
              </a:rPr>
              <a:t>Proof Of Concept</a:t>
            </a:r>
            <a:endParaRPr lang="en" sz="1300" b="1" i="0" u="none" strike="noStrike" cap="none" dirty="0">
              <a:solidFill>
                <a:schemeClr val="accent1"/>
              </a:solidFill>
              <a:latin typeface="Proxima Nova Regular"/>
              <a:ea typeface="Calibri"/>
              <a:cs typeface="Proxima Nova Regular"/>
              <a:sym typeface="Calibri"/>
            </a:endParaRPr>
          </a:p>
        </p:txBody>
      </p:sp>
      <p:sp>
        <p:nvSpPr>
          <p:cNvPr id="1693" name="Shape 1693"/>
          <p:cNvSpPr/>
          <p:nvPr/>
        </p:nvSpPr>
        <p:spPr>
          <a:xfrm>
            <a:off x="3586702" y="1966705"/>
            <a:ext cx="640079" cy="640079"/>
          </a:xfrm>
          <a:prstGeom prst="ellipse">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chemeClr val="lt1"/>
              </a:solidFill>
              <a:latin typeface="Proxima Nova Regular"/>
              <a:ea typeface="Calibri"/>
              <a:cs typeface="Proxima Nova Regular"/>
              <a:sym typeface="Calibri"/>
            </a:endParaRPr>
          </a:p>
        </p:txBody>
      </p:sp>
      <p:pic>
        <p:nvPicPr>
          <p:cNvPr id="1694" name="Shape 1694"/>
          <p:cNvPicPr preferRelativeResize="0"/>
          <p:nvPr/>
        </p:nvPicPr>
        <p:blipFill rotWithShape="1">
          <a:blip r:embed="rId4">
            <a:alphaModFix/>
          </a:blip>
          <a:srcRect/>
          <a:stretch/>
        </p:blipFill>
        <p:spPr>
          <a:xfrm>
            <a:off x="3727915" y="2106719"/>
            <a:ext cx="348985" cy="368975"/>
          </a:xfrm>
          <a:prstGeom prst="rect">
            <a:avLst/>
          </a:prstGeom>
          <a:noFill/>
          <a:ln>
            <a:noFill/>
          </a:ln>
        </p:spPr>
      </p:pic>
      <p:sp>
        <p:nvSpPr>
          <p:cNvPr id="1696" name="Shape 1696"/>
          <p:cNvSpPr txBox="1"/>
          <p:nvPr/>
        </p:nvSpPr>
        <p:spPr>
          <a:xfrm>
            <a:off x="376054" y="3758505"/>
            <a:ext cx="1794593" cy="1127615"/>
          </a:xfrm>
          <a:prstGeom prst="rect">
            <a:avLst/>
          </a:prstGeom>
          <a:noFill/>
          <a:ln>
            <a:noFill/>
          </a:ln>
        </p:spPr>
        <p:txBody>
          <a:bodyPr lIns="91425" tIns="45700" rIns="91425" bIns="45700" anchor="t" anchorCtr="0">
            <a:noAutofit/>
          </a:bodyPr>
          <a:lstStyle/>
          <a:p>
            <a:pPr lvl="0">
              <a:buClr>
                <a:srgbClr val="000000"/>
              </a:buClr>
              <a:buSzPct val="25000"/>
            </a:pPr>
            <a:r>
              <a:rPr lang="en-US" sz="900" dirty="0" smtClean="0">
                <a:solidFill>
                  <a:srgbClr val="4C4C4C"/>
                </a:solidFill>
                <a:latin typeface="Proxima Nova Regular"/>
                <a:ea typeface="Calibri"/>
                <a:cs typeface="Proxima Nova Regular"/>
                <a:sym typeface="Calibri"/>
              </a:rPr>
              <a:t>E</a:t>
            </a:r>
            <a:r>
              <a:rPr lang="en" sz="900" dirty="0" smtClean="0">
                <a:solidFill>
                  <a:srgbClr val="4C4C4C"/>
                </a:solidFill>
                <a:latin typeface="Proxima Nova Regular"/>
                <a:ea typeface="Calibri"/>
                <a:cs typeface="Proxima Nova Regular"/>
                <a:sym typeface="Calibri"/>
              </a:rPr>
              <a:t>ducate and excite your developer community</a:t>
            </a:r>
            <a:r>
              <a:rPr lang="en-US" sz="900" dirty="0" smtClean="0">
                <a:solidFill>
                  <a:srgbClr val="4C4C4C"/>
                </a:solidFill>
                <a:latin typeface="Proxima Nova Regular"/>
                <a:ea typeface="Calibri"/>
                <a:cs typeface="Proxima Nova Regular"/>
                <a:sym typeface="Calibri"/>
              </a:rPr>
              <a:t>. Pivotal Evangelists </a:t>
            </a:r>
            <a:r>
              <a:rPr lang="en-US" sz="900" dirty="0" smtClean="0">
                <a:solidFill>
                  <a:srgbClr val="4C4C4C"/>
                </a:solidFill>
                <a:latin typeface="Proxima Nova Regular"/>
                <a:cs typeface="Proxima Nova Regular"/>
              </a:rPr>
              <a:t>show and tell how </a:t>
            </a:r>
            <a:r>
              <a:rPr lang="en-US" sz="900" b="1" dirty="0" err="1" smtClean="0">
                <a:solidFill>
                  <a:srgbClr val="4C4C4C"/>
                </a:solidFill>
                <a:latin typeface="Proxima Nova Regular"/>
                <a:cs typeface="Proxima Nova Regular"/>
              </a:rPr>
              <a:t>Pivotal's</a:t>
            </a:r>
            <a:r>
              <a:rPr lang="en-US" sz="900" b="1" dirty="0" smtClean="0">
                <a:solidFill>
                  <a:srgbClr val="4C4C4C"/>
                </a:solidFill>
                <a:latin typeface="Proxima Nova Regular"/>
                <a:cs typeface="Proxima Nova Regular"/>
              </a:rPr>
              <a:t> portfolio transforms software delivery in theory and practice</a:t>
            </a:r>
            <a:r>
              <a:rPr lang="en-US" sz="900" dirty="0" smtClean="0">
                <a:solidFill>
                  <a:srgbClr val="4C4C4C"/>
                </a:solidFill>
                <a:latin typeface="Proxima Nova Regular"/>
                <a:cs typeface="Proxima Nova Regular"/>
              </a:rPr>
              <a:t>. </a:t>
            </a:r>
          </a:p>
        </p:txBody>
      </p:sp>
      <p:sp>
        <p:nvSpPr>
          <p:cNvPr id="1697" name="Shape 1697"/>
          <p:cNvSpPr txBox="1"/>
          <p:nvPr/>
        </p:nvSpPr>
        <p:spPr>
          <a:xfrm>
            <a:off x="2283991" y="3758505"/>
            <a:ext cx="1692331" cy="1384995"/>
          </a:xfrm>
          <a:prstGeom prst="rect">
            <a:avLst/>
          </a:prstGeom>
          <a:noFill/>
          <a:ln>
            <a:noFill/>
          </a:ln>
        </p:spPr>
        <p:txBody>
          <a:bodyPr lIns="91425" tIns="45700" rIns="91425" bIns="45700" anchor="t" anchorCtr="0">
            <a:noAutofit/>
          </a:bodyPr>
          <a:lstStyle/>
          <a:p>
            <a:pPr lvl="0">
              <a:buClr>
                <a:srgbClr val="000000"/>
              </a:buClr>
              <a:buSzPct val="25000"/>
            </a:pPr>
            <a:r>
              <a:rPr lang="en" sz="900" dirty="0">
                <a:solidFill>
                  <a:srgbClr val="4C4C4C"/>
                </a:solidFill>
                <a:latin typeface="Proxima Nova Regular"/>
                <a:ea typeface="Calibri"/>
                <a:cs typeface="Proxima Nova Regular"/>
                <a:sym typeface="Calibri"/>
              </a:rPr>
              <a:t>A </a:t>
            </a:r>
            <a:r>
              <a:rPr lang="en" sz="900" b="1" dirty="0">
                <a:solidFill>
                  <a:srgbClr val="4C4C4C"/>
                </a:solidFill>
                <a:latin typeface="Proxima Nova Regular"/>
                <a:ea typeface="Calibri"/>
                <a:cs typeface="Proxima Nova Regular"/>
                <a:sym typeface="Calibri"/>
              </a:rPr>
              <a:t>tailored education plan</a:t>
            </a:r>
            <a:r>
              <a:rPr lang="en" sz="900" dirty="0">
                <a:solidFill>
                  <a:srgbClr val="4C4C4C"/>
                </a:solidFill>
                <a:latin typeface="Proxima Nova Regular"/>
                <a:ea typeface="Calibri"/>
                <a:cs typeface="Proxima Nova Regular"/>
                <a:sym typeface="Calibri"/>
              </a:rPr>
              <a:t> delivered on a rolling basis to equip people with new </a:t>
            </a:r>
            <a:r>
              <a:rPr lang="en" sz="900" dirty="0" smtClean="0">
                <a:solidFill>
                  <a:srgbClr val="4C4C4C"/>
                </a:solidFill>
                <a:latin typeface="Proxima Nova Regular"/>
                <a:ea typeface="Calibri"/>
                <a:cs typeface="Proxima Nova Regular"/>
                <a:sym typeface="Calibri"/>
              </a:rPr>
              <a:t>skills</a:t>
            </a:r>
            <a:r>
              <a:rPr lang="en-US" sz="900" dirty="0" smtClean="0">
                <a:solidFill>
                  <a:srgbClr val="4C4C4C"/>
                </a:solidFill>
                <a:latin typeface="Proxima Nova Regular"/>
                <a:ea typeface="Calibri"/>
                <a:cs typeface="Proxima Nova Regular"/>
                <a:sym typeface="Calibri"/>
              </a:rPr>
              <a:t>.</a:t>
            </a:r>
            <a:endParaRPr lang="en" sz="900" dirty="0">
              <a:solidFill>
                <a:srgbClr val="4C4C4C"/>
              </a:solidFill>
              <a:latin typeface="Proxima Nova Regular"/>
              <a:ea typeface="Calibri"/>
              <a:cs typeface="Proxima Nova Regular"/>
              <a:sym typeface="Calibri"/>
            </a:endParaRPr>
          </a:p>
        </p:txBody>
      </p:sp>
      <p:sp>
        <p:nvSpPr>
          <p:cNvPr id="1698" name="Shape 1698"/>
          <p:cNvSpPr txBox="1"/>
          <p:nvPr/>
        </p:nvSpPr>
        <p:spPr>
          <a:xfrm>
            <a:off x="4292692" y="3758505"/>
            <a:ext cx="2130581" cy="1016638"/>
          </a:xfrm>
          <a:prstGeom prst="rect">
            <a:avLst/>
          </a:prstGeom>
          <a:noFill/>
          <a:ln>
            <a:noFill/>
          </a:ln>
        </p:spPr>
        <p:txBody>
          <a:bodyPr lIns="91425" tIns="45700" rIns="91425" bIns="45700" anchor="t" anchorCtr="0">
            <a:noAutofit/>
          </a:bodyPr>
          <a:lstStyle/>
          <a:p>
            <a:pPr lvl="0">
              <a:buClr>
                <a:schemeClr val="dk2"/>
              </a:buClr>
              <a:buSzPct val="25000"/>
            </a:pPr>
            <a:r>
              <a:rPr lang="en" sz="900" b="0" u="none" strike="noStrike" cap="none" dirty="0">
                <a:solidFill>
                  <a:srgbClr val="4C4C4C"/>
                </a:solidFill>
                <a:latin typeface="Proxima Nova Regular"/>
                <a:ea typeface="Calibri"/>
                <a:cs typeface="Proxima Nova Regular"/>
                <a:sym typeface="Calibri"/>
              </a:rPr>
              <a:t>A </a:t>
            </a:r>
            <a:r>
              <a:rPr lang="en-US" sz="900" b="0" u="none" strike="noStrike" cap="none" dirty="0" smtClean="0">
                <a:solidFill>
                  <a:srgbClr val="4C4C4C"/>
                </a:solidFill>
                <a:latin typeface="Proxima Nova Regular"/>
                <a:ea typeface="Calibri"/>
                <a:cs typeface="Proxima Nova Regular"/>
                <a:sym typeface="Calibri"/>
              </a:rPr>
              <a:t>collection of services designed to help you gain hands on experience with </a:t>
            </a:r>
            <a:r>
              <a:rPr lang="en-US" sz="900" b="1" u="none" strike="noStrike" cap="none" dirty="0" smtClean="0">
                <a:solidFill>
                  <a:srgbClr val="4C4C4C"/>
                </a:solidFill>
                <a:latin typeface="Proxima Nova Regular"/>
                <a:ea typeface="Calibri"/>
                <a:cs typeface="Proxima Nova Regular"/>
                <a:sym typeface="Calibri"/>
              </a:rPr>
              <a:t>developing and managing </a:t>
            </a:r>
            <a:r>
              <a:rPr lang="en-US" sz="900" b="1" dirty="0">
                <a:solidFill>
                  <a:srgbClr val="4C4C4C"/>
                </a:solidFill>
                <a:latin typeface="Proxima Nova Regular"/>
                <a:ea typeface="Calibri"/>
                <a:cs typeface="Proxima Nova Regular"/>
                <a:sym typeface="Calibri"/>
              </a:rPr>
              <a:t>applications</a:t>
            </a:r>
            <a:r>
              <a:rPr lang="en-US" sz="900" dirty="0">
                <a:solidFill>
                  <a:srgbClr val="4C4C4C"/>
                </a:solidFill>
                <a:latin typeface="Proxima Nova Regular"/>
                <a:ea typeface="Calibri"/>
                <a:cs typeface="Proxima Nova Regular"/>
                <a:sym typeface="Calibri"/>
              </a:rPr>
              <a:t> with </a:t>
            </a:r>
            <a:r>
              <a:rPr lang="en-US" sz="900" dirty="0" smtClean="0">
                <a:solidFill>
                  <a:srgbClr val="4C4C4C"/>
                </a:solidFill>
                <a:latin typeface="Proxima Nova Regular"/>
                <a:ea typeface="Calibri"/>
                <a:cs typeface="Proxima Nova Regular"/>
                <a:sym typeface="Calibri"/>
              </a:rPr>
              <a:t>PCF, or </a:t>
            </a:r>
            <a:r>
              <a:rPr lang="en-US" sz="900" b="0" u="none" strike="noStrike" cap="none" dirty="0" smtClean="0">
                <a:solidFill>
                  <a:srgbClr val="4C4C4C"/>
                </a:solidFill>
                <a:latin typeface="Proxima Nova Regular"/>
                <a:ea typeface="Calibri"/>
                <a:cs typeface="Proxima Nova Regular"/>
                <a:sym typeface="Calibri"/>
              </a:rPr>
              <a:t>help with </a:t>
            </a:r>
            <a:r>
              <a:rPr lang="en-US" sz="900" b="1" u="none" strike="noStrike" cap="none" dirty="0" err="1" smtClean="0">
                <a:solidFill>
                  <a:srgbClr val="4C4C4C"/>
                </a:solidFill>
                <a:latin typeface="Proxima Nova Regular"/>
                <a:ea typeface="Calibri"/>
                <a:cs typeface="Proxima Nova Regular"/>
                <a:sym typeface="Calibri"/>
              </a:rPr>
              <a:t>replatforming</a:t>
            </a:r>
            <a:r>
              <a:rPr lang="en-US" sz="900" b="1" u="none" strike="noStrike" cap="none" dirty="0" smtClean="0">
                <a:solidFill>
                  <a:srgbClr val="4C4C4C"/>
                </a:solidFill>
                <a:latin typeface="Proxima Nova Regular"/>
                <a:ea typeface="Calibri"/>
                <a:cs typeface="Proxima Nova Regular"/>
                <a:sym typeface="Calibri"/>
              </a:rPr>
              <a:t> applications</a:t>
            </a:r>
            <a:r>
              <a:rPr lang="en-US" sz="900" b="0" u="none" strike="noStrike" cap="none" dirty="0" smtClean="0">
                <a:solidFill>
                  <a:srgbClr val="4C4C4C"/>
                </a:solidFill>
                <a:latin typeface="Proxima Nova Regular"/>
                <a:ea typeface="Calibri"/>
                <a:cs typeface="Proxima Nova Regular"/>
                <a:sym typeface="Calibri"/>
              </a:rPr>
              <a:t> to PCF. </a:t>
            </a:r>
            <a:endParaRPr lang="en" sz="900" b="0" u="none" strike="noStrike" cap="none" dirty="0">
              <a:solidFill>
                <a:srgbClr val="4C4C4C"/>
              </a:solidFill>
              <a:latin typeface="Proxima Nova Regular"/>
              <a:ea typeface="Calibri"/>
              <a:cs typeface="Proxima Nova Regular"/>
              <a:sym typeface="Calibri"/>
            </a:endParaRPr>
          </a:p>
        </p:txBody>
      </p:sp>
      <p:sp>
        <p:nvSpPr>
          <p:cNvPr id="1699" name="Shape 1699"/>
          <p:cNvSpPr txBox="1"/>
          <p:nvPr/>
        </p:nvSpPr>
        <p:spPr>
          <a:xfrm>
            <a:off x="6547061" y="3758505"/>
            <a:ext cx="2385000" cy="998141"/>
          </a:xfrm>
          <a:prstGeom prst="rect">
            <a:avLst/>
          </a:prstGeom>
          <a:noFill/>
          <a:ln>
            <a:noFill/>
          </a:ln>
        </p:spPr>
        <p:txBody>
          <a:bodyPr lIns="91425" tIns="45700" rIns="91425" bIns="45700" anchor="t" anchorCtr="0">
            <a:noAutofit/>
          </a:bodyPr>
          <a:lstStyle/>
          <a:p>
            <a:pPr lvl="0">
              <a:spcBef>
                <a:spcPts val="0"/>
              </a:spcBef>
              <a:buNone/>
            </a:pPr>
            <a:r>
              <a:rPr lang="en-US" sz="900" dirty="0" smtClean="0">
                <a:solidFill>
                  <a:srgbClr val="4C4C4C"/>
                </a:solidFill>
                <a:latin typeface="Proxima Nova Regular"/>
                <a:cs typeface="Proxima Nova Regular"/>
              </a:rPr>
              <a:t>Build </a:t>
            </a:r>
            <a:r>
              <a:rPr lang="en-US" sz="900" dirty="0">
                <a:solidFill>
                  <a:srgbClr val="4C4C4C"/>
                </a:solidFill>
                <a:latin typeface="Proxima Nova Regular"/>
                <a:cs typeface="Proxima Nova Regular"/>
              </a:rPr>
              <a:t>new applications, working side-by-side with Pivotal </a:t>
            </a:r>
            <a:r>
              <a:rPr lang="en-US" sz="900" dirty="0" smtClean="0">
                <a:solidFill>
                  <a:srgbClr val="4C4C4C"/>
                </a:solidFill>
                <a:latin typeface="Proxima Nova Regular"/>
                <a:cs typeface="Proxima Nova Regular"/>
              </a:rPr>
              <a:t>Labs. </a:t>
            </a:r>
            <a:r>
              <a:rPr lang="en-US" sz="900" dirty="0">
                <a:solidFill>
                  <a:srgbClr val="4C4C4C"/>
                </a:solidFill>
                <a:latin typeface="Proxima Nova Regular"/>
                <a:cs typeface="Proxima Nova Regular"/>
              </a:rPr>
              <a:t>Learn </a:t>
            </a:r>
            <a:r>
              <a:rPr lang="en-US" sz="900" b="1" dirty="0">
                <a:solidFill>
                  <a:srgbClr val="4C4C4C"/>
                </a:solidFill>
                <a:latin typeface="Proxima Nova Regular"/>
                <a:cs typeface="Proxima Nova Regular"/>
              </a:rPr>
              <a:t>agile best practices, modern architecture </a:t>
            </a:r>
            <a:r>
              <a:rPr lang="en-US" sz="900" dirty="0">
                <a:solidFill>
                  <a:srgbClr val="4C4C4C"/>
                </a:solidFill>
                <a:latin typeface="Proxima Nova Regular"/>
                <a:cs typeface="Proxima Nova Regular"/>
              </a:rPr>
              <a:t>and lean operations while rapidly building software that is always ready to ship.</a:t>
            </a:r>
          </a:p>
        </p:txBody>
      </p:sp>
      <p:sp>
        <p:nvSpPr>
          <p:cNvPr id="1695" name="Shape 1695"/>
          <p:cNvSpPr txBox="1"/>
          <p:nvPr/>
        </p:nvSpPr>
        <p:spPr>
          <a:xfrm>
            <a:off x="4793131" y="2648421"/>
            <a:ext cx="1044974" cy="584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300" b="1" i="0" u="none" strike="noStrike" cap="none" dirty="0" smtClean="0">
                <a:solidFill>
                  <a:schemeClr val="accent1"/>
                </a:solidFill>
                <a:latin typeface="Proxima Nova Regular"/>
                <a:ea typeface="Calibri"/>
                <a:cs typeface="Proxima Nova Regular"/>
                <a:sym typeface="Calibri"/>
              </a:rPr>
              <a:t>Dojos</a:t>
            </a:r>
            <a:endParaRPr lang="en" sz="1300" b="1" i="0" u="none" strike="noStrike" cap="none" dirty="0">
              <a:solidFill>
                <a:schemeClr val="accent1"/>
              </a:solidFill>
              <a:latin typeface="Proxima Nova Regular"/>
              <a:ea typeface="Calibri"/>
              <a:cs typeface="Proxima Nova Regular"/>
              <a:sym typeface="Calibri"/>
            </a:endParaRPr>
          </a:p>
        </p:txBody>
      </p:sp>
      <p:sp>
        <p:nvSpPr>
          <p:cNvPr id="1677" name="Shape 1677"/>
          <p:cNvSpPr/>
          <p:nvPr/>
        </p:nvSpPr>
        <p:spPr>
          <a:xfrm>
            <a:off x="4964848" y="1970603"/>
            <a:ext cx="640079" cy="640079"/>
          </a:xfrm>
          <a:prstGeom prst="ellipse">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chemeClr val="lt1"/>
              </a:solidFill>
              <a:latin typeface="Proxima Nova Regular"/>
              <a:ea typeface="Calibri"/>
              <a:cs typeface="Proxima Nova Regular"/>
              <a:sym typeface="Calibri"/>
            </a:endParaRPr>
          </a:p>
        </p:txBody>
      </p:sp>
      <p:pic>
        <p:nvPicPr>
          <p:cNvPr id="4" name="Picture 3" descr="PivotalLabs-FanBlades-OnDark.png"/>
          <p:cNvPicPr>
            <a:picLocks noChangeAspect="1"/>
          </p:cNvPicPr>
          <p:nvPr/>
        </p:nvPicPr>
        <p:blipFill>
          <a:blip r:embed="rId5">
            <a:alphaModFix/>
            <a:biLevel thresh="25000"/>
            <a:extLst>
              <a:ext uri="{28A0092B-C50C-407E-A947-70E740481C1C}">
                <a14:useLocalDpi xmlns:a14="http://schemas.microsoft.com/office/drawing/2010/main" val="0"/>
              </a:ext>
            </a:extLst>
          </a:blip>
          <a:stretch>
            <a:fillRect/>
          </a:stretch>
        </p:blipFill>
        <p:spPr>
          <a:xfrm>
            <a:off x="5091202" y="2103199"/>
            <a:ext cx="416052" cy="364490"/>
          </a:xfrm>
          <a:prstGeom prst="rect">
            <a:avLst/>
          </a:prstGeom>
        </p:spPr>
      </p:pic>
      <p:sp>
        <p:nvSpPr>
          <p:cNvPr id="1685" name="Shape 1685"/>
          <p:cNvSpPr/>
          <p:nvPr/>
        </p:nvSpPr>
        <p:spPr>
          <a:xfrm>
            <a:off x="2285858" y="1970603"/>
            <a:ext cx="640079" cy="640079"/>
          </a:xfrm>
          <a:prstGeom prst="ellipse">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chemeClr val="lt1"/>
              </a:solidFill>
              <a:latin typeface="Proxima Nova Regular"/>
              <a:ea typeface="Calibri"/>
              <a:cs typeface="Proxima Nova Regular"/>
              <a:sym typeface="Calibri"/>
            </a:endParaRPr>
          </a:p>
        </p:txBody>
      </p:sp>
      <p:pic>
        <p:nvPicPr>
          <p:cNvPr id="1670" name="Shape 1670"/>
          <p:cNvPicPr preferRelativeResize="0"/>
          <p:nvPr/>
        </p:nvPicPr>
        <p:blipFill rotWithShape="1">
          <a:blip r:embed="rId6">
            <a:alphaModFix/>
          </a:blip>
          <a:srcRect/>
          <a:stretch/>
        </p:blipFill>
        <p:spPr>
          <a:xfrm>
            <a:off x="2370377" y="2153429"/>
            <a:ext cx="465332" cy="258791"/>
          </a:xfrm>
          <a:prstGeom prst="rect">
            <a:avLst/>
          </a:prstGeom>
          <a:noFill/>
          <a:ln>
            <a:noFill/>
          </a:ln>
        </p:spPr>
      </p:pic>
      <p:sp>
        <p:nvSpPr>
          <p:cNvPr id="36" name="Shape 1695"/>
          <p:cNvSpPr txBox="1"/>
          <p:nvPr/>
        </p:nvSpPr>
        <p:spPr>
          <a:xfrm>
            <a:off x="6032041" y="2651939"/>
            <a:ext cx="1316450" cy="584774"/>
          </a:xfrm>
          <a:prstGeom prst="rect">
            <a:avLst/>
          </a:prstGeom>
          <a:noFill/>
          <a:ln>
            <a:noFill/>
          </a:ln>
        </p:spPr>
        <p:txBody>
          <a:bodyPr lIns="91425" tIns="45700" rIns="91425" bIns="45700" anchor="t" anchorCtr="0">
            <a:noAutofit/>
          </a:bodyPr>
          <a:lstStyle/>
          <a:p>
            <a:pPr lvl="0" algn="ctr">
              <a:buClr>
                <a:schemeClr val="dk2"/>
              </a:buClr>
              <a:buSzPct val="25000"/>
            </a:pPr>
            <a:r>
              <a:rPr lang="en-US" sz="1300" b="1" dirty="0" smtClean="0">
                <a:solidFill>
                  <a:schemeClr val="accent1"/>
                </a:solidFill>
                <a:latin typeface="Proxima Nova Regular"/>
                <a:ea typeface="Calibri"/>
                <a:cs typeface="Proxima Nova Regular"/>
                <a:sym typeface="Calibri"/>
              </a:rPr>
              <a:t>App</a:t>
            </a:r>
          </a:p>
          <a:p>
            <a:pPr lvl="0" algn="ctr">
              <a:buClr>
                <a:schemeClr val="dk2"/>
              </a:buClr>
              <a:buSzPct val="25000"/>
            </a:pPr>
            <a:r>
              <a:rPr lang="en-US" sz="1300" b="1" dirty="0" smtClean="0">
                <a:solidFill>
                  <a:schemeClr val="accent1"/>
                </a:solidFill>
                <a:latin typeface="Proxima Nova Regular"/>
                <a:ea typeface="Calibri"/>
                <a:cs typeface="Proxima Nova Regular"/>
                <a:sym typeface="Calibri"/>
              </a:rPr>
              <a:t>Migration</a:t>
            </a:r>
            <a:endParaRPr lang="en" sz="1300" b="1" dirty="0">
              <a:solidFill>
                <a:schemeClr val="accent1"/>
              </a:solidFill>
              <a:latin typeface="Proxima Nova Regular"/>
              <a:ea typeface="Calibri"/>
              <a:cs typeface="Proxima Nova Regular"/>
              <a:sym typeface="Calibri"/>
            </a:endParaRPr>
          </a:p>
        </p:txBody>
      </p:sp>
      <p:sp>
        <p:nvSpPr>
          <p:cNvPr id="40" name="Shape 1677"/>
          <p:cNvSpPr/>
          <p:nvPr/>
        </p:nvSpPr>
        <p:spPr>
          <a:xfrm>
            <a:off x="6364156" y="1974121"/>
            <a:ext cx="640079" cy="640079"/>
          </a:xfrm>
          <a:prstGeom prst="ellipse">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chemeClr val="lt1"/>
              </a:solidFill>
              <a:latin typeface="Proxima Nova Regular"/>
              <a:ea typeface="Calibri"/>
              <a:cs typeface="Proxima Nova Regular"/>
              <a:sym typeface="Calibri"/>
            </a:endParaRPr>
          </a:p>
        </p:txBody>
      </p:sp>
      <p:pic>
        <p:nvPicPr>
          <p:cNvPr id="41" name="Picture 40" descr="PivotalLabs-FanBlades-OnDark.png"/>
          <p:cNvPicPr>
            <a:picLocks noChangeAspect="1"/>
          </p:cNvPicPr>
          <p:nvPr/>
        </p:nvPicPr>
        <p:blipFill>
          <a:blip r:embed="rId5">
            <a:alphaModFix/>
            <a:biLevel thresh="25000"/>
            <a:extLst>
              <a:ext uri="{28A0092B-C50C-407E-A947-70E740481C1C}">
                <a14:useLocalDpi xmlns:a14="http://schemas.microsoft.com/office/drawing/2010/main" val="0"/>
              </a:ext>
            </a:extLst>
          </a:blip>
          <a:stretch>
            <a:fillRect/>
          </a:stretch>
        </p:blipFill>
        <p:spPr>
          <a:xfrm>
            <a:off x="6490510" y="2106717"/>
            <a:ext cx="416052" cy="364490"/>
          </a:xfrm>
          <a:prstGeom prst="rect">
            <a:avLst/>
          </a:prstGeom>
        </p:spPr>
      </p:pic>
      <p:sp>
        <p:nvSpPr>
          <p:cNvPr id="43" name="Shape 1695"/>
          <p:cNvSpPr txBox="1"/>
          <p:nvPr/>
        </p:nvSpPr>
        <p:spPr>
          <a:xfrm>
            <a:off x="7388152" y="2651939"/>
            <a:ext cx="1347428" cy="58477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300" b="1" i="0" u="none" strike="noStrike" cap="none" dirty="0" smtClean="0">
                <a:solidFill>
                  <a:schemeClr val="accent1"/>
                </a:solidFill>
                <a:latin typeface="Proxima Nova Regular"/>
                <a:ea typeface="Calibri"/>
                <a:cs typeface="Proxima Nova Regular"/>
                <a:sym typeface="Calibri"/>
              </a:rPr>
              <a:t>Labs</a:t>
            </a:r>
          </a:p>
          <a:p>
            <a:pPr marL="0" marR="0" lvl="0" indent="0" algn="ctr" rtl="0">
              <a:lnSpc>
                <a:spcPct val="100000"/>
              </a:lnSpc>
              <a:spcBef>
                <a:spcPts val="0"/>
              </a:spcBef>
              <a:spcAft>
                <a:spcPts val="0"/>
              </a:spcAft>
              <a:buClr>
                <a:schemeClr val="dk2"/>
              </a:buClr>
              <a:buSzPct val="25000"/>
              <a:buFont typeface="Calibri"/>
              <a:buNone/>
            </a:pPr>
            <a:r>
              <a:rPr lang="en-US" sz="1300" b="1" dirty="0" smtClean="0">
                <a:solidFill>
                  <a:schemeClr val="accent1"/>
                </a:solidFill>
                <a:latin typeface="Proxima Nova Regular"/>
                <a:ea typeface="Calibri"/>
                <a:cs typeface="Proxima Nova Regular"/>
                <a:sym typeface="Calibri"/>
              </a:rPr>
              <a:t>Engagement</a:t>
            </a:r>
            <a:endParaRPr lang="en" sz="1300" b="1" i="0" u="none" strike="noStrike" cap="none" dirty="0">
              <a:solidFill>
                <a:schemeClr val="accent1"/>
              </a:solidFill>
              <a:latin typeface="Proxima Nova Regular"/>
              <a:ea typeface="Calibri"/>
              <a:cs typeface="Proxima Nova Regular"/>
              <a:sym typeface="Calibri"/>
            </a:endParaRPr>
          </a:p>
        </p:txBody>
      </p:sp>
      <p:sp>
        <p:nvSpPr>
          <p:cNvPr id="47" name="Shape 1677"/>
          <p:cNvSpPr/>
          <p:nvPr/>
        </p:nvSpPr>
        <p:spPr>
          <a:xfrm>
            <a:off x="7741921" y="1974121"/>
            <a:ext cx="640079" cy="640079"/>
          </a:xfrm>
          <a:prstGeom prst="ellipse">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chemeClr val="lt1"/>
              </a:solidFill>
              <a:latin typeface="Proxima Nova Regular"/>
              <a:ea typeface="Calibri"/>
              <a:cs typeface="Proxima Nova Regular"/>
              <a:sym typeface="Calibri"/>
            </a:endParaRPr>
          </a:p>
        </p:txBody>
      </p:sp>
      <p:pic>
        <p:nvPicPr>
          <p:cNvPr id="48" name="Picture 47" descr="PivotalLabs-FanBlades-OnDark.png"/>
          <p:cNvPicPr>
            <a:picLocks noChangeAspect="1"/>
          </p:cNvPicPr>
          <p:nvPr/>
        </p:nvPicPr>
        <p:blipFill>
          <a:blip r:embed="rId5">
            <a:alphaModFix/>
            <a:biLevel thresh="25000"/>
            <a:extLst>
              <a:ext uri="{28A0092B-C50C-407E-A947-70E740481C1C}">
                <a14:useLocalDpi xmlns:a14="http://schemas.microsoft.com/office/drawing/2010/main" val="0"/>
              </a:ext>
            </a:extLst>
          </a:blip>
          <a:stretch>
            <a:fillRect/>
          </a:stretch>
        </p:blipFill>
        <p:spPr>
          <a:xfrm>
            <a:off x="7868275" y="2106717"/>
            <a:ext cx="416052" cy="364490"/>
          </a:xfrm>
          <a:prstGeom prst="rect">
            <a:avLst/>
          </a:prstGeom>
        </p:spPr>
      </p:pic>
      <p:sp>
        <p:nvSpPr>
          <p:cNvPr id="49" name="Shape 1671"/>
          <p:cNvSpPr txBox="1"/>
          <p:nvPr/>
        </p:nvSpPr>
        <p:spPr>
          <a:xfrm>
            <a:off x="354568" y="1407624"/>
            <a:ext cx="1768387" cy="34238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300" i="0" u="none" strike="noStrike" cap="none" dirty="0" smtClean="0">
                <a:solidFill>
                  <a:schemeClr val="accent4"/>
                </a:solidFill>
                <a:latin typeface="Proxima Nova Regular"/>
                <a:ea typeface="Calibri"/>
                <a:cs typeface="Proxima Nova Regular"/>
                <a:sym typeface="Calibri"/>
              </a:rPr>
              <a:t>EXPLORE</a:t>
            </a:r>
            <a:endParaRPr lang="en" sz="1300" i="0" u="none" strike="noStrike" cap="none" dirty="0">
              <a:solidFill>
                <a:schemeClr val="accent4"/>
              </a:solidFill>
              <a:latin typeface="Proxima Nova Regular"/>
              <a:ea typeface="Calibri"/>
              <a:cs typeface="Proxima Nova Regular"/>
              <a:sym typeface="Calibri"/>
            </a:endParaRPr>
          </a:p>
        </p:txBody>
      </p:sp>
      <p:sp>
        <p:nvSpPr>
          <p:cNvPr id="50" name="Shape 1671"/>
          <p:cNvSpPr txBox="1"/>
          <p:nvPr/>
        </p:nvSpPr>
        <p:spPr>
          <a:xfrm>
            <a:off x="1803142" y="1407624"/>
            <a:ext cx="1570933" cy="34238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300" i="0" u="none" strike="noStrike" cap="none" dirty="0" smtClean="0">
                <a:solidFill>
                  <a:schemeClr val="accent4"/>
                </a:solidFill>
                <a:latin typeface="Proxima Nova Regular"/>
                <a:ea typeface="Calibri"/>
                <a:cs typeface="Proxima Nova Regular"/>
                <a:sym typeface="Calibri"/>
              </a:rPr>
              <a:t>TRAIN</a:t>
            </a:r>
            <a:endParaRPr lang="en" sz="1300" i="0" u="none" strike="noStrike" cap="none" dirty="0">
              <a:solidFill>
                <a:schemeClr val="accent4"/>
              </a:solidFill>
              <a:latin typeface="Proxima Nova Regular"/>
              <a:ea typeface="Calibri"/>
              <a:cs typeface="Proxima Nova Regular"/>
              <a:sym typeface="Calibri"/>
            </a:endParaRPr>
          </a:p>
        </p:txBody>
      </p:sp>
      <p:sp>
        <p:nvSpPr>
          <p:cNvPr id="51" name="Shape 1671"/>
          <p:cNvSpPr txBox="1"/>
          <p:nvPr/>
        </p:nvSpPr>
        <p:spPr>
          <a:xfrm>
            <a:off x="3009513" y="1407624"/>
            <a:ext cx="1768387" cy="34238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300" i="0" u="none" strike="noStrike" cap="none" dirty="0" smtClean="0">
                <a:solidFill>
                  <a:schemeClr val="accent4"/>
                </a:solidFill>
                <a:latin typeface="Proxima Nova Regular"/>
                <a:ea typeface="Calibri"/>
                <a:cs typeface="Proxima Nova Regular"/>
                <a:sym typeface="Calibri"/>
              </a:rPr>
              <a:t>EVALUATE</a:t>
            </a:r>
            <a:endParaRPr lang="en" sz="1300" i="0" u="none" strike="noStrike" cap="none" dirty="0">
              <a:solidFill>
                <a:schemeClr val="accent4"/>
              </a:solidFill>
              <a:latin typeface="Proxima Nova Regular"/>
              <a:ea typeface="Calibri"/>
              <a:cs typeface="Proxima Nova Regular"/>
              <a:sym typeface="Calibri"/>
            </a:endParaRPr>
          </a:p>
        </p:txBody>
      </p:sp>
      <p:sp>
        <p:nvSpPr>
          <p:cNvPr id="52" name="Shape 1671"/>
          <p:cNvSpPr txBox="1"/>
          <p:nvPr/>
        </p:nvSpPr>
        <p:spPr>
          <a:xfrm>
            <a:off x="4445258" y="1407624"/>
            <a:ext cx="1768387" cy="34238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300" i="0" u="none" strike="noStrike" cap="none" dirty="0" smtClean="0">
                <a:solidFill>
                  <a:schemeClr val="accent4"/>
                </a:solidFill>
                <a:latin typeface="Proxima Nova Regular"/>
                <a:ea typeface="Calibri"/>
                <a:cs typeface="Proxima Nova Regular"/>
                <a:sym typeface="Calibri"/>
              </a:rPr>
              <a:t>IMMERSE</a:t>
            </a:r>
            <a:endParaRPr lang="en" sz="1300" i="0" u="none" strike="noStrike" cap="none" dirty="0">
              <a:solidFill>
                <a:schemeClr val="accent4"/>
              </a:solidFill>
              <a:latin typeface="Proxima Nova Regular"/>
              <a:ea typeface="Calibri"/>
              <a:cs typeface="Proxima Nova Regular"/>
              <a:sym typeface="Calibri"/>
            </a:endParaRPr>
          </a:p>
        </p:txBody>
      </p:sp>
      <p:sp>
        <p:nvSpPr>
          <p:cNvPr id="53" name="Shape 1671"/>
          <p:cNvSpPr txBox="1"/>
          <p:nvPr/>
        </p:nvSpPr>
        <p:spPr>
          <a:xfrm>
            <a:off x="5804029" y="1407624"/>
            <a:ext cx="1768387" cy="34238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300" i="0" u="none" strike="noStrike" cap="none" dirty="0" smtClean="0">
                <a:solidFill>
                  <a:schemeClr val="accent4"/>
                </a:solidFill>
                <a:latin typeface="Proxima Nova Regular"/>
                <a:ea typeface="Calibri"/>
                <a:cs typeface="Proxima Nova Regular"/>
                <a:sym typeface="Calibri"/>
              </a:rPr>
              <a:t>MIGRATE</a:t>
            </a:r>
            <a:endParaRPr lang="en" sz="1300" i="0" u="none" strike="noStrike" cap="none" dirty="0">
              <a:solidFill>
                <a:schemeClr val="accent4"/>
              </a:solidFill>
              <a:latin typeface="Proxima Nova Regular"/>
              <a:ea typeface="Calibri"/>
              <a:cs typeface="Proxima Nova Regular"/>
              <a:sym typeface="Calibri"/>
            </a:endParaRPr>
          </a:p>
        </p:txBody>
      </p:sp>
      <p:sp>
        <p:nvSpPr>
          <p:cNvPr id="54" name="Shape 1671"/>
          <p:cNvSpPr txBox="1"/>
          <p:nvPr/>
        </p:nvSpPr>
        <p:spPr>
          <a:xfrm>
            <a:off x="7177951" y="1407624"/>
            <a:ext cx="1768387" cy="342386"/>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Calibri"/>
              <a:buNone/>
            </a:pPr>
            <a:r>
              <a:rPr lang="en-US" sz="1300" i="0" u="none" strike="noStrike" cap="none" dirty="0" smtClean="0">
                <a:solidFill>
                  <a:schemeClr val="accent4"/>
                </a:solidFill>
                <a:latin typeface="Proxima Nova Regular"/>
                <a:ea typeface="Calibri"/>
                <a:cs typeface="Proxima Nova Regular"/>
                <a:sym typeface="Calibri"/>
              </a:rPr>
              <a:t>BUILD</a:t>
            </a:r>
            <a:endParaRPr lang="en" sz="1300" i="0" u="none" strike="noStrike" cap="none" dirty="0">
              <a:solidFill>
                <a:schemeClr val="accent4"/>
              </a:solidFill>
              <a:latin typeface="Proxima Nova Regular"/>
              <a:ea typeface="Calibri"/>
              <a:cs typeface="Proxima Nova Regular"/>
              <a:sym typeface="Calibri"/>
            </a:endParaRPr>
          </a:p>
        </p:txBody>
      </p:sp>
      <p:sp>
        <p:nvSpPr>
          <p:cNvPr id="56" name="Rectangle 55"/>
          <p:cNvSpPr/>
          <p:nvPr/>
        </p:nvSpPr>
        <p:spPr>
          <a:xfrm rot="16200000">
            <a:off x="4512657" y="-767414"/>
            <a:ext cx="147973" cy="8791065"/>
          </a:xfrm>
          <a:prstGeom prst="rect">
            <a:avLst/>
          </a:prstGeom>
          <a:gradFill>
            <a:gsLst>
              <a:gs pos="0">
                <a:schemeClr val="bg1"/>
              </a:gs>
              <a:gs pos="100000">
                <a:schemeClr val="bg1">
                  <a:lumMod val="85000"/>
                </a:schemeClr>
              </a:gs>
              <a:gs pos="53000">
                <a:schemeClr val="bg1">
                  <a:lumMod val="9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spTree>
    <p:extLst>
      <p:ext uri="{BB962C8B-B14F-4D97-AF65-F5344CB8AC3E}">
        <p14:creationId xmlns:p14="http://schemas.microsoft.com/office/powerpoint/2010/main" val="20923558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 Arrow 8"/>
          <p:cNvSpPr/>
          <p:nvPr/>
        </p:nvSpPr>
        <p:spPr>
          <a:xfrm>
            <a:off x="7885215" y="2162093"/>
            <a:ext cx="835949" cy="414068"/>
          </a:xfrm>
          <a:prstGeom prst="lef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PRING_ONE_ADRIAN_COCKCROFT-1.jpg"/>
          <p:cNvPicPr>
            <a:picLocks noChangeAspect="1"/>
          </p:cNvPicPr>
          <p:nvPr/>
        </p:nvPicPr>
        <p:blipFill rotWithShape="1">
          <a:blip r:embed="rId3">
            <a:extLst>
              <a:ext uri="{28A0092B-C50C-407E-A947-70E740481C1C}">
                <a14:useLocalDpi xmlns:a14="http://schemas.microsoft.com/office/drawing/2010/main" val="0"/>
              </a:ext>
            </a:extLst>
          </a:blip>
          <a:srcRect l="14559" r="26150"/>
          <a:stretch/>
        </p:blipFill>
        <p:spPr>
          <a:xfrm>
            <a:off x="-1" y="0"/>
            <a:ext cx="4575053" cy="5143500"/>
          </a:xfrm>
          <a:prstGeom prst="rect">
            <a:avLst/>
          </a:prstGeom>
          <a:effectLst>
            <a:outerShdw blurRad="50800" dist="38100" algn="l" rotWithShape="0">
              <a:prstClr val="black">
                <a:alpha val="40000"/>
              </a:prstClr>
            </a:outerShdw>
          </a:effectLst>
        </p:spPr>
      </p:pic>
      <p:sp>
        <p:nvSpPr>
          <p:cNvPr id="52" name="TextBox 51"/>
          <p:cNvSpPr txBox="1"/>
          <p:nvPr/>
        </p:nvSpPr>
        <p:spPr>
          <a:xfrm>
            <a:off x="4890661" y="3563412"/>
            <a:ext cx="1304385" cy="738664"/>
          </a:xfrm>
          <a:prstGeom prst="rect">
            <a:avLst/>
          </a:prstGeom>
          <a:noFill/>
        </p:spPr>
        <p:txBody>
          <a:bodyPr wrap="square" rtlCol="0">
            <a:spAutoFit/>
          </a:bodyPr>
          <a:lstStyle/>
          <a:p>
            <a:r>
              <a:rPr lang="en-US" sz="1400" b="1" dirty="0" smtClean="0">
                <a:solidFill>
                  <a:schemeClr val="bg1"/>
                </a:solidFill>
                <a:latin typeface="Proxima Nova Regular"/>
                <a:cs typeface="Proxima Nova Regular"/>
              </a:rPr>
              <a:t>Maximize </a:t>
            </a:r>
          </a:p>
          <a:p>
            <a:r>
              <a:rPr lang="en-US" sz="1400" dirty="0" smtClean="0">
                <a:solidFill>
                  <a:schemeClr val="bg1"/>
                </a:solidFill>
                <a:latin typeface="Proxima Nova Regular"/>
                <a:cs typeface="Proxima Nova Regular"/>
              </a:rPr>
              <a:t>Customer Learning</a:t>
            </a:r>
          </a:p>
        </p:txBody>
      </p:sp>
      <p:cxnSp>
        <p:nvCxnSpPr>
          <p:cNvPr id="6" name="Straight Connector 5"/>
          <p:cNvCxnSpPr/>
          <p:nvPr/>
        </p:nvCxnSpPr>
        <p:spPr>
          <a:xfrm>
            <a:off x="5715000" y="2127103"/>
            <a:ext cx="0" cy="45720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60792" y="2127103"/>
            <a:ext cx="0" cy="45720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681122" y="2985063"/>
            <a:ext cx="2197181" cy="307777"/>
          </a:xfrm>
          <a:prstGeom prst="rect">
            <a:avLst/>
          </a:prstGeom>
          <a:noFill/>
        </p:spPr>
        <p:txBody>
          <a:bodyPr wrap="square" rtlCol="0">
            <a:spAutoFit/>
          </a:bodyPr>
          <a:lstStyle/>
          <a:p>
            <a:pPr algn="ctr"/>
            <a:r>
              <a:rPr lang="en-US" sz="1400" dirty="0" smtClean="0">
                <a:solidFill>
                  <a:srgbClr val="F7DC5F"/>
                </a:solidFill>
                <a:latin typeface="Proxima Nova Regular"/>
                <a:cs typeface="Proxima Nova Regular"/>
              </a:rPr>
              <a:t>Time to Value </a:t>
            </a:r>
            <a:r>
              <a:rPr lang="en-US" sz="1400" dirty="0" smtClean="0">
                <a:solidFill>
                  <a:srgbClr val="F7DC5F"/>
                </a:solidFill>
                <a:latin typeface="Proxima Nova Regular"/>
                <a:cs typeface="Proxima Nova Regular"/>
                <a:sym typeface="Wingdings"/>
              </a:rPr>
              <a:t> 0</a:t>
            </a:r>
            <a:endParaRPr lang="en-US" sz="1400" dirty="0">
              <a:solidFill>
                <a:srgbClr val="F7DC5F"/>
              </a:solidFill>
              <a:latin typeface="Proxima Nova Regular"/>
              <a:cs typeface="Proxima Nova Regular"/>
            </a:endParaRPr>
          </a:p>
        </p:txBody>
      </p:sp>
      <p:sp>
        <p:nvSpPr>
          <p:cNvPr id="31" name="Text Placeholder 3"/>
          <p:cNvSpPr>
            <a:spLocks noGrp="1"/>
          </p:cNvSpPr>
          <p:nvPr>
            <p:ph type="body" sz="quarter" idx="4294967295"/>
          </p:nvPr>
        </p:nvSpPr>
        <p:spPr>
          <a:xfrm>
            <a:off x="4781601" y="901700"/>
            <a:ext cx="4110037" cy="490538"/>
          </a:xfrm>
          <a:prstGeom prst="rect">
            <a:avLst/>
          </a:prstGeom>
        </p:spPr>
        <p:txBody>
          <a:bodyPr/>
          <a:lstStyle/>
          <a:p>
            <a:pPr marL="0" indent="0" algn="ctr">
              <a:buNone/>
            </a:pPr>
            <a:r>
              <a:rPr lang="en-US" sz="2400" b="1" dirty="0" smtClean="0">
                <a:solidFill>
                  <a:srgbClr val="FFC85F"/>
                </a:solidFill>
                <a:latin typeface="Proxima Nova Semibold"/>
                <a:cs typeface="Proxima Nova Semibold"/>
              </a:rPr>
              <a:t>Optimizing Time to Value</a:t>
            </a:r>
            <a:endParaRPr lang="en-US" sz="2400" b="1" dirty="0">
              <a:solidFill>
                <a:srgbClr val="FFC85F"/>
              </a:solidFill>
              <a:latin typeface="Proxima Nova Semibold"/>
              <a:cs typeface="Proxima Nova Semibold"/>
            </a:endParaRPr>
          </a:p>
        </p:txBody>
      </p:sp>
      <p:sp>
        <p:nvSpPr>
          <p:cNvPr id="8" name="Right Arrow 7"/>
          <p:cNvSpPr/>
          <p:nvPr/>
        </p:nvSpPr>
        <p:spPr>
          <a:xfrm>
            <a:off x="4862791" y="2165099"/>
            <a:ext cx="835949" cy="414068"/>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286807" y="1739495"/>
            <a:ext cx="543914" cy="307777"/>
          </a:xfrm>
          <a:prstGeom prst="rect">
            <a:avLst/>
          </a:prstGeom>
          <a:noFill/>
        </p:spPr>
        <p:txBody>
          <a:bodyPr wrap="none" rtlCol="0">
            <a:spAutoFit/>
          </a:bodyPr>
          <a:lstStyle/>
          <a:p>
            <a:pPr algn="ctr"/>
            <a:r>
              <a:rPr lang="en-US" sz="1400" dirty="0" smtClean="0">
                <a:solidFill>
                  <a:schemeClr val="bg1"/>
                </a:solidFill>
                <a:latin typeface="Proxima Nova Regular"/>
                <a:cs typeface="Proxima Nova Regular"/>
              </a:rPr>
              <a:t>Idea</a:t>
            </a:r>
            <a:endParaRPr lang="en-US" sz="1400" dirty="0">
              <a:solidFill>
                <a:schemeClr val="bg1"/>
              </a:solidFill>
              <a:latin typeface="Proxima Nova Regular"/>
              <a:cs typeface="Proxima Nova Regular"/>
            </a:endParaRPr>
          </a:p>
        </p:txBody>
      </p:sp>
      <p:sp>
        <p:nvSpPr>
          <p:cNvPr id="35" name="TextBox 34"/>
          <p:cNvSpPr txBox="1"/>
          <p:nvPr/>
        </p:nvSpPr>
        <p:spPr>
          <a:xfrm>
            <a:off x="7728214" y="1751093"/>
            <a:ext cx="1076242" cy="307777"/>
          </a:xfrm>
          <a:prstGeom prst="rect">
            <a:avLst/>
          </a:prstGeom>
          <a:noFill/>
        </p:spPr>
        <p:txBody>
          <a:bodyPr wrap="none" rtlCol="0">
            <a:spAutoFit/>
          </a:bodyPr>
          <a:lstStyle/>
          <a:p>
            <a:pPr algn="ctr"/>
            <a:r>
              <a:rPr lang="en-US" sz="1400" dirty="0" smtClean="0">
                <a:solidFill>
                  <a:schemeClr val="bg1"/>
                </a:solidFill>
                <a:latin typeface="Proxima Nova Regular"/>
                <a:cs typeface="Proxima Nova Regular"/>
              </a:rPr>
              <a:t>Production</a:t>
            </a:r>
            <a:endParaRPr lang="en-US" sz="1400" dirty="0">
              <a:solidFill>
                <a:schemeClr val="bg1"/>
              </a:solidFill>
              <a:latin typeface="Proxima Nova Regular"/>
              <a:cs typeface="Proxima Nova Regular"/>
            </a:endParaRPr>
          </a:p>
        </p:txBody>
      </p:sp>
      <p:sp>
        <p:nvSpPr>
          <p:cNvPr id="22" name="TextBox 21"/>
          <p:cNvSpPr txBox="1"/>
          <p:nvPr/>
        </p:nvSpPr>
        <p:spPr>
          <a:xfrm>
            <a:off x="6242547" y="3563412"/>
            <a:ext cx="1320130" cy="738664"/>
          </a:xfrm>
          <a:prstGeom prst="rect">
            <a:avLst/>
          </a:prstGeom>
          <a:noFill/>
        </p:spPr>
        <p:txBody>
          <a:bodyPr wrap="square" rtlCol="0">
            <a:spAutoFit/>
          </a:bodyPr>
          <a:lstStyle/>
          <a:p>
            <a:r>
              <a:rPr lang="en-US" sz="1400" b="1" dirty="0" smtClean="0">
                <a:solidFill>
                  <a:schemeClr val="bg1"/>
                </a:solidFill>
                <a:latin typeface="Proxima Nova Regular"/>
                <a:cs typeface="Proxima Nova Regular"/>
              </a:rPr>
              <a:t>Minimize</a:t>
            </a:r>
          </a:p>
          <a:p>
            <a:r>
              <a:rPr lang="en-US" sz="1400" dirty="0" smtClean="0">
                <a:solidFill>
                  <a:schemeClr val="bg1"/>
                </a:solidFill>
                <a:latin typeface="Proxima Nova Regular"/>
                <a:cs typeface="Proxima Nova Regular"/>
              </a:rPr>
              <a:t>Competitive Entry</a:t>
            </a:r>
          </a:p>
        </p:txBody>
      </p:sp>
      <p:sp>
        <p:nvSpPr>
          <p:cNvPr id="23" name="TextBox 22"/>
          <p:cNvSpPr txBox="1"/>
          <p:nvPr/>
        </p:nvSpPr>
        <p:spPr>
          <a:xfrm>
            <a:off x="7655209" y="3563412"/>
            <a:ext cx="1472509" cy="523221"/>
          </a:xfrm>
          <a:prstGeom prst="rect">
            <a:avLst/>
          </a:prstGeom>
          <a:noFill/>
        </p:spPr>
        <p:txBody>
          <a:bodyPr wrap="square" rtlCol="0">
            <a:spAutoFit/>
          </a:bodyPr>
          <a:lstStyle/>
          <a:p>
            <a:r>
              <a:rPr lang="en-US" sz="1400" b="1" dirty="0" smtClean="0">
                <a:solidFill>
                  <a:schemeClr val="bg1"/>
                </a:solidFill>
                <a:latin typeface="Proxima Nova Regular"/>
                <a:cs typeface="Proxima Nova Regular"/>
              </a:rPr>
              <a:t>Adapt To</a:t>
            </a:r>
          </a:p>
          <a:p>
            <a:r>
              <a:rPr lang="en-US" sz="1400" dirty="0" smtClean="0">
                <a:solidFill>
                  <a:schemeClr val="bg1"/>
                </a:solidFill>
                <a:latin typeface="Proxima Nova Regular"/>
                <a:cs typeface="Proxima Nova Regular"/>
              </a:rPr>
              <a:t>Market Shifts</a:t>
            </a:r>
          </a:p>
        </p:txBody>
      </p:sp>
      <p:sp>
        <p:nvSpPr>
          <p:cNvPr id="21" name="TextBox 20"/>
          <p:cNvSpPr txBox="1"/>
          <p:nvPr/>
        </p:nvSpPr>
        <p:spPr>
          <a:xfrm>
            <a:off x="154670" y="1147480"/>
            <a:ext cx="2116573" cy="936667"/>
          </a:xfrm>
          <a:prstGeom prst="rect">
            <a:avLst/>
          </a:prstGeom>
          <a:noFill/>
        </p:spPr>
        <p:txBody>
          <a:bodyPr wrap="square" rtlCol="0">
            <a:spAutoFit/>
          </a:bodyPr>
          <a:lstStyle/>
          <a:p>
            <a:pPr>
              <a:lnSpc>
                <a:spcPct val="120000"/>
              </a:lnSpc>
            </a:pPr>
            <a:r>
              <a:rPr lang="en-US" sz="1600" dirty="0" smtClean="0">
                <a:solidFill>
                  <a:schemeClr val="bg1"/>
                </a:solidFill>
                <a:latin typeface="Proxima Nova Regular"/>
                <a:cs typeface="Proxima Nova Regular"/>
              </a:rPr>
              <a:t>Adrian Cockcroft</a:t>
            </a:r>
          </a:p>
          <a:p>
            <a:pPr>
              <a:lnSpc>
                <a:spcPct val="120000"/>
              </a:lnSpc>
            </a:pPr>
            <a:r>
              <a:rPr lang="en-US" sz="1000" dirty="0" smtClean="0">
                <a:solidFill>
                  <a:schemeClr val="bg2"/>
                </a:solidFill>
                <a:latin typeface="Proxima Nova Regular"/>
                <a:cs typeface="Proxima Nova Regular"/>
              </a:rPr>
              <a:t>VP, Cloud Architecture</a:t>
            </a:r>
          </a:p>
          <a:p>
            <a:pPr>
              <a:lnSpc>
                <a:spcPct val="120000"/>
              </a:lnSpc>
            </a:pPr>
            <a:r>
              <a:rPr lang="en-US" sz="1000" dirty="0" smtClean="0">
                <a:solidFill>
                  <a:schemeClr val="bg2"/>
                </a:solidFill>
                <a:latin typeface="Proxima Nova Regular"/>
                <a:cs typeface="Proxima Nova Regular"/>
              </a:rPr>
              <a:t>Amazon Web Services</a:t>
            </a:r>
          </a:p>
          <a:p>
            <a:pPr>
              <a:lnSpc>
                <a:spcPct val="120000"/>
              </a:lnSpc>
            </a:pPr>
            <a:r>
              <a:rPr lang="en-US" sz="1000" dirty="0" smtClean="0">
                <a:solidFill>
                  <a:schemeClr val="bg2"/>
                </a:solidFill>
                <a:latin typeface="Proxima Nova Regular"/>
                <a:cs typeface="Proxima Nova Regular"/>
              </a:rPr>
              <a:t>Previously Netflix Cloud Architect</a:t>
            </a:r>
            <a:endParaRPr lang="en-US" sz="1000" dirty="0">
              <a:solidFill>
                <a:schemeClr val="bg2"/>
              </a:solidFill>
              <a:latin typeface="Proxima Nova Regular"/>
              <a:cs typeface="Proxima Nova Regular"/>
            </a:endParaRPr>
          </a:p>
        </p:txBody>
      </p:sp>
      <p:pic>
        <p:nvPicPr>
          <p:cNvPr id="5" name="Picture 4" descr="logo-aws-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390" y="395635"/>
            <a:ext cx="1383835" cy="507271"/>
          </a:xfrm>
          <a:prstGeom prst="rect">
            <a:avLst/>
          </a:prstGeom>
        </p:spPr>
      </p:pic>
      <p:sp>
        <p:nvSpPr>
          <p:cNvPr id="11" name="Right Brace 10"/>
          <p:cNvSpPr/>
          <p:nvPr/>
        </p:nvSpPr>
        <p:spPr>
          <a:xfrm rot="5400000">
            <a:off x="6630545" y="1759188"/>
            <a:ext cx="325627" cy="2141043"/>
          </a:xfrm>
          <a:prstGeom prst="rightBrace">
            <a:avLst>
              <a:gd name="adj1" fmla="val 35836"/>
              <a:gd name="adj2" fmla="val 50000"/>
            </a:avLst>
          </a:prstGeom>
          <a:ln>
            <a:solidFill>
              <a:srgbClr val="F7DC5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26923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Shape 2478"/>
          <p:cNvSpPr txBox="1">
            <a:spLocks noGrp="1"/>
          </p:cNvSpPr>
          <p:nvPr>
            <p:ph type="title"/>
          </p:nvPr>
        </p:nvSpPr>
        <p:spPr>
          <a:prstGeom prst="rect">
            <a:avLst/>
          </a:prstGeom>
          <a:noFill/>
          <a:ln>
            <a:noFill/>
          </a:ln>
        </p:spPr>
        <p:txBody>
          <a:bodyPr lIns="91425" tIns="45700" rIns="91425" bIns="45700" anchor="t" anchorCtr="0">
            <a:noAutofit/>
          </a:bodyPr>
          <a:lstStyle/>
          <a:p>
            <a:pPr lvl="0" rtl="0">
              <a:lnSpc>
                <a:spcPct val="90000"/>
              </a:lnSpc>
              <a:spcBef>
                <a:spcPts val="0"/>
              </a:spcBef>
              <a:buClr>
                <a:srgbClr val="008881"/>
              </a:buClr>
              <a:buSzPct val="25000"/>
              <a:buFont typeface="Arial"/>
              <a:buNone/>
            </a:pPr>
            <a:r>
              <a:rPr lang="en" dirty="0">
                <a:solidFill>
                  <a:srgbClr val="008881"/>
                </a:solidFill>
              </a:rPr>
              <a:t>Services Overview</a:t>
            </a:r>
          </a:p>
          <a:p>
            <a:pPr marL="0" marR="0" lvl="0" indent="0" algn="l" rtl="0">
              <a:lnSpc>
                <a:spcPct val="100000"/>
              </a:lnSpc>
              <a:spcBef>
                <a:spcPts val="0"/>
              </a:spcBef>
              <a:spcAft>
                <a:spcPts val="0"/>
              </a:spcAft>
              <a:buClr>
                <a:srgbClr val="008774"/>
              </a:buClr>
              <a:buSzPct val="25000"/>
              <a:buFont typeface="Arial"/>
              <a:buNone/>
            </a:pPr>
            <a:endParaRPr dirty="0">
              <a:solidFill>
                <a:srgbClr val="008774"/>
              </a:solidFill>
            </a:endParaRPr>
          </a:p>
        </p:txBody>
      </p:sp>
      <p:grpSp>
        <p:nvGrpSpPr>
          <p:cNvPr id="2479" name="Shape 2479"/>
          <p:cNvGrpSpPr/>
          <p:nvPr/>
        </p:nvGrpSpPr>
        <p:grpSpPr>
          <a:xfrm>
            <a:off x="336358" y="1373631"/>
            <a:ext cx="2035152" cy="2101685"/>
            <a:chOff x="336358" y="1157840"/>
            <a:chExt cx="2035152" cy="2101685"/>
          </a:xfrm>
        </p:grpSpPr>
        <p:sp>
          <p:nvSpPr>
            <p:cNvPr id="2480" name="Shape 2480"/>
            <p:cNvSpPr/>
            <p:nvPr/>
          </p:nvSpPr>
          <p:spPr>
            <a:xfrm>
              <a:off x="336358" y="1157840"/>
              <a:ext cx="2016900" cy="1137899"/>
            </a:xfrm>
            <a:prstGeom prst="roundRect">
              <a:avLst>
                <a:gd name="adj" fmla="val 0"/>
              </a:avLst>
            </a:prstGeom>
            <a:solidFill>
              <a:srgbClr val="008774"/>
            </a:solidFill>
            <a:ln w="9525" cap="flat" cmpd="sng">
              <a:solidFill>
                <a:srgbClr val="01786E"/>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 sz="1500" b="1" dirty="0">
                  <a:solidFill>
                    <a:srgbClr val="FFFFFF"/>
                  </a:solidFill>
                  <a:latin typeface="Proxima Nova Regular"/>
                  <a:ea typeface="Calibri"/>
                  <a:cs typeface="Proxima Nova Regular"/>
                  <a:sym typeface="Calibri"/>
                </a:rPr>
                <a:t>PLATFORM </a:t>
              </a:r>
            </a:p>
            <a:p>
              <a:pPr marL="0" marR="0" lvl="0" indent="0" algn="ctr" rtl="0">
                <a:spcBef>
                  <a:spcPts val="0"/>
                </a:spcBef>
                <a:buSzPct val="25000"/>
                <a:buNone/>
              </a:pPr>
              <a:r>
                <a:rPr lang="en" sz="1500" b="1" dirty="0">
                  <a:solidFill>
                    <a:srgbClr val="FFFFFF"/>
                  </a:solidFill>
                  <a:latin typeface="Proxima Nova Regular"/>
                  <a:ea typeface="Calibri"/>
                  <a:cs typeface="Proxima Nova Regular"/>
                  <a:sym typeface="Calibri"/>
                </a:rPr>
                <a:t>DOJO</a:t>
              </a:r>
            </a:p>
          </p:txBody>
        </p:sp>
        <p:sp>
          <p:nvSpPr>
            <p:cNvPr id="2481" name="Shape 2481"/>
            <p:cNvSpPr/>
            <p:nvPr/>
          </p:nvSpPr>
          <p:spPr>
            <a:xfrm>
              <a:off x="360310" y="1716098"/>
              <a:ext cx="2011200" cy="5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900" dirty="0">
                  <a:solidFill>
                    <a:srgbClr val="FFFFFF"/>
                  </a:solidFill>
                  <a:latin typeface="Proxima Nova Regular"/>
                  <a:ea typeface="Calibri"/>
                  <a:cs typeface="Proxima Nova Regular"/>
                  <a:sym typeface="Calibri"/>
                </a:rPr>
                <a:t>Enable the Pivotal Cloud Foundry platform and empower your people with skills to be successful.</a:t>
              </a:r>
            </a:p>
          </p:txBody>
        </p:sp>
        <p:sp>
          <p:nvSpPr>
            <p:cNvPr id="2482" name="Shape 2482"/>
            <p:cNvSpPr/>
            <p:nvPr/>
          </p:nvSpPr>
          <p:spPr>
            <a:xfrm>
              <a:off x="341640" y="2359825"/>
              <a:ext cx="2011200" cy="899700"/>
            </a:xfrm>
            <a:prstGeom prst="roundRect">
              <a:avLst>
                <a:gd name="adj" fmla="val 0"/>
              </a:avLst>
            </a:prstGeom>
            <a:solidFill>
              <a:srgbClr val="C1E2DE"/>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900" dirty="0">
                  <a:solidFill>
                    <a:srgbClr val="4D4D4D"/>
                  </a:solidFill>
                  <a:latin typeface="Proxima Nova Regular"/>
                  <a:ea typeface="Calibri"/>
                  <a:cs typeface="Proxima Nova Regular"/>
                  <a:sym typeface="Calibri"/>
                </a:rPr>
                <a:t>Duration: 4 or 6 weeks</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Infrastructure Planning</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Software Deployment</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App Migration(s)</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CI/CD Enablement</a:t>
              </a:r>
            </a:p>
          </p:txBody>
        </p:sp>
      </p:grpSp>
      <p:grpSp>
        <p:nvGrpSpPr>
          <p:cNvPr id="2483" name="Shape 2483"/>
          <p:cNvGrpSpPr/>
          <p:nvPr/>
        </p:nvGrpSpPr>
        <p:grpSpPr>
          <a:xfrm>
            <a:off x="4624519" y="1373631"/>
            <a:ext cx="2021999" cy="2096284"/>
            <a:chOff x="4624682" y="1157840"/>
            <a:chExt cx="2022000" cy="2096284"/>
          </a:xfrm>
        </p:grpSpPr>
        <p:sp>
          <p:nvSpPr>
            <p:cNvPr id="2484" name="Shape 2484"/>
            <p:cNvSpPr/>
            <p:nvPr/>
          </p:nvSpPr>
          <p:spPr>
            <a:xfrm>
              <a:off x="4624682" y="1157840"/>
              <a:ext cx="2011800" cy="1137899"/>
            </a:xfrm>
            <a:prstGeom prst="roundRect">
              <a:avLst>
                <a:gd name="adj" fmla="val 0"/>
              </a:avLst>
            </a:prstGeom>
            <a:solidFill>
              <a:srgbClr val="008774"/>
            </a:solidFill>
            <a:ln w="9525" cap="flat" cmpd="sng">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 sz="1500" b="1" dirty="0">
                  <a:solidFill>
                    <a:srgbClr val="FFFFFF"/>
                  </a:solidFill>
                  <a:latin typeface="Proxima Nova Regular"/>
                  <a:ea typeface="Calibri"/>
                  <a:cs typeface="Proxima Nova Regular"/>
                  <a:sym typeface="Calibri"/>
                </a:rPr>
                <a:t>APPLICATION REPLATFORMING</a:t>
              </a:r>
            </a:p>
          </p:txBody>
        </p:sp>
        <p:sp>
          <p:nvSpPr>
            <p:cNvPr id="2485" name="Shape 2485"/>
            <p:cNvSpPr/>
            <p:nvPr/>
          </p:nvSpPr>
          <p:spPr>
            <a:xfrm>
              <a:off x="4711935" y="1716098"/>
              <a:ext cx="1860600" cy="5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900">
                  <a:solidFill>
                    <a:srgbClr val="FFFFFF"/>
                  </a:solidFill>
                  <a:latin typeface="Proxima Nova Regular"/>
                  <a:ea typeface="Calibri"/>
                  <a:cs typeface="Proxima Nova Regular"/>
                  <a:sym typeface="Calibri"/>
                </a:rPr>
                <a:t>Quickly identify and transition apps to Pivotal Cloud Foundry with minimal refactoring.</a:t>
              </a:r>
            </a:p>
          </p:txBody>
        </p:sp>
        <p:sp>
          <p:nvSpPr>
            <p:cNvPr id="2486" name="Shape 2486"/>
            <p:cNvSpPr/>
            <p:nvPr/>
          </p:nvSpPr>
          <p:spPr>
            <a:xfrm>
              <a:off x="4624682" y="2359825"/>
              <a:ext cx="2022000" cy="894300"/>
            </a:xfrm>
            <a:prstGeom prst="roundRect">
              <a:avLst>
                <a:gd name="adj" fmla="val 0"/>
              </a:avLst>
            </a:prstGeom>
            <a:solidFill>
              <a:srgbClr val="C1E2DE"/>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900" dirty="0">
                  <a:solidFill>
                    <a:srgbClr val="4D4D4D"/>
                  </a:solidFill>
                  <a:latin typeface="Proxima Nova Regular"/>
                  <a:ea typeface="Calibri"/>
                  <a:cs typeface="Proxima Nova Regular"/>
                  <a:sym typeface="Calibri"/>
                </a:rPr>
                <a:t>Duration: 10 weeks</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Suitability Reviews</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Cloud or Server Migration</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Testing and Verification</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Operational Enablement</a:t>
              </a:r>
            </a:p>
          </p:txBody>
        </p:sp>
      </p:grpSp>
      <p:grpSp>
        <p:nvGrpSpPr>
          <p:cNvPr id="2487" name="Shape 2487"/>
          <p:cNvGrpSpPr/>
          <p:nvPr/>
        </p:nvGrpSpPr>
        <p:grpSpPr>
          <a:xfrm>
            <a:off x="6766103" y="1373631"/>
            <a:ext cx="2011800" cy="2096284"/>
            <a:chOff x="6766103" y="1157840"/>
            <a:chExt cx="2011800" cy="2096284"/>
          </a:xfrm>
        </p:grpSpPr>
        <p:sp>
          <p:nvSpPr>
            <p:cNvPr id="2488" name="Shape 2488"/>
            <p:cNvSpPr/>
            <p:nvPr/>
          </p:nvSpPr>
          <p:spPr>
            <a:xfrm>
              <a:off x="6766103" y="1157840"/>
              <a:ext cx="2011800" cy="1137899"/>
            </a:xfrm>
            <a:prstGeom prst="roundRect">
              <a:avLst>
                <a:gd name="adj" fmla="val 0"/>
              </a:avLst>
            </a:prstGeom>
            <a:solidFill>
              <a:srgbClr val="008774"/>
            </a:solidFill>
            <a:ln w="9525" cap="flat" cmpd="sng">
              <a:solidFill>
                <a:srgbClr val="FFFFFF"/>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 sz="1500" b="1" dirty="0">
                  <a:solidFill>
                    <a:srgbClr val="FFFFFF"/>
                  </a:solidFill>
                  <a:latin typeface="Proxima Nova Regular"/>
                  <a:ea typeface="Calibri"/>
                  <a:cs typeface="Proxima Nova Regular"/>
                  <a:sym typeface="Calibri"/>
                </a:rPr>
                <a:t>PLATFORM EXTENSION</a:t>
              </a:r>
            </a:p>
          </p:txBody>
        </p:sp>
        <p:sp>
          <p:nvSpPr>
            <p:cNvPr id="2489" name="Shape 2489"/>
            <p:cNvSpPr/>
            <p:nvPr/>
          </p:nvSpPr>
          <p:spPr>
            <a:xfrm>
              <a:off x="6833678" y="1716098"/>
              <a:ext cx="1871100" cy="5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900">
                  <a:solidFill>
                    <a:srgbClr val="FFFFFF"/>
                  </a:solidFill>
                  <a:latin typeface="Proxima Nova Regular"/>
                  <a:ea typeface="Calibri"/>
                  <a:cs typeface="Proxima Nova Regular"/>
                  <a:sym typeface="Calibri"/>
                </a:rPr>
                <a:t>Use built-in extensibility and tailor Pivotal Cloud Foundry to meet your specific needs.</a:t>
              </a:r>
            </a:p>
          </p:txBody>
        </p:sp>
        <p:sp>
          <p:nvSpPr>
            <p:cNvPr id="2490" name="Shape 2490"/>
            <p:cNvSpPr/>
            <p:nvPr/>
          </p:nvSpPr>
          <p:spPr>
            <a:xfrm>
              <a:off x="6766103" y="2359825"/>
              <a:ext cx="2009100" cy="894300"/>
            </a:xfrm>
            <a:prstGeom prst="roundRect">
              <a:avLst>
                <a:gd name="adj" fmla="val 0"/>
              </a:avLst>
            </a:prstGeom>
            <a:solidFill>
              <a:srgbClr val="C1E2DE"/>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900" dirty="0">
                  <a:solidFill>
                    <a:srgbClr val="4D4D4D"/>
                  </a:solidFill>
                  <a:latin typeface="Proxima Nova Regular"/>
                  <a:ea typeface="Calibri"/>
                  <a:cs typeface="Proxima Nova Regular"/>
                  <a:sym typeface="Calibri"/>
                </a:rPr>
                <a:t>Duration: 6 weeks</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Service Broker / Tile Dev</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Buildpack Customization</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CI/CD Pipelines</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System Integration</a:t>
              </a:r>
            </a:p>
          </p:txBody>
        </p:sp>
      </p:grpSp>
      <p:grpSp>
        <p:nvGrpSpPr>
          <p:cNvPr id="2491" name="Shape 2491"/>
          <p:cNvGrpSpPr/>
          <p:nvPr/>
        </p:nvGrpSpPr>
        <p:grpSpPr>
          <a:xfrm>
            <a:off x="2490867" y="1373631"/>
            <a:ext cx="2014295" cy="2095349"/>
            <a:chOff x="2502905" y="1157840"/>
            <a:chExt cx="2014295" cy="2095349"/>
          </a:xfrm>
        </p:grpSpPr>
        <p:sp>
          <p:nvSpPr>
            <p:cNvPr id="2492" name="Shape 2492"/>
            <p:cNvSpPr/>
            <p:nvPr/>
          </p:nvSpPr>
          <p:spPr>
            <a:xfrm>
              <a:off x="2502905" y="1157840"/>
              <a:ext cx="2011799" cy="1137899"/>
            </a:xfrm>
            <a:prstGeom prst="roundRect">
              <a:avLst>
                <a:gd name="adj" fmla="val 0"/>
              </a:avLst>
            </a:prstGeom>
            <a:solidFill>
              <a:srgbClr val="008774"/>
            </a:solidFill>
            <a:ln w="9525" cap="flat" cmpd="sng">
              <a:no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 sz="1500" b="1" dirty="0">
                  <a:solidFill>
                    <a:srgbClr val="FFFFFF"/>
                  </a:solidFill>
                  <a:latin typeface="Proxima Nova Regular"/>
                  <a:ea typeface="Calibri"/>
                  <a:cs typeface="Proxima Nova Regular"/>
                  <a:sym typeface="Calibri"/>
                </a:rPr>
                <a:t>OPERATIONS</a:t>
              </a:r>
            </a:p>
            <a:p>
              <a:pPr marL="0" marR="0" lvl="0" indent="0" algn="ctr" rtl="0">
                <a:spcBef>
                  <a:spcPts val="0"/>
                </a:spcBef>
                <a:buSzPct val="25000"/>
                <a:buNone/>
              </a:pPr>
              <a:r>
                <a:rPr lang="en" sz="1500" b="1" dirty="0">
                  <a:solidFill>
                    <a:srgbClr val="FFFFFF"/>
                  </a:solidFill>
                  <a:latin typeface="Proxima Nova Regular"/>
                  <a:ea typeface="Calibri"/>
                  <a:cs typeface="Proxima Nova Regular"/>
                  <a:sym typeface="Calibri"/>
                </a:rPr>
                <a:t>DOJO</a:t>
              </a:r>
            </a:p>
          </p:txBody>
        </p:sp>
        <p:sp>
          <p:nvSpPr>
            <p:cNvPr id="2493" name="Shape 2493"/>
            <p:cNvSpPr/>
            <p:nvPr/>
          </p:nvSpPr>
          <p:spPr>
            <a:xfrm>
              <a:off x="2506000" y="1716098"/>
              <a:ext cx="2011200" cy="5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900" dirty="0">
                  <a:solidFill>
                    <a:srgbClr val="FFFFFF"/>
                  </a:solidFill>
                  <a:latin typeface="Proxima Nova Regular"/>
                  <a:ea typeface="Calibri"/>
                  <a:cs typeface="Proxima Nova Regular"/>
                  <a:sym typeface="Calibri"/>
                </a:rPr>
                <a:t>Enable and optimize “day 2” production ops from a people, process and platform standpoint.</a:t>
              </a:r>
            </a:p>
          </p:txBody>
        </p:sp>
        <p:sp>
          <p:nvSpPr>
            <p:cNvPr id="2494" name="Shape 2494"/>
            <p:cNvSpPr/>
            <p:nvPr/>
          </p:nvSpPr>
          <p:spPr>
            <a:xfrm>
              <a:off x="2502905" y="2353489"/>
              <a:ext cx="2011199" cy="899700"/>
            </a:xfrm>
            <a:prstGeom prst="roundRect">
              <a:avLst>
                <a:gd name="adj" fmla="val 0"/>
              </a:avLst>
            </a:prstGeom>
            <a:solidFill>
              <a:srgbClr val="C1E2DE"/>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 sz="900" dirty="0">
                  <a:solidFill>
                    <a:srgbClr val="4D4D4D"/>
                  </a:solidFill>
                  <a:latin typeface="Proxima Nova Regular"/>
                  <a:ea typeface="Calibri"/>
                  <a:cs typeface="Proxima Nova Regular"/>
                  <a:sym typeface="Calibri"/>
                </a:rPr>
                <a:t>Duration: 6 weeks</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Ops Process Model</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Logging and Monitoring</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Security</a:t>
              </a:r>
            </a:p>
            <a:p>
              <a:pPr marL="171450" marR="0" lvl="0" indent="-171450" algn="l" rtl="0">
                <a:spcBef>
                  <a:spcPts val="0"/>
                </a:spcBef>
                <a:buClr>
                  <a:srgbClr val="4D4D4D"/>
                </a:buClr>
                <a:buSzPct val="100000"/>
                <a:buFont typeface="Arial"/>
                <a:buChar char="•"/>
              </a:pPr>
              <a:r>
                <a:rPr lang="en" sz="900" dirty="0">
                  <a:solidFill>
                    <a:srgbClr val="4D4D4D"/>
                  </a:solidFill>
                  <a:latin typeface="Proxima Nova Regular"/>
                  <a:ea typeface="Calibri"/>
                  <a:cs typeface="Proxima Nova Regular"/>
                  <a:sym typeface="Calibri"/>
                </a:rPr>
                <a:t>Capacity Planning</a:t>
              </a:r>
            </a:p>
          </p:txBody>
        </p:sp>
      </p:grpSp>
      <p:sp>
        <p:nvSpPr>
          <p:cNvPr id="2495" name="Shape 2495"/>
          <p:cNvSpPr/>
          <p:nvPr/>
        </p:nvSpPr>
        <p:spPr>
          <a:xfrm>
            <a:off x="336358" y="974606"/>
            <a:ext cx="2016300" cy="338626"/>
          </a:xfrm>
          <a:prstGeom prst="rect">
            <a:avLst/>
          </a:prstGeom>
          <a:solidFill>
            <a:schemeClr val="bg1">
              <a:lumMod val="85000"/>
            </a:schemeClr>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400" dirty="0" smtClean="0">
                <a:solidFill>
                  <a:schemeClr val="tx2"/>
                </a:solidFill>
                <a:latin typeface="Proxima Nova Regular"/>
                <a:ea typeface="Arial"/>
                <a:cs typeface="Proxima Nova Regular"/>
                <a:sym typeface="Arial"/>
              </a:rPr>
              <a:t>Deploy</a:t>
            </a:r>
            <a:endParaRPr lang="en" sz="1400" dirty="0">
              <a:solidFill>
                <a:schemeClr val="tx2"/>
              </a:solidFill>
              <a:latin typeface="Proxima Nova Regular"/>
              <a:ea typeface="Arial"/>
              <a:cs typeface="Proxima Nova Regular"/>
              <a:sym typeface="Arial"/>
            </a:endParaRPr>
          </a:p>
        </p:txBody>
      </p:sp>
      <p:sp>
        <p:nvSpPr>
          <p:cNvPr id="2496" name="Shape 2496"/>
          <p:cNvSpPr/>
          <p:nvPr/>
        </p:nvSpPr>
        <p:spPr>
          <a:xfrm>
            <a:off x="2490866" y="974606"/>
            <a:ext cx="4145400" cy="338626"/>
          </a:xfrm>
          <a:prstGeom prst="rect">
            <a:avLst/>
          </a:prstGeom>
          <a:solidFill>
            <a:schemeClr val="bg1">
              <a:lumMod val="85000"/>
            </a:schemeClr>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400" dirty="0" smtClean="0">
                <a:solidFill>
                  <a:schemeClr val="tx2"/>
                </a:solidFill>
                <a:latin typeface="Proxima Nova Regular"/>
                <a:ea typeface="Arial"/>
                <a:cs typeface="Proxima Nova Regular"/>
                <a:sym typeface="Arial"/>
              </a:rPr>
              <a:t>Transform</a:t>
            </a:r>
            <a:endParaRPr lang="en" sz="1400" dirty="0">
              <a:solidFill>
                <a:schemeClr val="tx2"/>
              </a:solidFill>
              <a:latin typeface="Proxima Nova Regular"/>
              <a:ea typeface="Arial"/>
              <a:cs typeface="Proxima Nova Regular"/>
              <a:sym typeface="Arial"/>
            </a:endParaRPr>
          </a:p>
        </p:txBody>
      </p:sp>
      <p:sp>
        <p:nvSpPr>
          <p:cNvPr id="2508" name="Shape 2508"/>
          <p:cNvSpPr/>
          <p:nvPr/>
        </p:nvSpPr>
        <p:spPr>
          <a:xfrm>
            <a:off x="6766103" y="974606"/>
            <a:ext cx="2011800" cy="338626"/>
          </a:xfrm>
          <a:prstGeom prst="rect">
            <a:avLst/>
          </a:prstGeom>
          <a:solidFill>
            <a:schemeClr val="bg1">
              <a:lumMod val="85000"/>
            </a:schemeClr>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400" dirty="0" smtClean="0">
                <a:solidFill>
                  <a:schemeClr val="tx2"/>
                </a:solidFill>
                <a:latin typeface="Proxima Nova Regular"/>
                <a:ea typeface="Arial"/>
                <a:cs typeface="Proxima Nova Regular"/>
                <a:sym typeface="Arial"/>
              </a:rPr>
              <a:t>Enhance</a:t>
            </a:r>
            <a:endParaRPr lang="en" sz="1400" dirty="0">
              <a:solidFill>
                <a:schemeClr val="tx2"/>
              </a:solidFill>
              <a:latin typeface="Proxima Nova Regular"/>
              <a:ea typeface="Arial"/>
              <a:cs typeface="Proxima Nova Regular"/>
              <a:sym typeface="Arial"/>
            </a:endParaRPr>
          </a:p>
        </p:txBody>
      </p:sp>
      <p:sp>
        <p:nvSpPr>
          <p:cNvPr id="2" name="TextBox 1"/>
          <p:cNvSpPr txBox="1"/>
          <p:nvPr/>
        </p:nvSpPr>
        <p:spPr>
          <a:xfrm>
            <a:off x="732393" y="4059312"/>
            <a:ext cx="1249060" cy="584776"/>
          </a:xfrm>
          <a:prstGeom prst="rect">
            <a:avLst/>
          </a:prstGeom>
          <a:noFill/>
        </p:spPr>
        <p:txBody>
          <a:bodyPr wrap="none" rtlCol="0">
            <a:spAutoFit/>
          </a:bodyPr>
          <a:lstStyle/>
          <a:p>
            <a:pPr algn="ctr"/>
            <a:r>
              <a:rPr lang="en-US" sz="1600" b="1" dirty="0" err="1" smtClean="0">
                <a:solidFill>
                  <a:srgbClr val="4C4C4C"/>
                </a:solidFill>
                <a:latin typeface="Proxima Nova Regular"/>
                <a:cs typeface="Proxima Nova Regular"/>
              </a:rPr>
              <a:t>DevOps</a:t>
            </a:r>
            <a:endParaRPr lang="en-US" sz="1600" b="1" dirty="0">
              <a:solidFill>
                <a:srgbClr val="4C4C4C"/>
              </a:solidFill>
              <a:latin typeface="Proxima Nova Regular"/>
              <a:cs typeface="Proxima Nova Regular"/>
            </a:endParaRPr>
          </a:p>
          <a:p>
            <a:pPr algn="ctr"/>
            <a:r>
              <a:rPr lang="en-US" sz="1600" b="1" dirty="0" smtClean="0">
                <a:solidFill>
                  <a:srgbClr val="4C4C4C"/>
                </a:solidFill>
                <a:latin typeface="Proxima Nova Regular"/>
                <a:cs typeface="Proxima Nova Regular"/>
              </a:rPr>
              <a:t>Foundation</a:t>
            </a:r>
            <a:endParaRPr lang="en-US" sz="1600" b="1" dirty="0">
              <a:solidFill>
                <a:srgbClr val="4C4C4C"/>
              </a:solidFill>
              <a:latin typeface="Proxima Nova Regular"/>
              <a:cs typeface="Proxima Nova Regular"/>
            </a:endParaRPr>
          </a:p>
        </p:txBody>
      </p:sp>
      <p:sp>
        <p:nvSpPr>
          <p:cNvPr id="34" name="TextBox 33"/>
          <p:cNvSpPr txBox="1"/>
          <p:nvPr/>
        </p:nvSpPr>
        <p:spPr>
          <a:xfrm>
            <a:off x="2537304" y="4059312"/>
            <a:ext cx="1941557" cy="584776"/>
          </a:xfrm>
          <a:prstGeom prst="rect">
            <a:avLst/>
          </a:prstGeom>
          <a:noFill/>
        </p:spPr>
        <p:txBody>
          <a:bodyPr wrap="none" rtlCol="0">
            <a:spAutoFit/>
          </a:bodyPr>
          <a:lstStyle/>
          <a:p>
            <a:pPr algn="ctr"/>
            <a:r>
              <a:rPr lang="en-US" sz="1600" b="1" dirty="0" smtClean="0">
                <a:solidFill>
                  <a:srgbClr val="4C4C4C"/>
                </a:solidFill>
                <a:latin typeface="Proxima Nova Regular"/>
                <a:cs typeface="Proxima Nova Regular"/>
              </a:rPr>
              <a:t>Day “2”  </a:t>
            </a:r>
          </a:p>
          <a:p>
            <a:pPr algn="ctr"/>
            <a:r>
              <a:rPr lang="en-US" sz="1600" b="1" dirty="0" smtClean="0">
                <a:solidFill>
                  <a:srgbClr val="4C4C4C"/>
                </a:solidFill>
                <a:latin typeface="Proxima Nova Regular"/>
                <a:cs typeface="Proxima Nova Regular"/>
              </a:rPr>
              <a:t>Operations Skillset</a:t>
            </a:r>
            <a:endParaRPr lang="en-US" sz="1600" b="1" dirty="0">
              <a:solidFill>
                <a:srgbClr val="4C4C4C"/>
              </a:solidFill>
              <a:latin typeface="Proxima Nova Regular"/>
              <a:cs typeface="Proxima Nova Regular"/>
            </a:endParaRPr>
          </a:p>
        </p:txBody>
      </p:sp>
      <p:sp>
        <p:nvSpPr>
          <p:cNvPr id="35" name="TextBox 34"/>
          <p:cNvSpPr txBox="1"/>
          <p:nvPr/>
        </p:nvSpPr>
        <p:spPr>
          <a:xfrm>
            <a:off x="5081281" y="4059312"/>
            <a:ext cx="1115710" cy="584776"/>
          </a:xfrm>
          <a:prstGeom prst="rect">
            <a:avLst/>
          </a:prstGeom>
          <a:noFill/>
        </p:spPr>
        <p:txBody>
          <a:bodyPr wrap="none" rtlCol="0">
            <a:spAutoFit/>
          </a:bodyPr>
          <a:lstStyle/>
          <a:p>
            <a:pPr algn="ctr"/>
            <a:r>
              <a:rPr lang="en-US" sz="1600" b="1" dirty="0" smtClean="0">
                <a:solidFill>
                  <a:srgbClr val="4C4C4C"/>
                </a:solidFill>
                <a:latin typeface="Proxima Nova Regular"/>
                <a:cs typeface="Proxima Nova Regular"/>
              </a:rPr>
              <a:t>Workload</a:t>
            </a:r>
          </a:p>
          <a:p>
            <a:pPr algn="ctr"/>
            <a:r>
              <a:rPr lang="en-US" sz="1600" b="1" dirty="0" smtClean="0">
                <a:solidFill>
                  <a:srgbClr val="4C4C4C"/>
                </a:solidFill>
                <a:latin typeface="Proxima Nova Regular"/>
                <a:cs typeface="Proxima Nova Regular"/>
              </a:rPr>
              <a:t>Migration</a:t>
            </a:r>
            <a:endParaRPr lang="en-US" sz="1600" b="1" dirty="0">
              <a:solidFill>
                <a:srgbClr val="4C4C4C"/>
              </a:solidFill>
              <a:latin typeface="Proxima Nova Regular"/>
              <a:cs typeface="Proxima Nova Regular"/>
            </a:endParaRPr>
          </a:p>
        </p:txBody>
      </p:sp>
      <p:sp>
        <p:nvSpPr>
          <p:cNvPr id="36" name="TextBox 35"/>
          <p:cNvSpPr txBox="1"/>
          <p:nvPr/>
        </p:nvSpPr>
        <p:spPr>
          <a:xfrm>
            <a:off x="7018748" y="4059312"/>
            <a:ext cx="1523697" cy="338554"/>
          </a:xfrm>
          <a:prstGeom prst="rect">
            <a:avLst/>
          </a:prstGeom>
          <a:noFill/>
        </p:spPr>
        <p:txBody>
          <a:bodyPr wrap="none" rtlCol="0">
            <a:spAutoFit/>
          </a:bodyPr>
          <a:lstStyle/>
          <a:p>
            <a:pPr algn="ctr"/>
            <a:r>
              <a:rPr lang="en-US" sz="1600" b="1" dirty="0" smtClean="0">
                <a:solidFill>
                  <a:srgbClr val="4C4C4C"/>
                </a:solidFill>
                <a:latin typeface="Proxima Nova Regular"/>
                <a:cs typeface="Proxima Nova Regular"/>
              </a:rPr>
              <a:t>Customization</a:t>
            </a:r>
            <a:endParaRPr lang="en-US" sz="1600" b="1" dirty="0">
              <a:solidFill>
                <a:srgbClr val="4C4C4C"/>
              </a:solidFill>
              <a:latin typeface="Proxima Nova Regular"/>
              <a:cs typeface="Proxima Nova Regular"/>
            </a:endParaRPr>
          </a:p>
        </p:txBody>
      </p:sp>
      <p:sp>
        <p:nvSpPr>
          <p:cNvPr id="26" name="Down Arrow 25"/>
          <p:cNvSpPr/>
          <p:nvPr/>
        </p:nvSpPr>
        <p:spPr>
          <a:xfrm>
            <a:off x="1104577" y="3527980"/>
            <a:ext cx="484632" cy="519771"/>
          </a:xfrm>
          <a:prstGeom prst="downArrow">
            <a:avLst/>
          </a:prstGeom>
          <a:solidFill>
            <a:srgbClr val="19B4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solidFill>
              <a:latin typeface="Proxima Nova Regular"/>
              <a:cs typeface="Proxima Nova Regular"/>
            </a:endParaRPr>
          </a:p>
        </p:txBody>
      </p:sp>
      <p:sp>
        <p:nvSpPr>
          <p:cNvPr id="27" name="Down Arrow 26"/>
          <p:cNvSpPr/>
          <p:nvPr/>
        </p:nvSpPr>
        <p:spPr>
          <a:xfrm>
            <a:off x="3268211" y="3527501"/>
            <a:ext cx="484632" cy="519771"/>
          </a:xfrm>
          <a:prstGeom prst="downArrow">
            <a:avLst/>
          </a:prstGeom>
          <a:solidFill>
            <a:srgbClr val="19B4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solidFill>
              <a:latin typeface="Proxima Nova Regular"/>
              <a:cs typeface="Proxima Nova Regular"/>
            </a:endParaRPr>
          </a:p>
        </p:txBody>
      </p:sp>
      <p:sp>
        <p:nvSpPr>
          <p:cNvPr id="28" name="Down Arrow 27"/>
          <p:cNvSpPr/>
          <p:nvPr/>
        </p:nvSpPr>
        <p:spPr>
          <a:xfrm>
            <a:off x="5396103" y="3527021"/>
            <a:ext cx="484632" cy="519771"/>
          </a:xfrm>
          <a:prstGeom prst="downArrow">
            <a:avLst/>
          </a:prstGeom>
          <a:solidFill>
            <a:srgbClr val="19B4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solidFill>
              <a:latin typeface="Proxima Nova Regular"/>
              <a:cs typeface="Proxima Nova Regular"/>
            </a:endParaRPr>
          </a:p>
        </p:txBody>
      </p:sp>
      <p:sp>
        <p:nvSpPr>
          <p:cNvPr id="29" name="Down Arrow 28"/>
          <p:cNvSpPr/>
          <p:nvPr/>
        </p:nvSpPr>
        <p:spPr>
          <a:xfrm>
            <a:off x="7523995" y="3526543"/>
            <a:ext cx="484632" cy="519771"/>
          </a:xfrm>
          <a:prstGeom prst="downArrow">
            <a:avLst/>
          </a:prstGeom>
          <a:solidFill>
            <a:srgbClr val="19B4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4"/>
              </a:solidFill>
              <a:latin typeface="Proxima Nova Regular"/>
              <a:cs typeface="Proxima Nova Regular"/>
            </a:endParaRPr>
          </a:p>
        </p:txBody>
      </p:sp>
    </p:spTree>
    <p:extLst>
      <p:ext uri="{BB962C8B-B14F-4D97-AF65-F5344CB8AC3E}">
        <p14:creationId xmlns:p14="http://schemas.microsoft.com/office/powerpoint/2010/main" val="274158295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5127410" y="3175577"/>
            <a:ext cx="1313180" cy="830997"/>
          </a:xfrm>
          <a:prstGeom prst="rect">
            <a:avLst/>
          </a:prstGeom>
          <a:noFill/>
        </p:spPr>
        <p:txBody>
          <a:bodyPr wrap="none" rtlCol="0" anchor="ctr" anchorCtr="0">
            <a:spAutoFit/>
          </a:bodyPr>
          <a:lstStyle/>
          <a:p>
            <a:pPr algn="ctr"/>
            <a:r>
              <a:rPr lang="en-US" sz="2400" dirty="0" smtClean="0">
                <a:solidFill>
                  <a:schemeClr val="bg1"/>
                </a:solidFill>
                <a:latin typeface="Proxima Nova Semibold"/>
                <a:cs typeface="Proxima Nova Semibold"/>
              </a:rPr>
              <a:t>Startup</a:t>
            </a:r>
          </a:p>
          <a:p>
            <a:pPr algn="ctr"/>
            <a:r>
              <a:rPr lang="en-US" sz="2400" dirty="0" smtClean="0">
                <a:solidFill>
                  <a:schemeClr val="bg1"/>
                </a:solidFill>
                <a:latin typeface="Proxima Nova Semibold"/>
                <a:cs typeface="Proxima Nova Semibold"/>
              </a:rPr>
              <a:t>Velocity</a:t>
            </a:r>
            <a:endParaRPr lang="en-US" sz="2400" dirty="0">
              <a:solidFill>
                <a:schemeClr val="bg1"/>
              </a:solidFill>
              <a:latin typeface="Proxima Nova Semibold"/>
              <a:cs typeface="Proxima Nova Semibold"/>
            </a:endParaRPr>
          </a:p>
        </p:txBody>
      </p:sp>
      <p:sp>
        <p:nvSpPr>
          <p:cNvPr id="57" name="TextBox 56"/>
          <p:cNvSpPr txBox="1"/>
          <p:nvPr/>
        </p:nvSpPr>
        <p:spPr>
          <a:xfrm>
            <a:off x="7056391" y="3200237"/>
            <a:ext cx="1595309" cy="830997"/>
          </a:xfrm>
          <a:prstGeom prst="rect">
            <a:avLst/>
          </a:prstGeom>
          <a:noFill/>
        </p:spPr>
        <p:txBody>
          <a:bodyPr wrap="none" rtlCol="0" anchor="ctr" anchorCtr="0">
            <a:spAutoFit/>
          </a:bodyPr>
          <a:lstStyle/>
          <a:p>
            <a:pPr algn="ctr"/>
            <a:r>
              <a:rPr lang="en-US" sz="2400" dirty="0" smtClean="0">
                <a:solidFill>
                  <a:schemeClr val="bg1"/>
                </a:solidFill>
                <a:latin typeface="Proxima Nova Semibold"/>
                <a:cs typeface="Proxima Nova Semibold"/>
              </a:rPr>
              <a:t>Enterprise</a:t>
            </a:r>
          </a:p>
          <a:p>
            <a:pPr algn="ctr"/>
            <a:r>
              <a:rPr lang="en-US" sz="2400" dirty="0" smtClean="0">
                <a:solidFill>
                  <a:schemeClr val="bg1"/>
                </a:solidFill>
                <a:latin typeface="Proxima Nova Semibold"/>
                <a:cs typeface="Proxima Nova Semibold"/>
              </a:rPr>
              <a:t>Reliability</a:t>
            </a:r>
            <a:endParaRPr lang="en-US" sz="2400" dirty="0">
              <a:solidFill>
                <a:schemeClr val="bg1"/>
              </a:solidFill>
              <a:latin typeface="Proxima Nova Semibold"/>
              <a:cs typeface="Proxima Nova Semibold"/>
            </a:endParaRPr>
          </a:p>
        </p:txBody>
      </p:sp>
      <p:grpSp>
        <p:nvGrpSpPr>
          <p:cNvPr id="4" name="Group 3"/>
          <p:cNvGrpSpPr/>
          <p:nvPr/>
        </p:nvGrpSpPr>
        <p:grpSpPr>
          <a:xfrm>
            <a:off x="4932737" y="1059501"/>
            <a:ext cx="4122282" cy="1815500"/>
            <a:chOff x="4911493" y="761151"/>
            <a:chExt cx="4534510" cy="1997050"/>
          </a:xfrm>
        </p:grpSpPr>
        <p:pic>
          <p:nvPicPr>
            <p:cNvPr id="114" name="Picture 113" descr="Untitled-3-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493" y="761151"/>
              <a:ext cx="4534510" cy="1997050"/>
            </a:xfrm>
            <a:prstGeom prst="rect">
              <a:avLst/>
            </a:prstGeom>
          </p:spPr>
        </p:pic>
        <p:pic>
          <p:nvPicPr>
            <p:cNvPr id="115" name="Picture 114" descr="Untitled-3-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291" y="1954801"/>
              <a:ext cx="2050542" cy="643280"/>
            </a:xfrm>
            <a:prstGeom prst="rect">
              <a:avLst/>
            </a:prstGeom>
          </p:spPr>
        </p:pic>
      </p:grpSp>
      <p:sp>
        <p:nvSpPr>
          <p:cNvPr id="9" name="TextBox 8"/>
          <p:cNvSpPr txBox="1"/>
          <p:nvPr/>
        </p:nvSpPr>
        <p:spPr>
          <a:xfrm>
            <a:off x="6484758" y="3146457"/>
            <a:ext cx="537839" cy="923330"/>
          </a:xfrm>
          <a:prstGeom prst="rect">
            <a:avLst/>
          </a:prstGeom>
          <a:noFill/>
        </p:spPr>
        <p:txBody>
          <a:bodyPr wrap="none" rtlCol="0">
            <a:spAutoFit/>
          </a:bodyPr>
          <a:lstStyle/>
          <a:p>
            <a:r>
              <a:rPr lang="en-US" sz="5400" dirty="0" smtClean="0">
                <a:solidFill>
                  <a:schemeClr val="bg1"/>
                </a:solidFill>
                <a:latin typeface="Proxima Nova Semibold"/>
                <a:cs typeface="Proxima Nova Semibold"/>
              </a:rPr>
              <a:t>+</a:t>
            </a:r>
            <a:endParaRPr lang="en-US" sz="5400" dirty="0">
              <a:solidFill>
                <a:schemeClr val="bg1"/>
              </a:solidFill>
              <a:latin typeface="Proxima Nova Semibold"/>
              <a:cs typeface="Proxima Nova Semibold"/>
            </a:endParaRPr>
          </a:p>
        </p:txBody>
      </p:sp>
      <p:pic>
        <p:nvPicPr>
          <p:cNvPr id="10" name="Picture 9" descr="PivotalCloudFoundry-Logo-Vertical-OnLigh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138" y="1596847"/>
            <a:ext cx="3054741" cy="1343109"/>
          </a:xfrm>
          <a:prstGeom prst="rect">
            <a:avLst/>
          </a:prstGeom>
        </p:spPr>
      </p:pic>
    </p:spTree>
    <p:extLst>
      <p:ext uri="{BB962C8B-B14F-4D97-AF65-F5344CB8AC3E}">
        <p14:creationId xmlns:p14="http://schemas.microsoft.com/office/powerpoint/2010/main" val="235094298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15" name="Title 1"/>
          <p:cNvSpPr txBox="1">
            <a:spLocks/>
          </p:cNvSpPr>
          <p:nvPr/>
        </p:nvSpPr>
        <p:spPr bwMode="gray">
          <a:xfrm>
            <a:off x="1609062" y="1821386"/>
            <a:ext cx="5924374"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dirty="0">
                <a:solidFill>
                  <a:srgbClr val="29323C"/>
                </a:solidFill>
                <a:latin typeface="Proxima Nova Semibold"/>
                <a:cs typeface="Proxima Nova Semibold"/>
                <a:sym typeface="Arial"/>
                <a:rtl val="0"/>
              </a:rPr>
              <a:t>Q&amp;A</a:t>
            </a: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203665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F_Bridge-01.jpeg"/>
          <p:cNvPicPr>
            <a:picLocks/>
          </p:cNvPicPr>
          <p:nvPr/>
        </p:nvPicPr>
        <p:blipFill rotWithShape="1">
          <a:blip r:embed="rId3">
            <a:extLst>
              <a:ext uri="{28A0092B-C50C-407E-A947-70E740481C1C}">
                <a14:useLocalDpi xmlns:a14="http://schemas.microsoft.com/office/drawing/2010/main" val="0"/>
              </a:ext>
            </a:extLst>
          </a:blip>
          <a:srcRect t="9350" b="9350"/>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7293C">
              <a:alpha val="8000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pic>
        <p:nvPicPr>
          <p:cNvPr id="5" name="Picture 4" descr="Pivotal Logo &amp; Tagline-Large-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463" y="1991678"/>
            <a:ext cx="5125075" cy="1160145"/>
          </a:xfrm>
          <a:prstGeom prst="rect">
            <a:avLst/>
          </a:prstGeom>
        </p:spPr>
      </p:pic>
    </p:spTree>
    <p:extLst>
      <p:ext uri="{BB962C8B-B14F-4D97-AF65-F5344CB8AC3E}">
        <p14:creationId xmlns:p14="http://schemas.microsoft.com/office/powerpoint/2010/main" val="30933382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RINGONE_2016_SPEAKERS-12.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4121" t="7433" r="20996"/>
          <a:stretch/>
        </p:blipFill>
        <p:spPr>
          <a:xfrm>
            <a:off x="-1" y="0"/>
            <a:ext cx="4575053" cy="5143500"/>
          </a:xfrm>
          <a:prstGeom prst="rect">
            <a:avLst/>
          </a:prstGeom>
          <a:effectLst>
            <a:outerShdw blurRad="50800" dist="38100" algn="l" rotWithShape="0">
              <a:prstClr val="black">
                <a:alpha val="40000"/>
              </a:prstClr>
            </a:outerShdw>
          </a:effectLst>
        </p:spPr>
      </p:pic>
      <p:sp>
        <p:nvSpPr>
          <p:cNvPr id="6" name="TextBox 5"/>
          <p:cNvSpPr txBox="1"/>
          <p:nvPr/>
        </p:nvSpPr>
        <p:spPr>
          <a:xfrm>
            <a:off x="5262114" y="1027871"/>
            <a:ext cx="3277438" cy="3352349"/>
          </a:xfrm>
          <a:prstGeom prst="rect">
            <a:avLst/>
          </a:prstGeom>
          <a:noFill/>
        </p:spPr>
        <p:txBody>
          <a:bodyPr wrap="square" rtlCol="0">
            <a:noAutofit/>
          </a:bodyPr>
          <a:lstStyle/>
          <a:p>
            <a:pPr lvl="0" algn="ctr">
              <a:lnSpc>
                <a:spcPct val="50000"/>
              </a:lnSpc>
            </a:pPr>
            <a:r>
              <a:rPr lang="en-US" sz="7200" dirty="0" smtClean="0">
                <a:solidFill>
                  <a:schemeClr val="bg1"/>
                </a:solidFill>
                <a:latin typeface="Proxima Nova Semibold"/>
                <a:cs typeface="Proxima Nova Semibold"/>
              </a:rPr>
              <a:t>“</a:t>
            </a:r>
            <a:endParaRPr lang="en-US" dirty="0" smtClean="0">
              <a:solidFill>
                <a:schemeClr val="bg1"/>
              </a:solidFill>
              <a:latin typeface="Proxima Nova Semibold"/>
              <a:cs typeface="Proxima Nova Semibold"/>
            </a:endParaRPr>
          </a:p>
          <a:p>
            <a:pPr algn="ctr">
              <a:lnSpc>
                <a:spcPct val="110000"/>
              </a:lnSpc>
            </a:pPr>
            <a:r>
              <a:rPr lang="en-US" dirty="0" smtClean="0">
                <a:solidFill>
                  <a:schemeClr val="bg1"/>
                </a:solidFill>
                <a:latin typeface="Proxima Nova Regular"/>
                <a:cs typeface="Proxima Nova Regular"/>
              </a:rPr>
              <a:t>No longer are you waiting 6 months to launch a product. </a:t>
            </a:r>
            <a:r>
              <a:rPr lang="en-US" b="1" dirty="0" smtClean="0">
                <a:solidFill>
                  <a:srgbClr val="F4D84C"/>
                </a:solidFill>
                <a:latin typeface="Proxima Nova Regular"/>
                <a:cs typeface="Proxima Nova Regular"/>
              </a:rPr>
              <a:t>You are going to conceive a product on a Monday and launch it on a Friday. </a:t>
            </a:r>
            <a:r>
              <a:rPr lang="en-US" dirty="0" smtClean="0">
                <a:solidFill>
                  <a:schemeClr val="bg1"/>
                </a:solidFill>
                <a:latin typeface="Proxima Nova Regular"/>
                <a:cs typeface="Proxima Nova Regular"/>
              </a:rPr>
              <a:t>That usually took 9 months at best.</a:t>
            </a:r>
          </a:p>
          <a:p>
            <a:pPr lvl="0" algn="ctr">
              <a:lnSpc>
                <a:spcPct val="120000"/>
              </a:lnSpc>
            </a:pPr>
            <a:r>
              <a:rPr lang="en-US" sz="7200" dirty="0">
                <a:solidFill>
                  <a:schemeClr val="bg1"/>
                </a:solidFill>
                <a:latin typeface="Proxima Nova Semibold"/>
                <a:cs typeface="Proxima Nova Semibold"/>
              </a:rPr>
              <a:t>”</a:t>
            </a:r>
          </a:p>
          <a:p>
            <a:pPr algn="ctr">
              <a:lnSpc>
                <a:spcPct val="110000"/>
              </a:lnSpc>
            </a:pPr>
            <a:endParaRPr lang="en-US" dirty="0" smtClean="0">
              <a:solidFill>
                <a:schemeClr val="bg1"/>
              </a:solidFill>
              <a:latin typeface="Proxima Nova Semibold"/>
              <a:cs typeface="Proxima Nova Semibold"/>
            </a:endParaRPr>
          </a:p>
        </p:txBody>
      </p:sp>
      <p:pic>
        <p:nvPicPr>
          <p:cNvPr id="8" name="Picture 7" descr="allstate_header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007" y="381937"/>
            <a:ext cx="1186918" cy="709778"/>
          </a:xfrm>
          <a:prstGeom prst="rect">
            <a:avLst/>
          </a:prstGeom>
        </p:spPr>
      </p:pic>
      <p:sp>
        <p:nvSpPr>
          <p:cNvPr id="12" name="TextBox 11"/>
          <p:cNvSpPr txBox="1"/>
          <p:nvPr/>
        </p:nvSpPr>
        <p:spPr>
          <a:xfrm>
            <a:off x="154670" y="1351023"/>
            <a:ext cx="1497885" cy="752001"/>
          </a:xfrm>
          <a:prstGeom prst="rect">
            <a:avLst/>
          </a:prstGeom>
          <a:noFill/>
        </p:spPr>
        <p:txBody>
          <a:bodyPr wrap="square" rtlCol="0">
            <a:spAutoFit/>
          </a:bodyPr>
          <a:lstStyle/>
          <a:p>
            <a:pPr>
              <a:lnSpc>
                <a:spcPct val="120000"/>
              </a:lnSpc>
            </a:pPr>
            <a:r>
              <a:rPr lang="en-US" sz="1600" dirty="0">
                <a:solidFill>
                  <a:schemeClr val="bg1"/>
                </a:solidFill>
                <a:latin typeface="Proxima Nova Regular"/>
                <a:cs typeface="Proxima Nova Regular"/>
              </a:rPr>
              <a:t>Andy </a:t>
            </a:r>
            <a:r>
              <a:rPr lang="en-US" sz="1600" dirty="0" err="1" smtClean="0">
                <a:solidFill>
                  <a:schemeClr val="bg1"/>
                </a:solidFill>
                <a:latin typeface="Proxima Nova Regular"/>
                <a:cs typeface="Proxima Nova Regular"/>
              </a:rPr>
              <a:t>Zitney</a:t>
            </a:r>
            <a:endParaRPr lang="en-US" sz="1600" dirty="0" smtClean="0">
              <a:solidFill>
                <a:schemeClr val="bg1"/>
              </a:solidFill>
              <a:latin typeface="Proxima Nova Regular"/>
              <a:cs typeface="Proxima Nova Regular"/>
            </a:endParaRPr>
          </a:p>
          <a:p>
            <a:pPr>
              <a:lnSpc>
                <a:spcPct val="120000"/>
              </a:lnSpc>
            </a:pPr>
            <a:r>
              <a:rPr lang="en-US" sz="1000" dirty="0">
                <a:solidFill>
                  <a:schemeClr val="bg2"/>
                </a:solidFill>
                <a:latin typeface="Proxima Nova Regular"/>
                <a:cs typeface="Proxima Nova Regular"/>
              </a:rPr>
              <a:t>SVP, Infrastructure</a:t>
            </a:r>
          </a:p>
          <a:p>
            <a:pPr>
              <a:lnSpc>
                <a:spcPct val="120000"/>
              </a:lnSpc>
            </a:pPr>
            <a:r>
              <a:rPr lang="en-US" sz="1000" dirty="0" err="1">
                <a:solidFill>
                  <a:schemeClr val="bg2"/>
                </a:solidFill>
                <a:latin typeface="Proxima Nova Regular"/>
                <a:cs typeface="Proxima Nova Regular"/>
              </a:rPr>
              <a:t>AllState</a:t>
            </a:r>
            <a:endParaRPr lang="en-US" sz="1000" dirty="0">
              <a:solidFill>
                <a:schemeClr val="bg2"/>
              </a:solidFill>
              <a:latin typeface="Proxima Nova Regular"/>
              <a:cs typeface="Proxima Nova Regular"/>
            </a:endParaRPr>
          </a:p>
        </p:txBody>
      </p:sp>
      <p:sp>
        <p:nvSpPr>
          <p:cNvPr id="9" name="TextBox 8"/>
          <p:cNvSpPr txBox="1"/>
          <p:nvPr/>
        </p:nvSpPr>
        <p:spPr>
          <a:xfrm>
            <a:off x="7440566" y="1025850"/>
            <a:ext cx="184666" cy="369332"/>
          </a:xfrm>
          <a:prstGeom prst="rect">
            <a:avLst/>
          </a:prstGeom>
          <a:noFill/>
        </p:spPr>
        <p:txBody>
          <a:bodyPr wrap="none" rtlCol="0">
            <a:spAutoFit/>
          </a:bodyPr>
          <a:lstStyle/>
          <a:p>
            <a:endParaRPr lang="en-US" dirty="0"/>
          </a:p>
        </p:txBody>
      </p:sp>
      <p:sp>
        <p:nvSpPr>
          <p:cNvPr id="14" name="TextBox 13"/>
          <p:cNvSpPr txBox="1"/>
          <p:nvPr/>
        </p:nvSpPr>
        <p:spPr>
          <a:xfrm>
            <a:off x="6854438" y="96885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5593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PRINGONE_2016_CONFERENCE-218.jpg"/>
          <p:cNvPicPr>
            <a:picLocks noChangeAspect="1"/>
          </p:cNvPicPr>
          <p:nvPr/>
        </p:nvPicPr>
        <p:blipFill rotWithShape="1">
          <a:blip r:embed="rId3">
            <a:extLst>
              <a:ext uri="{28A0092B-C50C-407E-A947-70E740481C1C}">
                <a14:useLocalDpi xmlns:a14="http://schemas.microsoft.com/office/drawing/2010/main" val="0"/>
              </a:ext>
            </a:extLst>
          </a:blip>
          <a:srcRect l="17829" r="22881"/>
          <a:stretch/>
        </p:blipFill>
        <p:spPr>
          <a:xfrm>
            <a:off x="0" y="0"/>
            <a:ext cx="4575053" cy="5143500"/>
          </a:xfrm>
          <a:prstGeom prst="rect">
            <a:avLst/>
          </a:prstGeom>
          <a:effectLst>
            <a:outerShdw blurRad="50800" dist="38100" algn="l" rotWithShape="0">
              <a:prstClr val="black">
                <a:alpha val="40000"/>
              </a:prstClr>
            </a:outerShdw>
          </a:effectLst>
        </p:spPr>
      </p:pic>
      <p:sp>
        <p:nvSpPr>
          <p:cNvPr id="8" name="TextBox 7"/>
          <p:cNvSpPr txBox="1"/>
          <p:nvPr/>
        </p:nvSpPr>
        <p:spPr>
          <a:xfrm>
            <a:off x="5021997" y="171578"/>
            <a:ext cx="3641918" cy="461665"/>
          </a:xfrm>
          <a:prstGeom prst="rect">
            <a:avLst/>
          </a:prstGeom>
          <a:noFill/>
        </p:spPr>
        <p:txBody>
          <a:bodyPr wrap="none" rtlCol="0">
            <a:spAutoFit/>
          </a:bodyPr>
          <a:lstStyle/>
          <a:p>
            <a:pPr algn="ctr"/>
            <a:r>
              <a:rPr lang="en-US" sz="2400" dirty="0" smtClean="0">
                <a:solidFill>
                  <a:srgbClr val="F4D84C"/>
                </a:solidFill>
                <a:latin typeface="Proxima Nova Semibold"/>
                <a:cs typeface="Proxima Nova Semibold"/>
              </a:rPr>
              <a:t>Idea to Feature: 2-3 Days</a:t>
            </a:r>
            <a:endParaRPr lang="en-US" sz="2400" dirty="0">
              <a:solidFill>
                <a:srgbClr val="F4D84C"/>
              </a:solidFill>
              <a:latin typeface="Proxima Nova Semibold"/>
              <a:cs typeface="Proxima Nova Semibold"/>
            </a:endParaRPr>
          </a:p>
        </p:txBody>
      </p:sp>
      <p:pic>
        <p:nvPicPr>
          <p:cNvPr id="13" name="Picture 12" descr="oly14-Comcast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00" y="340473"/>
            <a:ext cx="1486824" cy="535695"/>
          </a:xfrm>
          <a:prstGeom prst="rect">
            <a:avLst/>
          </a:prstGeom>
        </p:spPr>
      </p:pic>
      <p:sp>
        <p:nvSpPr>
          <p:cNvPr id="14" name="TextBox 13"/>
          <p:cNvSpPr txBox="1"/>
          <p:nvPr/>
        </p:nvSpPr>
        <p:spPr>
          <a:xfrm>
            <a:off x="154670" y="1171906"/>
            <a:ext cx="1497885" cy="936667"/>
          </a:xfrm>
          <a:prstGeom prst="rect">
            <a:avLst/>
          </a:prstGeom>
          <a:noFill/>
        </p:spPr>
        <p:txBody>
          <a:bodyPr wrap="square" rtlCol="0">
            <a:spAutoFit/>
          </a:bodyPr>
          <a:lstStyle/>
          <a:p>
            <a:pPr>
              <a:lnSpc>
                <a:spcPct val="120000"/>
              </a:lnSpc>
            </a:pPr>
            <a:r>
              <a:rPr lang="en-US" sz="1600" dirty="0" smtClean="0">
                <a:solidFill>
                  <a:schemeClr val="bg1"/>
                </a:solidFill>
                <a:latin typeface="Proxima Nova Regular"/>
                <a:cs typeface="Proxima Nova Regular"/>
              </a:rPr>
              <a:t>Greg Otto</a:t>
            </a:r>
          </a:p>
          <a:p>
            <a:pPr>
              <a:lnSpc>
                <a:spcPct val="120000"/>
              </a:lnSpc>
            </a:pPr>
            <a:r>
              <a:rPr lang="en-US" sz="1000" dirty="0" smtClean="0">
                <a:solidFill>
                  <a:schemeClr val="bg2"/>
                </a:solidFill>
                <a:latin typeface="Proxima Nova Regular"/>
                <a:cs typeface="Proxima Nova Regular"/>
              </a:rPr>
              <a:t>Executive Director</a:t>
            </a:r>
          </a:p>
          <a:p>
            <a:pPr>
              <a:lnSpc>
                <a:spcPct val="120000"/>
              </a:lnSpc>
            </a:pPr>
            <a:r>
              <a:rPr lang="en-US" sz="1000" dirty="0" smtClean="0">
                <a:solidFill>
                  <a:schemeClr val="bg2"/>
                </a:solidFill>
                <a:latin typeface="Proxima Nova Regular"/>
                <a:cs typeface="Proxima Nova Regular"/>
              </a:rPr>
              <a:t>Cloud Services</a:t>
            </a:r>
          </a:p>
          <a:p>
            <a:pPr>
              <a:lnSpc>
                <a:spcPct val="120000"/>
              </a:lnSpc>
            </a:pPr>
            <a:r>
              <a:rPr lang="en-US" sz="1000" dirty="0" smtClean="0">
                <a:solidFill>
                  <a:schemeClr val="bg2"/>
                </a:solidFill>
                <a:latin typeface="Proxima Nova Regular"/>
                <a:cs typeface="Proxima Nova Regular"/>
              </a:rPr>
              <a:t>Comcast</a:t>
            </a:r>
            <a:endParaRPr lang="en-US" sz="1000" dirty="0">
              <a:solidFill>
                <a:schemeClr val="bg2"/>
              </a:solidFill>
              <a:latin typeface="Proxima Nova Regular"/>
              <a:cs typeface="Proxima Nova Regular"/>
            </a:endParaRPr>
          </a:p>
        </p:txBody>
      </p:sp>
      <p:sp>
        <p:nvSpPr>
          <p:cNvPr id="16" name="TextBox 15"/>
          <p:cNvSpPr txBox="1"/>
          <p:nvPr/>
        </p:nvSpPr>
        <p:spPr>
          <a:xfrm>
            <a:off x="4998746" y="972383"/>
            <a:ext cx="3755328" cy="3352349"/>
          </a:xfrm>
          <a:prstGeom prst="rect">
            <a:avLst/>
          </a:prstGeom>
          <a:noFill/>
        </p:spPr>
        <p:txBody>
          <a:bodyPr wrap="square" rtlCol="0">
            <a:noAutofit/>
          </a:bodyPr>
          <a:lstStyle/>
          <a:p>
            <a:pPr lvl="0" algn="ctr">
              <a:lnSpc>
                <a:spcPct val="50000"/>
              </a:lnSpc>
            </a:pPr>
            <a:r>
              <a:rPr lang="en-US" sz="7200" dirty="0" smtClean="0">
                <a:solidFill>
                  <a:schemeClr val="bg1"/>
                </a:solidFill>
                <a:latin typeface="Proxima Nova Semibold"/>
                <a:cs typeface="Proxima Nova Semibold"/>
              </a:rPr>
              <a:t>“</a:t>
            </a:r>
            <a:endParaRPr lang="en-US" dirty="0" smtClean="0">
              <a:solidFill>
                <a:schemeClr val="bg1"/>
              </a:solidFill>
              <a:latin typeface="Proxima Nova Semibold"/>
              <a:cs typeface="Proxima Nova Semibold"/>
            </a:endParaRPr>
          </a:p>
          <a:p>
            <a:pPr algn="ctr">
              <a:lnSpc>
                <a:spcPct val="110000"/>
              </a:lnSpc>
            </a:pPr>
            <a:r>
              <a:rPr lang="en-US" sz="1600" dirty="0">
                <a:solidFill>
                  <a:schemeClr val="bg1"/>
                </a:solidFill>
                <a:latin typeface="Proxima Nova Regular"/>
                <a:cs typeface="Proxima Nova Regular"/>
              </a:rPr>
              <a:t>The time it takes to deliver a new feature when there is a new idea or a new requirement from the business…getting that delivered as a feature in an application or a product </a:t>
            </a:r>
            <a:r>
              <a:rPr lang="en-US" sz="1600" dirty="0" smtClean="0">
                <a:solidFill>
                  <a:schemeClr val="bg1"/>
                </a:solidFill>
                <a:latin typeface="Proxima Nova Regular"/>
                <a:cs typeface="Proxima Nova Regular"/>
              </a:rPr>
              <a:t/>
            </a:r>
            <a:br>
              <a:rPr lang="en-US" sz="1600" dirty="0" smtClean="0">
                <a:solidFill>
                  <a:schemeClr val="bg1"/>
                </a:solidFill>
                <a:latin typeface="Proxima Nova Regular"/>
                <a:cs typeface="Proxima Nova Regular"/>
              </a:rPr>
            </a:br>
            <a:r>
              <a:rPr lang="en-US" sz="1600" b="1" dirty="0" smtClean="0">
                <a:solidFill>
                  <a:srgbClr val="F4D84C"/>
                </a:solidFill>
                <a:latin typeface="Proxima Nova Regular"/>
                <a:cs typeface="Proxima Nova Regular"/>
              </a:rPr>
              <a:t>could </a:t>
            </a:r>
            <a:r>
              <a:rPr lang="en-US" sz="1600" b="1" dirty="0">
                <a:solidFill>
                  <a:srgbClr val="F4D84C"/>
                </a:solidFill>
                <a:latin typeface="Proxima Nova Regular"/>
                <a:cs typeface="Proxima Nova Regular"/>
              </a:rPr>
              <a:t>take several </a:t>
            </a:r>
            <a:r>
              <a:rPr lang="en-US" sz="1600" b="1" dirty="0" smtClean="0">
                <a:solidFill>
                  <a:srgbClr val="F4D84C"/>
                </a:solidFill>
                <a:latin typeface="Proxima Nova Regular"/>
                <a:cs typeface="Proxima Nova Regular"/>
              </a:rPr>
              <a:t>weeks at </a:t>
            </a:r>
            <a:r>
              <a:rPr lang="en-US" sz="1600" b="1" dirty="0">
                <a:solidFill>
                  <a:srgbClr val="F4D84C"/>
                </a:solidFill>
                <a:latin typeface="Proxima Nova Regular"/>
                <a:cs typeface="Proxima Nova Regular"/>
              </a:rPr>
              <a:t>least. And now with the new platform, the experience was: It took 2-3 days. </a:t>
            </a:r>
            <a:r>
              <a:rPr lang="en-US" sz="1600" dirty="0" smtClean="0">
                <a:solidFill>
                  <a:srgbClr val="F4D84C"/>
                </a:solidFill>
                <a:latin typeface="Proxima Nova Regular"/>
                <a:cs typeface="Proxima Nova Regular"/>
              </a:rPr>
              <a:t/>
            </a:r>
            <a:br>
              <a:rPr lang="en-US" sz="1600" dirty="0" smtClean="0">
                <a:solidFill>
                  <a:srgbClr val="F4D84C"/>
                </a:solidFill>
                <a:latin typeface="Proxima Nova Regular"/>
                <a:cs typeface="Proxima Nova Regular"/>
              </a:rPr>
            </a:br>
            <a:r>
              <a:rPr lang="en-US" sz="1600" dirty="0" smtClean="0">
                <a:solidFill>
                  <a:schemeClr val="bg1"/>
                </a:solidFill>
                <a:latin typeface="Proxima Nova Regular"/>
                <a:cs typeface="Proxima Nova Regular"/>
              </a:rPr>
              <a:t>Big </a:t>
            </a:r>
            <a:r>
              <a:rPr lang="en-US" sz="1600" dirty="0">
                <a:solidFill>
                  <a:schemeClr val="bg1"/>
                </a:solidFill>
                <a:latin typeface="Proxima Nova Regular"/>
                <a:cs typeface="Proxima Nova Regular"/>
              </a:rPr>
              <a:t>improvement</a:t>
            </a:r>
            <a:r>
              <a:rPr lang="en-US" sz="1600" dirty="0" smtClean="0">
                <a:solidFill>
                  <a:schemeClr val="bg1"/>
                </a:solidFill>
                <a:latin typeface="Proxima Nova Regular"/>
                <a:cs typeface="Proxima Nova Regular"/>
              </a:rPr>
              <a:t>!</a:t>
            </a:r>
            <a:endParaRPr lang="en-US" sz="1600" dirty="0">
              <a:solidFill>
                <a:schemeClr val="bg1"/>
              </a:solidFill>
              <a:latin typeface="Proxima Nova Regular"/>
              <a:cs typeface="Proxima Nova Regular"/>
            </a:endParaRPr>
          </a:p>
          <a:p>
            <a:pPr lvl="0" algn="ctr">
              <a:lnSpc>
                <a:spcPct val="120000"/>
              </a:lnSpc>
            </a:pPr>
            <a:r>
              <a:rPr lang="en-US" sz="7200" dirty="0" smtClean="0">
                <a:solidFill>
                  <a:schemeClr val="bg1"/>
                </a:solidFill>
                <a:latin typeface="Proxima Nova Semibold"/>
                <a:cs typeface="Proxima Nova Semibold"/>
              </a:rPr>
              <a:t>”</a:t>
            </a:r>
            <a:endParaRPr lang="en-US" sz="7200" dirty="0">
              <a:solidFill>
                <a:schemeClr val="bg1"/>
              </a:solidFill>
              <a:latin typeface="Proxima Nova Semibold"/>
              <a:cs typeface="Proxima Nova Semibold"/>
            </a:endParaRPr>
          </a:p>
          <a:p>
            <a:pPr algn="ctr">
              <a:lnSpc>
                <a:spcPct val="110000"/>
              </a:lnSpc>
            </a:pPr>
            <a:endParaRPr lang="en-US" dirty="0" smtClean="0">
              <a:solidFill>
                <a:schemeClr val="bg1"/>
              </a:solidFill>
              <a:latin typeface="Proxima Nova Semibold"/>
              <a:cs typeface="Proxima Nova Semibold"/>
            </a:endParaRPr>
          </a:p>
        </p:txBody>
      </p:sp>
    </p:spTree>
    <p:extLst>
      <p:ext uri="{BB962C8B-B14F-4D97-AF65-F5344CB8AC3E}">
        <p14:creationId xmlns:p14="http://schemas.microsoft.com/office/powerpoint/2010/main" val="2285237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4581956" cy="5143500"/>
          </a:xfrm>
          <a:prstGeom prst="rect">
            <a:avLst/>
          </a:prstGeom>
          <a:effectLst>
            <a:outerShdw blurRad="50800" dist="38100" algn="l" rotWithShape="0">
              <a:prstClr val="black">
                <a:alpha val="40000"/>
              </a:prstClr>
            </a:outerShdw>
          </a:effectLst>
        </p:spPr>
      </p:pic>
      <p:pic>
        <p:nvPicPr>
          <p:cNvPr id="5" name="Picture 4" descr="humana-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485" y="495576"/>
            <a:ext cx="1480555" cy="367879"/>
          </a:xfrm>
          <a:prstGeom prst="rect">
            <a:avLst/>
          </a:prstGeom>
        </p:spPr>
      </p:pic>
      <p:sp>
        <p:nvSpPr>
          <p:cNvPr id="12" name="TextBox 11"/>
          <p:cNvSpPr txBox="1"/>
          <p:nvPr/>
        </p:nvSpPr>
        <p:spPr>
          <a:xfrm>
            <a:off x="154670" y="1171906"/>
            <a:ext cx="1904918" cy="936667"/>
          </a:xfrm>
          <a:prstGeom prst="rect">
            <a:avLst/>
          </a:prstGeom>
          <a:noFill/>
        </p:spPr>
        <p:txBody>
          <a:bodyPr wrap="square" rtlCol="0">
            <a:spAutoFit/>
          </a:bodyPr>
          <a:lstStyle/>
          <a:p>
            <a:pPr>
              <a:lnSpc>
                <a:spcPct val="120000"/>
              </a:lnSpc>
            </a:pPr>
            <a:r>
              <a:rPr lang="en-US" sz="1600" dirty="0" smtClean="0">
                <a:solidFill>
                  <a:schemeClr val="bg1"/>
                </a:solidFill>
                <a:latin typeface="Proxima Nova Regular"/>
                <a:cs typeface="Proxima Nova Regular"/>
              </a:rPr>
              <a:t>Antonio </a:t>
            </a:r>
            <a:r>
              <a:rPr lang="en-US" sz="1600" dirty="0" err="1" smtClean="0">
                <a:solidFill>
                  <a:schemeClr val="bg1"/>
                </a:solidFill>
                <a:latin typeface="Proxima Nova Regular"/>
                <a:cs typeface="Proxima Nova Regular"/>
              </a:rPr>
              <a:t>Melo</a:t>
            </a:r>
            <a:endParaRPr lang="en-US" sz="1600" dirty="0" smtClean="0">
              <a:solidFill>
                <a:schemeClr val="bg1"/>
              </a:solidFill>
              <a:latin typeface="Proxima Nova Regular"/>
              <a:cs typeface="Proxima Nova Regular"/>
            </a:endParaRPr>
          </a:p>
          <a:p>
            <a:pPr>
              <a:lnSpc>
                <a:spcPct val="120000"/>
              </a:lnSpc>
            </a:pPr>
            <a:r>
              <a:rPr lang="en-US" sz="1000" dirty="0" smtClean="0">
                <a:solidFill>
                  <a:schemeClr val="bg2"/>
                </a:solidFill>
                <a:latin typeface="Proxima Nova Regular"/>
                <a:cs typeface="Proxima Nova Regular"/>
              </a:rPr>
              <a:t>Practice Director</a:t>
            </a:r>
          </a:p>
          <a:p>
            <a:pPr>
              <a:lnSpc>
                <a:spcPct val="120000"/>
              </a:lnSpc>
            </a:pPr>
            <a:r>
              <a:rPr lang="en-US" sz="1000" dirty="0" smtClean="0">
                <a:solidFill>
                  <a:schemeClr val="bg2"/>
                </a:solidFill>
                <a:latin typeface="Proxima Nova Regular"/>
                <a:cs typeface="Proxima Nova Regular"/>
              </a:rPr>
              <a:t>Digital Experience Center</a:t>
            </a:r>
          </a:p>
          <a:p>
            <a:pPr>
              <a:lnSpc>
                <a:spcPct val="120000"/>
              </a:lnSpc>
            </a:pPr>
            <a:r>
              <a:rPr lang="en-US" sz="1000" dirty="0" smtClean="0">
                <a:solidFill>
                  <a:schemeClr val="bg2"/>
                </a:solidFill>
                <a:latin typeface="Proxima Nova Regular"/>
                <a:cs typeface="Proxima Nova Regular"/>
              </a:rPr>
              <a:t>Humana</a:t>
            </a:r>
            <a:endParaRPr lang="en-US" sz="1000" dirty="0">
              <a:solidFill>
                <a:schemeClr val="bg2"/>
              </a:solidFill>
              <a:latin typeface="Proxima Nova Regular"/>
              <a:cs typeface="Proxima Nova Regular"/>
            </a:endParaRPr>
          </a:p>
        </p:txBody>
      </p:sp>
      <p:sp>
        <p:nvSpPr>
          <p:cNvPr id="14" name="TextBox 13"/>
          <p:cNvSpPr txBox="1"/>
          <p:nvPr/>
        </p:nvSpPr>
        <p:spPr>
          <a:xfrm>
            <a:off x="4974087" y="865430"/>
            <a:ext cx="3804646" cy="3352349"/>
          </a:xfrm>
          <a:prstGeom prst="rect">
            <a:avLst/>
          </a:prstGeom>
          <a:noFill/>
        </p:spPr>
        <p:txBody>
          <a:bodyPr wrap="square" rtlCol="0">
            <a:noAutofit/>
          </a:bodyPr>
          <a:lstStyle/>
          <a:p>
            <a:pPr lvl="0" algn="ctr">
              <a:lnSpc>
                <a:spcPct val="50000"/>
              </a:lnSpc>
            </a:pPr>
            <a:r>
              <a:rPr lang="en-US" sz="7200" dirty="0" smtClean="0">
                <a:solidFill>
                  <a:schemeClr val="bg1"/>
                </a:solidFill>
                <a:latin typeface="Proxima Nova Regular"/>
                <a:cs typeface="Proxima Nova Regular"/>
              </a:rPr>
              <a:t>“</a:t>
            </a:r>
            <a:endParaRPr lang="en-US" dirty="0" smtClean="0">
              <a:solidFill>
                <a:schemeClr val="bg1"/>
              </a:solidFill>
              <a:latin typeface="Proxima Nova Regular"/>
              <a:cs typeface="Proxima Nova Regular"/>
            </a:endParaRPr>
          </a:p>
          <a:p>
            <a:pPr algn="ctr">
              <a:lnSpc>
                <a:spcPct val="110000"/>
              </a:lnSpc>
            </a:pPr>
            <a:r>
              <a:rPr lang="en-US" sz="1600" dirty="0">
                <a:solidFill>
                  <a:schemeClr val="bg1"/>
                </a:solidFill>
                <a:latin typeface="Proxima Nova Regular"/>
                <a:cs typeface="Proxima Nova Regular"/>
              </a:rPr>
              <a:t>The way that we work, the tools that we use, the culture that we have been able to create, that really flies in the face of this big bang approach to development otherwise. It just must become common.</a:t>
            </a:r>
          </a:p>
          <a:p>
            <a:pPr algn="ctr">
              <a:lnSpc>
                <a:spcPct val="110000"/>
              </a:lnSpc>
            </a:pPr>
            <a:endParaRPr lang="en-US" sz="1600" dirty="0">
              <a:solidFill>
                <a:schemeClr val="bg1"/>
              </a:solidFill>
              <a:latin typeface="Proxima Nova Regular"/>
              <a:cs typeface="Proxima Nova Regular"/>
            </a:endParaRPr>
          </a:p>
          <a:p>
            <a:pPr algn="ctr">
              <a:lnSpc>
                <a:spcPct val="110000"/>
              </a:lnSpc>
            </a:pPr>
            <a:r>
              <a:rPr lang="en-US" sz="1600" b="1" dirty="0">
                <a:solidFill>
                  <a:srgbClr val="F7DC5F"/>
                </a:solidFill>
                <a:latin typeface="Proxima Nova Regular"/>
                <a:cs typeface="Proxima Nova Regular"/>
              </a:rPr>
              <a:t>PCF is really the heart of what’s enabled these kinds of fast deliveries.</a:t>
            </a:r>
          </a:p>
          <a:p>
            <a:pPr lvl="0" algn="ctr">
              <a:lnSpc>
                <a:spcPct val="120000"/>
              </a:lnSpc>
            </a:pPr>
            <a:r>
              <a:rPr lang="en-US" sz="7200" dirty="0" smtClean="0">
                <a:solidFill>
                  <a:schemeClr val="bg1"/>
                </a:solidFill>
                <a:latin typeface="Proxima Nova Regular"/>
                <a:cs typeface="Proxima Nova Regular"/>
              </a:rPr>
              <a:t>”</a:t>
            </a:r>
            <a:endParaRPr lang="en-US" sz="7200" dirty="0">
              <a:solidFill>
                <a:schemeClr val="bg1"/>
              </a:solidFill>
              <a:latin typeface="Proxima Nova Regular"/>
              <a:cs typeface="Proxima Nova Regular"/>
            </a:endParaRPr>
          </a:p>
          <a:p>
            <a:pPr algn="ctr">
              <a:lnSpc>
                <a:spcPct val="110000"/>
              </a:lnSpc>
            </a:pPr>
            <a:endParaRPr lang="en-US" dirty="0" smtClean="0">
              <a:solidFill>
                <a:schemeClr val="bg1"/>
              </a:solidFill>
              <a:latin typeface="Proxima Nova Regular"/>
              <a:cs typeface="Proxima Nova Regular"/>
            </a:endParaRPr>
          </a:p>
        </p:txBody>
      </p:sp>
    </p:spTree>
    <p:extLst>
      <p:ext uri="{BB962C8B-B14F-4D97-AF65-F5344CB8AC3E}">
        <p14:creationId xmlns:p14="http://schemas.microsoft.com/office/powerpoint/2010/main" val="2331326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Cycles Have Been Getting Faster</a:t>
            </a:r>
            <a:endParaRPr lang="en-US" dirty="0"/>
          </a:p>
        </p:txBody>
      </p:sp>
      <p:sp>
        <p:nvSpPr>
          <p:cNvPr id="8" name="Text Placeholder 7"/>
          <p:cNvSpPr>
            <a:spLocks noGrp="1"/>
          </p:cNvSpPr>
          <p:nvPr>
            <p:ph type="body" sz="quarter" idx="13"/>
          </p:nvPr>
        </p:nvSpPr>
        <p:spPr/>
        <p:txBody>
          <a:bodyPr/>
          <a:lstStyle/>
          <a:p>
            <a:r>
              <a:rPr lang="en-US" dirty="0">
                <a:solidFill>
                  <a:schemeClr val="bg2">
                    <a:lumMod val="75000"/>
                  </a:schemeClr>
                </a:solidFill>
              </a:rPr>
              <a:t>Continuous Delivery &amp; </a:t>
            </a:r>
            <a:r>
              <a:rPr lang="en-US" dirty="0" err="1">
                <a:solidFill>
                  <a:schemeClr val="bg2">
                    <a:lumMod val="75000"/>
                  </a:schemeClr>
                </a:solidFill>
              </a:rPr>
              <a:t>DevOps</a:t>
            </a:r>
            <a:r>
              <a:rPr lang="en-US" dirty="0">
                <a:solidFill>
                  <a:schemeClr val="bg2">
                    <a:lumMod val="75000"/>
                  </a:schemeClr>
                </a:solidFill>
              </a:rPr>
              <a:t> Drive Shorter Software </a:t>
            </a:r>
            <a:r>
              <a:rPr lang="en-US" dirty="0" smtClean="0">
                <a:solidFill>
                  <a:schemeClr val="bg2">
                    <a:lumMod val="75000"/>
                  </a:schemeClr>
                </a:solidFill>
              </a:rPr>
              <a:t>Cycles</a:t>
            </a:r>
            <a:endParaRPr lang="en-US" dirty="0">
              <a:solidFill>
                <a:schemeClr val="bg2">
                  <a:lumMod val="75000"/>
                </a:schemeClr>
              </a:solidFill>
            </a:endParaRPr>
          </a:p>
        </p:txBody>
      </p:sp>
      <p:sp>
        <p:nvSpPr>
          <p:cNvPr id="51" name="TextBox 50"/>
          <p:cNvSpPr txBox="1"/>
          <p:nvPr/>
        </p:nvSpPr>
        <p:spPr>
          <a:xfrm>
            <a:off x="0" y="4685472"/>
            <a:ext cx="3352200" cy="461665"/>
          </a:xfrm>
          <a:prstGeom prst="rect">
            <a:avLst/>
          </a:prstGeom>
          <a:noFill/>
        </p:spPr>
        <p:txBody>
          <a:bodyPr wrap="none" rtlCol="0">
            <a:spAutoFit/>
          </a:bodyPr>
          <a:lstStyle/>
          <a:p>
            <a:r>
              <a:rPr lang="en-US" sz="800" dirty="0" smtClean="0">
                <a:solidFill>
                  <a:schemeClr val="bg2"/>
                </a:solidFill>
                <a:latin typeface="Proxima Nova Regular"/>
                <a:cs typeface="Proxima Nova Regular"/>
              </a:rPr>
              <a:t>Sources:</a:t>
            </a:r>
          </a:p>
          <a:p>
            <a:r>
              <a:rPr lang="en-US" sz="800" dirty="0" smtClean="0">
                <a:solidFill>
                  <a:schemeClr val="bg2"/>
                </a:solidFill>
                <a:latin typeface="Proxima Nova Regular"/>
                <a:cs typeface="Proxima Nova Regular"/>
              </a:rPr>
              <a:t>1) </a:t>
            </a:r>
            <a:r>
              <a:rPr lang="en-US" sz="800" dirty="0" smtClean="0">
                <a:solidFill>
                  <a:schemeClr val="bg2"/>
                </a:solidFill>
                <a:latin typeface="Proxima Nova Regular"/>
                <a:cs typeface="Proxima Nova Regular"/>
                <a:hlinkClick r:id="rId3"/>
              </a:rPr>
              <a:t>How Netflix Deploys Code</a:t>
            </a:r>
            <a:r>
              <a:rPr lang="en-US" sz="800" dirty="0" smtClean="0">
                <a:solidFill>
                  <a:schemeClr val="bg2"/>
                </a:solidFill>
                <a:latin typeface="Proxima Nova Regular"/>
                <a:cs typeface="Proxima Nova Regular"/>
              </a:rPr>
              <a:t>, </a:t>
            </a:r>
            <a:r>
              <a:rPr lang="en-US" sz="800" dirty="0" err="1" smtClean="0">
                <a:solidFill>
                  <a:schemeClr val="bg2"/>
                </a:solidFill>
                <a:latin typeface="Proxima Nova Regular"/>
                <a:cs typeface="Proxima Nova Regular"/>
              </a:rPr>
              <a:t>InfoQ</a:t>
            </a:r>
            <a:endParaRPr lang="en-US" sz="800" dirty="0" smtClean="0">
              <a:solidFill>
                <a:schemeClr val="bg2"/>
              </a:solidFill>
              <a:latin typeface="Proxima Nova Regular"/>
              <a:cs typeface="Proxima Nova Regular"/>
            </a:endParaRPr>
          </a:p>
          <a:p>
            <a:r>
              <a:rPr lang="en-US" sz="800" dirty="0" smtClean="0">
                <a:solidFill>
                  <a:schemeClr val="bg2"/>
                </a:solidFill>
                <a:latin typeface="Proxima Nova Regular"/>
                <a:cs typeface="Proxima Nova Regular"/>
              </a:rPr>
              <a:t>2) Continuous Delivery + </a:t>
            </a:r>
            <a:r>
              <a:rPr lang="en-US" sz="800" dirty="0" err="1" smtClean="0">
                <a:solidFill>
                  <a:schemeClr val="bg2"/>
                </a:solidFill>
                <a:latin typeface="Proxima Nova Regular"/>
                <a:cs typeface="Proxima Nova Regular"/>
              </a:rPr>
              <a:t>DevOps</a:t>
            </a:r>
            <a:r>
              <a:rPr lang="en-US" sz="800" dirty="0" smtClean="0">
                <a:solidFill>
                  <a:schemeClr val="bg2"/>
                </a:solidFill>
                <a:latin typeface="Proxima Nova Regular"/>
                <a:cs typeface="Proxima Nova Regular"/>
              </a:rPr>
              <a:t>, Nicole </a:t>
            </a:r>
            <a:r>
              <a:rPr lang="en-US" sz="800" dirty="0" err="1" smtClean="0">
                <a:solidFill>
                  <a:schemeClr val="bg2"/>
                </a:solidFill>
                <a:latin typeface="Proxima Nova Regular"/>
                <a:cs typeface="Proxima Nova Regular"/>
              </a:rPr>
              <a:t>Forsgren</a:t>
            </a:r>
            <a:r>
              <a:rPr lang="en-US" sz="800" dirty="0" smtClean="0">
                <a:solidFill>
                  <a:schemeClr val="bg2"/>
                </a:solidFill>
                <a:latin typeface="Proxima Nova Regular"/>
                <a:cs typeface="Proxima Nova Regular"/>
              </a:rPr>
              <a:t>, Agile India, 2016</a:t>
            </a:r>
            <a:endParaRPr lang="en-US" sz="800" dirty="0">
              <a:solidFill>
                <a:schemeClr val="bg2"/>
              </a:solidFill>
              <a:latin typeface="Proxima Nova Regular"/>
              <a:cs typeface="Proxima Nova Regular"/>
            </a:endParaRPr>
          </a:p>
        </p:txBody>
      </p:sp>
      <p:sp>
        <p:nvSpPr>
          <p:cNvPr id="9" name="TextBox 8"/>
          <p:cNvSpPr txBox="1"/>
          <p:nvPr/>
        </p:nvSpPr>
        <p:spPr>
          <a:xfrm>
            <a:off x="6047568" y="2198593"/>
            <a:ext cx="1633079" cy="338554"/>
          </a:xfrm>
          <a:prstGeom prst="rect">
            <a:avLst/>
          </a:prstGeom>
          <a:noFill/>
        </p:spPr>
        <p:txBody>
          <a:bodyPr wrap="none" rtlCol="0">
            <a:spAutoFit/>
          </a:bodyPr>
          <a:lstStyle/>
          <a:p>
            <a:pPr algn="ctr"/>
            <a:r>
              <a:rPr lang="en-US" sz="1600" dirty="0" smtClean="0">
                <a:solidFill>
                  <a:schemeClr val="tx2"/>
                </a:solidFill>
                <a:latin typeface="Proxima Nova Regular"/>
                <a:cs typeface="Proxima Nova Regular"/>
              </a:rPr>
              <a:t>10 Deploys/Day</a:t>
            </a:r>
          </a:p>
        </p:txBody>
      </p:sp>
      <p:sp>
        <p:nvSpPr>
          <p:cNvPr id="54" name="TextBox 53"/>
          <p:cNvSpPr txBox="1"/>
          <p:nvPr/>
        </p:nvSpPr>
        <p:spPr>
          <a:xfrm>
            <a:off x="5993441" y="3074816"/>
            <a:ext cx="1747193" cy="338554"/>
          </a:xfrm>
          <a:prstGeom prst="rect">
            <a:avLst/>
          </a:prstGeom>
          <a:noFill/>
        </p:spPr>
        <p:txBody>
          <a:bodyPr wrap="none" rtlCol="0">
            <a:spAutoFit/>
          </a:bodyPr>
          <a:lstStyle/>
          <a:p>
            <a:pPr algn="ctr"/>
            <a:r>
              <a:rPr lang="en-US" sz="1600" dirty="0" smtClean="0">
                <a:solidFill>
                  <a:schemeClr val="tx2"/>
                </a:solidFill>
                <a:latin typeface="Proxima Nova Regular"/>
                <a:cs typeface="Proxima Nova Regular"/>
              </a:rPr>
              <a:t>100 Deploys/Day</a:t>
            </a:r>
          </a:p>
        </p:txBody>
      </p:sp>
      <p:grpSp>
        <p:nvGrpSpPr>
          <p:cNvPr id="4" name="Group 3"/>
          <p:cNvGrpSpPr/>
          <p:nvPr/>
        </p:nvGrpSpPr>
        <p:grpSpPr>
          <a:xfrm>
            <a:off x="438039" y="1265525"/>
            <a:ext cx="3053478" cy="3407972"/>
            <a:chOff x="5779008" y="1231509"/>
            <a:chExt cx="3053478" cy="3407972"/>
          </a:xfrm>
        </p:grpSpPr>
        <p:sp>
          <p:nvSpPr>
            <p:cNvPr id="20" name="Right Triangle 19"/>
            <p:cNvSpPr>
              <a:spLocks noChangeAspect="1"/>
            </p:cNvSpPr>
            <p:nvPr/>
          </p:nvSpPr>
          <p:spPr>
            <a:xfrm flipH="1">
              <a:off x="6150523" y="1737990"/>
              <a:ext cx="883704" cy="914400"/>
            </a:xfrm>
            <a:prstGeom prst="rtTriangle">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Proxima Nova Regular"/>
                <a:cs typeface="Proxima Nova Regular"/>
              </a:endParaRPr>
            </a:p>
          </p:txBody>
        </p:sp>
        <p:sp>
          <p:nvSpPr>
            <p:cNvPr id="21" name="Right Triangle 20"/>
            <p:cNvSpPr>
              <a:spLocks noChangeAspect="1"/>
            </p:cNvSpPr>
            <p:nvPr/>
          </p:nvSpPr>
          <p:spPr>
            <a:xfrm flipH="1">
              <a:off x="6223068" y="4157833"/>
              <a:ext cx="218568" cy="228600"/>
            </a:xfrm>
            <a:prstGeom prst="rtTriangle">
              <a:avLst/>
            </a:prstGeom>
            <a:solidFill>
              <a:srgbClr val="1F6FB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58C6B8"/>
                </a:solidFill>
                <a:latin typeface="Proxima Nova Regular"/>
                <a:cs typeface="Proxima Nova Regular"/>
              </a:endParaRPr>
            </a:p>
          </p:txBody>
        </p:sp>
        <p:sp>
          <p:nvSpPr>
            <p:cNvPr id="23" name="Right Triangle 22"/>
            <p:cNvSpPr>
              <a:spLocks noChangeAspect="1"/>
            </p:cNvSpPr>
            <p:nvPr/>
          </p:nvSpPr>
          <p:spPr>
            <a:xfrm flipH="1">
              <a:off x="6453074" y="4157864"/>
              <a:ext cx="238632" cy="228600"/>
            </a:xfrm>
            <a:prstGeom prst="rtTriangle">
              <a:avLst/>
            </a:prstGeom>
            <a:solidFill>
              <a:srgbClr val="1F6FB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58C6B8"/>
                </a:solidFill>
                <a:latin typeface="Proxima Nova Regular"/>
                <a:cs typeface="Proxima Nova Regular"/>
              </a:endParaRPr>
            </a:p>
          </p:txBody>
        </p:sp>
        <p:sp>
          <p:nvSpPr>
            <p:cNvPr id="24" name="TextBox 23"/>
            <p:cNvSpPr txBox="1"/>
            <p:nvPr/>
          </p:nvSpPr>
          <p:spPr>
            <a:xfrm>
              <a:off x="6629824" y="1231509"/>
              <a:ext cx="1544012" cy="338554"/>
            </a:xfrm>
            <a:prstGeom prst="rect">
              <a:avLst/>
            </a:prstGeom>
            <a:noFill/>
          </p:spPr>
          <p:txBody>
            <a:bodyPr wrap="none" rtlCol="0">
              <a:spAutoFit/>
            </a:bodyPr>
            <a:lstStyle/>
            <a:p>
              <a:pPr algn="ctr"/>
              <a:r>
                <a:rPr lang="en-US" sz="1600" b="1" dirty="0" smtClean="0">
                  <a:solidFill>
                    <a:srgbClr val="4C4C4C"/>
                  </a:solidFill>
                  <a:latin typeface="Proxima Nova Regular"/>
                  <a:cs typeface="Proxima Nova Regular"/>
                </a:rPr>
                <a:t>Install Mindset</a:t>
              </a:r>
              <a:endParaRPr lang="en-US" sz="1600" b="1" dirty="0">
                <a:solidFill>
                  <a:srgbClr val="4C4C4C"/>
                </a:solidFill>
                <a:latin typeface="Proxima Nova Regular"/>
                <a:cs typeface="Proxima Nova Regular"/>
              </a:endParaRPr>
            </a:p>
          </p:txBody>
        </p:sp>
        <p:sp>
          <p:nvSpPr>
            <p:cNvPr id="26" name="TextBox 25"/>
            <p:cNvSpPr txBox="1"/>
            <p:nvPr/>
          </p:nvSpPr>
          <p:spPr>
            <a:xfrm>
              <a:off x="6564652" y="2997815"/>
              <a:ext cx="1672253" cy="338554"/>
            </a:xfrm>
            <a:prstGeom prst="rect">
              <a:avLst/>
            </a:prstGeom>
            <a:noFill/>
          </p:spPr>
          <p:txBody>
            <a:bodyPr wrap="none" rtlCol="0">
              <a:spAutoFit/>
            </a:bodyPr>
            <a:lstStyle/>
            <a:p>
              <a:pPr algn="ctr"/>
              <a:r>
                <a:rPr lang="en-US" sz="1600" b="1" dirty="0" smtClean="0">
                  <a:solidFill>
                    <a:srgbClr val="4C4C4C"/>
                  </a:solidFill>
                  <a:latin typeface="Proxima Nova Regular"/>
                  <a:cs typeface="Proxima Nova Regular"/>
                </a:rPr>
                <a:t>Service Mindset</a:t>
              </a:r>
              <a:endParaRPr lang="en-US" sz="1600" b="1" dirty="0">
                <a:solidFill>
                  <a:srgbClr val="4C4C4C"/>
                </a:solidFill>
                <a:latin typeface="Proxima Nova Regular"/>
                <a:cs typeface="Proxima Nova Regular"/>
              </a:endParaRPr>
            </a:p>
          </p:txBody>
        </p:sp>
        <p:cxnSp>
          <p:nvCxnSpPr>
            <p:cNvPr id="27" name="Straight Arrow Connector 26"/>
            <p:cNvCxnSpPr/>
            <p:nvPr/>
          </p:nvCxnSpPr>
          <p:spPr>
            <a:xfrm>
              <a:off x="6071214" y="2663199"/>
              <a:ext cx="2743200" cy="0"/>
            </a:xfrm>
            <a:prstGeom prst="straightConnector1">
              <a:avLst/>
            </a:prstGeom>
            <a:ln w="12700">
              <a:solidFill>
                <a:schemeClr val="tx2"/>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6062078" y="1289126"/>
              <a:ext cx="0" cy="1379518"/>
            </a:xfrm>
            <a:prstGeom prst="straightConnector1">
              <a:avLst/>
            </a:prstGeom>
            <a:ln w="12700">
              <a:solidFill>
                <a:schemeClr val="tx2"/>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34" name="Right Triangle 33"/>
            <p:cNvSpPr>
              <a:spLocks noChangeAspect="1"/>
            </p:cNvSpPr>
            <p:nvPr/>
          </p:nvSpPr>
          <p:spPr>
            <a:xfrm flipH="1">
              <a:off x="6693642" y="4158027"/>
              <a:ext cx="238632" cy="228600"/>
            </a:xfrm>
            <a:prstGeom prst="rtTriangle">
              <a:avLst/>
            </a:prstGeom>
            <a:solidFill>
              <a:srgbClr val="1F6FB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58C6B8"/>
                </a:solidFill>
                <a:latin typeface="Proxima Nova Regular"/>
                <a:cs typeface="Proxima Nova Regular"/>
              </a:endParaRPr>
            </a:p>
          </p:txBody>
        </p:sp>
        <p:sp>
          <p:nvSpPr>
            <p:cNvPr id="35" name="Right Triangle 34"/>
            <p:cNvSpPr>
              <a:spLocks noChangeAspect="1"/>
            </p:cNvSpPr>
            <p:nvPr/>
          </p:nvSpPr>
          <p:spPr>
            <a:xfrm flipH="1">
              <a:off x="6933680" y="4158058"/>
              <a:ext cx="238632" cy="228600"/>
            </a:xfrm>
            <a:prstGeom prst="rtTriangle">
              <a:avLst/>
            </a:prstGeom>
            <a:solidFill>
              <a:srgbClr val="1F6FB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58C6B8"/>
                </a:solidFill>
                <a:latin typeface="Proxima Nova Regular"/>
                <a:cs typeface="Proxima Nova Regular"/>
              </a:endParaRPr>
            </a:p>
          </p:txBody>
        </p:sp>
        <p:cxnSp>
          <p:nvCxnSpPr>
            <p:cNvPr id="36" name="Straight Arrow Connector 35"/>
            <p:cNvCxnSpPr/>
            <p:nvPr/>
          </p:nvCxnSpPr>
          <p:spPr>
            <a:xfrm>
              <a:off x="6071403" y="4386748"/>
              <a:ext cx="2743200" cy="0"/>
            </a:xfrm>
            <a:prstGeom prst="straightConnector1">
              <a:avLst/>
            </a:prstGeom>
            <a:ln w="12700">
              <a:solidFill>
                <a:schemeClr val="tx2"/>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6062267" y="3012675"/>
              <a:ext cx="0" cy="1379518"/>
            </a:xfrm>
            <a:prstGeom prst="straightConnector1">
              <a:avLst/>
            </a:prstGeom>
            <a:ln w="12700">
              <a:solidFill>
                <a:schemeClr val="tx2"/>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314395" y="4377871"/>
              <a:ext cx="518091" cy="261610"/>
            </a:xfrm>
            <a:prstGeom prst="rect">
              <a:avLst/>
            </a:prstGeom>
            <a:noFill/>
          </p:spPr>
          <p:txBody>
            <a:bodyPr wrap="none" rtlCol="0">
              <a:spAutoFit/>
            </a:bodyPr>
            <a:lstStyle/>
            <a:p>
              <a:r>
                <a:rPr lang="en-US" sz="1100" dirty="0" smtClean="0">
                  <a:solidFill>
                    <a:schemeClr val="bg2"/>
                  </a:solidFill>
                  <a:latin typeface="Proxima Nova Regular"/>
                  <a:cs typeface="Proxima Nova Regular"/>
                </a:rPr>
                <a:t>Time</a:t>
              </a:r>
              <a:endParaRPr lang="en-US" sz="1100" dirty="0">
                <a:solidFill>
                  <a:schemeClr val="bg2"/>
                </a:solidFill>
                <a:latin typeface="Proxima Nova Regular"/>
                <a:cs typeface="Proxima Nova Regular"/>
              </a:endParaRPr>
            </a:p>
          </p:txBody>
        </p:sp>
        <p:sp>
          <p:nvSpPr>
            <p:cNvPr id="41" name="TextBox 40"/>
            <p:cNvSpPr txBox="1"/>
            <p:nvPr/>
          </p:nvSpPr>
          <p:spPr>
            <a:xfrm rot="16200000">
              <a:off x="5690790" y="3161890"/>
              <a:ext cx="441146" cy="261610"/>
            </a:xfrm>
            <a:prstGeom prst="rect">
              <a:avLst/>
            </a:prstGeom>
            <a:noFill/>
          </p:spPr>
          <p:txBody>
            <a:bodyPr wrap="none" rtlCol="0">
              <a:spAutoFit/>
            </a:bodyPr>
            <a:lstStyle/>
            <a:p>
              <a:r>
                <a:rPr lang="en-US" sz="1100" dirty="0" smtClean="0">
                  <a:solidFill>
                    <a:schemeClr val="bg2"/>
                  </a:solidFill>
                  <a:latin typeface="Proxima Nova Regular"/>
                  <a:cs typeface="Proxima Nova Regular"/>
                </a:rPr>
                <a:t>Risk</a:t>
              </a:r>
              <a:endParaRPr lang="en-US" sz="1100" dirty="0">
                <a:solidFill>
                  <a:schemeClr val="bg2"/>
                </a:solidFill>
                <a:latin typeface="Proxima Nova Regular"/>
                <a:cs typeface="Proxima Nova Regular"/>
              </a:endParaRPr>
            </a:p>
          </p:txBody>
        </p:sp>
        <p:sp>
          <p:nvSpPr>
            <p:cNvPr id="42" name="TextBox 41"/>
            <p:cNvSpPr txBox="1"/>
            <p:nvPr/>
          </p:nvSpPr>
          <p:spPr>
            <a:xfrm>
              <a:off x="8312845" y="2657591"/>
              <a:ext cx="518091" cy="261610"/>
            </a:xfrm>
            <a:prstGeom prst="rect">
              <a:avLst/>
            </a:prstGeom>
            <a:noFill/>
          </p:spPr>
          <p:txBody>
            <a:bodyPr wrap="none" rtlCol="0">
              <a:spAutoFit/>
            </a:bodyPr>
            <a:lstStyle/>
            <a:p>
              <a:r>
                <a:rPr lang="en-US" sz="1100" dirty="0" smtClean="0">
                  <a:solidFill>
                    <a:schemeClr val="bg2"/>
                  </a:solidFill>
                  <a:latin typeface="Proxima Nova Regular"/>
                  <a:cs typeface="Proxima Nova Regular"/>
                </a:rPr>
                <a:t>Time</a:t>
              </a:r>
              <a:endParaRPr lang="en-US" sz="1100" dirty="0">
                <a:solidFill>
                  <a:schemeClr val="bg2"/>
                </a:solidFill>
                <a:latin typeface="Proxima Nova Regular"/>
                <a:cs typeface="Proxima Nova Regular"/>
              </a:endParaRPr>
            </a:p>
          </p:txBody>
        </p:sp>
        <p:sp>
          <p:nvSpPr>
            <p:cNvPr id="43" name="TextBox 42"/>
            <p:cNvSpPr txBox="1"/>
            <p:nvPr/>
          </p:nvSpPr>
          <p:spPr>
            <a:xfrm rot="16200000">
              <a:off x="5689240" y="1415956"/>
              <a:ext cx="441146" cy="261610"/>
            </a:xfrm>
            <a:prstGeom prst="rect">
              <a:avLst/>
            </a:prstGeom>
            <a:noFill/>
          </p:spPr>
          <p:txBody>
            <a:bodyPr wrap="none" rtlCol="0">
              <a:spAutoFit/>
            </a:bodyPr>
            <a:lstStyle/>
            <a:p>
              <a:r>
                <a:rPr lang="en-US" sz="1100" dirty="0" smtClean="0">
                  <a:solidFill>
                    <a:schemeClr val="bg2"/>
                  </a:solidFill>
                  <a:latin typeface="Proxima Nova Regular"/>
                  <a:cs typeface="Proxima Nova Regular"/>
                </a:rPr>
                <a:t>Risk</a:t>
              </a:r>
              <a:endParaRPr lang="en-US" sz="1100" dirty="0">
                <a:solidFill>
                  <a:schemeClr val="bg2"/>
                </a:solidFill>
                <a:latin typeface="Proxima Nova Regular"/>
                <a:cs typeface="Proxima Nova Regular"/>
              </a:endParaRPr>
            </a:p>
          </p:txBody>
        </p:sp>
        <p:sp>
          <p:nvSpPr>
            <p:cNvPr id="37" name="Right Triangle 36"/>
            <p:cNvSpPr>
              <a:spLocks noChangeAspect="1"/>
            </p:cNvSpPr>
            <p:nvPr/>
          </p:nvSpPr>
          <p:spPr>
            <a:xfrm flipH="1">
              <a:off x="7037855" y="1737990"/>
              <a:ext cx="883704" cy="914400"/>
            </a:xfrm>
            <a:prstGeom prst="rtTriangle">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Proxima Nova Regular"/>
                <a:cs typeface="Proxima Nova Regular"/>
              </a:endParaRPr>
            </a:p>
          </p:txBody>
        </p:sp>
      </p:grpSp>
      <p:pic>
        <p:nvPicPr>
          <p:cNvPr id="14" name="Picture 13" descr="flick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4449" y="2406548"/>
            <a:ext cx="457200" cy="138761"/>
          </a:xfrm>
          <a:prstGeom prst="rect">
            <a:avLst/>
          </a:prstGeom>
        </p:spPr>
      </p:pic>
      <p:pic>
        <p:nvPicPr>
          <p:cNvPr id="16" name="Picture 15" descr="down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7189" y="3327311"/>
            <a:ext cx="457200" cy="122201"/>
          </a:xfrm>
          <a:prstGeom prst="rect">
            <a:avLst/>
          </a:prstGeom>
        </p:spPr>
      </p:pic>
      <p:sp>
        <p:nvSpPr>
          <p:cNvPr id="5" name="TextBox 4"/>
          <p:cNvSpPr txBox="1"/>
          <p:nvPr/>
        </p:nvSpPr>
        <p:spPr>
          <a:xfrm>
            <a:off x="5255061" y="1322803"/>
            <a:ext cx="3229770" cy="338554"/>
          </a:xfrm>
          <a:prstGeom prst="rect">
            <a:avLst/>
          </a:prstGeom>
          <a:noFill/>
        </p:spPr>
        <p:txBody>
          <a:bodyPr wrap="none" rtlCol="0">
            <a:spAutoFit/>
          </a:bodyPr>
          <a:lstStyle/>
          <a:p>
            <a:pPr algn="ctr"/>
            <a:r>
              <a:rPr lang="en-US" sz="1600" dirty="0" smtClean="0">
                <a:solidFill>
                  <a:schemeClr val="tx2"/>
                </a:solidFill>
                <a:latin typeface="Proxima Nova Regular"/>
                <a:cs typeface="Proxima Nova Regular"/>
              </a:rPr>
              <a:t>Infrequent (Manual) Deployments</a:t>
            </a:r>
            <a:endParaRPr lang="en-US" sz="1600" dirty="0">
              <a:solidFill>
                <a:schemeClr val="tx2"/>
              </a:solidFill>
              <a:latin typeface="Proxima Nova Regular"/>
              <a:cs typeface="Proxima Nova Regular"/>
            </a:endParaRPr>
          </a:p>
        </p:txBody>
      </p:sp>
      <p:sp>
        <p:nvSpPr>
          <p:cNvPr id="39" name="TextBox 38"/>
          <p:cNvSpPr txBox="1"/>
          <p:nvPr/>
        </p:nvSpPr>
        <p:spPr>
          <a:xfrm>
            <a:off x="5234009" y="3957815"/>
            <a:ext cx="3288080" cy="338554"/>
          </a:xfrm>
          <a:prstGeom prst="rect">
            <a:avLst/>
          </a:prstGeom>
          <a:noFill/>
        </p:spPr>
        <p:txBody>
          <a:bodyPr wrap="none" rtlCol="0">
            <a:spAutoFit/>
          </a:bodyPr>
          <a:lstStyle/>
          <a:p>
            <a:pPr algn="ctr"/>
            <a:r>
              <a:rPr lang="en-US" sz="1600" b="1" dirty="0" smtClean="0">
                <a:solidFill>
                  <a:schemeClr val="tx2"/>
                </a:solidFill>
                <a:latin typeface="Proxima Nova Regular"/>
                <a:cs typeface="Proxima Nova Regular"/>
              </a:rPr>
              <a:t>Continuous (Automated) Delivery</a:t>
            </a:r>
            <a:endParaRPr lang="en-US" sz="1600" b="1" dirty="0">
              <a:solidFill>
                <a:schemeClr val="tx2"/>
              </a:solidFill>
              <a:latin typeface="Proxima Nova Regular"/>
              <a:cs typeface="Proxima Nova Regular"/>
            </a:endParaRPr>
          </a:p>
        </p:txBody>
      </p:sp>
      <p:sp>
        <p:nvSpPr>
          <p:cNvPr id="6" name="Down Arrow 5"/>
          <p:cNvSpPr/>
          <p:nvPr/>
        </p:nvSpPr>
        <p:spPr>
          <a:xfrm>
            <a:off x="6617666" y="1779529"/>
            <a:ext cx="484632" cy="365760"/>
          </a:xfrm>
          <a:prstGeom prst="downArrow">
            <a:avLst/>
          </a:prstGeom>
          <a:solidFill>
            <a:schemeClr val="tx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Down Arrow 44"/>
          <p:cNvSpPr/>
          <p:nvPr/>
        </p:nvSpPr>
        <p:spPr>
          <a:xfrm>
            <a:off x="6627744" y="3547796"/>
            <a:ext cx="484632" cy="365760"/>
          </a:xfrm>
          <a:prstGeom prst="downArrow">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Down Arrow 45"/>
          <p:cNvSpPr/>
          <p:nvPr/>
        </p:nvSpPr>
        <p:spPr>
          <a:xfrm>
            <a:off x="6619565" y="2662834"/>
            <a:ext cx="484632" cy="365760"/>
          </a:xfrm>
          <a:prstGeom prst="downArrow">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Curved Left Arrow 11"/>
          <p:cNvSpPr/>
          <p:nvPr/>
        </p:nvSpPr>
        <p:spPr>
          <a:xfrm>
            <a:off x="3508624" y="1778237"/>
            <a:ext cx="1351351" cy="2728110"/>
          </a:xfrm>
          <a:prstGeom prst="curvedLeftArrow">
            <a:avLst>
              <a:gd name="adj1" fmla="val 23377"/>
              <a:gd name="adj2" fmla="val 50000"/>
              <a:gd name="adj3" fmla="val 24632"/>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3551152" y="2537638"/>
            <a:ext cx="1146468" cy="923330"/>
          </a:xfrm>
          <a:prstGeom prst="rect">
            <a:avLst/>
          </a:prstGeom>
        </p:spPr>
        <p:txBody>
          <a:bodyPr wrap="none">
            <a:spAutoFit/>
          </a:bodyPr>
          <a:lstStyle/>
          <a:p>
            <a:r>
              <a:rPr lang="en-US" b="1" dirty="0" smtClean="0">
                <a:solidFill>
                  <a:schemeClr val="accent2"/>
                </a:solidFill>
                <a:latin typeface="Proxima Nova Regular"/>
                <a:cs typeface="Proxima Nova Regular"/>
              </a:rPr>
              <a:t>Cloud</a:t>
            </a:r>
          </a:p>
          <a:p>
            <a:r>
              <a:rPr lang="en-US" b="1" dirty="0" smtClean="0">
                <a:solidFill>
                  <a:schemeClr val="accent2"/>
                </a:solidFill>
                <a:latin typeface="Proxima Nova Regular"/>
                <a:cs typeface="Proxima Nova Regular"/>
              </a:rPr>
              <a:t>Native</a:t>
            </a:r>
          </a:p>
          <a:p>
            <a:r>
              <a:rPr lang="en-US" b="1" dirty="0" smtClean="0">
                <a:solidFill>
                  <a:schemeClr val="accent2"/>
                </a:solidFill>
                <a:latin typeface="Proxima Nova Regular"/>
                <a:cs typeface="Proxima Nova Regular"/>
              </a:rPr>
              <a:t>Practices</a:t>
            </a:r>
            <a:endParaRPr lang="en-US" b="1" dirty="0">
              <a:solidFill>
                <a:schemeClr val="accent2"/>
              </a:solidFill>
              <a:latin typeface="Proxima Nova Regular"/>
              <a:cs typeface="Proxima Nova Regular"/>
            </a:endParaRPr>
          </a:p>
        </p:txBody>
      </p:sp>
      <p:sp>
        <p:nvSpPr>
          <p:cNvPr id="17" name="Rectangle 16"/>
          <p:cNvSpPr/>
          <p:nvPr/>
        </p:nvSpPr>
        <p:spPr>
          <a:xfrm>
            <a:off x="7896953" y="2077796"/>
            <a:ext cx="730815" cy="307777"/>
          </a:xfrm>
          <a:prstGeom prst="rect">
            <a:avLst/>
          </a:prstGeom>
        </p:spPr>
        <p:txBody>
          <a:bodyPr wrap="none">
            <a:spAutoFit/>
          </a:bodyPr>
          <a:lstStyle/>
          <a:p>
            <a:pPr lvl="0" algn="ctr"/>
            <a:r>
              <a:rPr lang="en-US" sz="1400" b="1" dirty="0">
                <a:solidFill>
                  <a:srgbClr val="B3B3B3"/>
                </a:solidFill>
                <a:latin typeface="Proxima Nova Regular"/>
                <a:cs typeface="Proxima Nova Regular"/>
              </a:rPr>
              <a:t>(2009)</a:t>
            </a:r>
          </a:p>
        </p:txBody>
      </p:sp>
      <p:sp>
        <p:nvSpPr>
          <p:cNvPr id="47" name="Rectangle 46"/>
          <p:cNvSpPr/>
          <p:nvPr/>
        </p:nvSpPr>
        <p:spPr>
          <a:xfrm>
            <a:off x="7909454" y="3003343"/>
            <a:ext cx="689521" cy="307777"/>
          </a:xfrm>
          <a:prstGeom prst="rect">
            <a:avLst/>
          </a:prstGeom>
        </p:spPr>
        <p:txBody>
          <a:bodyPr wrap="none">
            <a:spAutoFit/>
          </a:bodyPr>
          <a:lstStyle/>
          <a:p>
            <a:pPr lvl="0" algn="ctr"/>
            <a:r>
              <a:rPr lang="en-US" sz="1400" b="1" dirty="0">
                <a:solidFill>
                  <a:srgbClr val="B3B3B3"/>
                </a:solidFill>
                <a:latin typeface="Proxima Nova Regular"/>
                <a:cs typeface="Proxima Nova Regular"/>
              </a:rPr>
              <a:t>(</a:t>
            </a:r>
            <a:r>
              <a:rPr lang="en-US" sz="1400" b="1" dirty="0" smtClean="0">
                <a:solidFill>
                  <a:srgbClr val="B3B3B3"/>
                </a:solidFill>
                <a:latin typeface="Proxima Nova Regular"/>
                <a:cs typeface="Proxima Nova Regular"/>
              </a:rPr>
              <a:t>2013)</a:t>
            </a:r>
            <a:endParaRPr lang="en-US" sz="1400" b="1" dirty="0">
              <a:solidFill>
                <a:srgbClr val="B3B3B3"/>
              </a:solidFill>
              <a:latin typeface="Proxima Nova Regular"/>
              <a:cs typeface="Proxima Nova Regular"/>
            </a:endParaRPr>
          </a:p>
        </p:txBody>
      </p:sp>
    </p:spTree>
    <p:extLst>
      <p:ext uri="{BB962C8B-B14F-4D97-AF65-F5344CB8AC3E}">
        <p14:creationId xmlns:p14="http://schemas.microsoft.com/office/powerpoint/2010/main" val="206764141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Delays in Enterprise Software Cycles </a:t>
            </a:r>
            <a:endParaRPr lang="en-US" dirty="0"/>
          </a:p>
        </p:txBody>
      </p:sp>
      <p:grpSp>
        <p:nvGrpSpPr>
          <p:cNvPr id="42" name="Group 41"/>
          <p:cNvGrpSpPr/>
          <p:nvPr/>
        </p:nvGrpSpPr>
        <p:grpSpPr>
          <a:xfrm>
            <a:off x="14618570" y="-2491765"/>
            <a:ext cx="3070758" cy="2458121"/>
            <a:chOff x="3861524" y="1490844"/>
            <a:chExt cx="3070758" cy="2458121"/>
          </a:xfrm>
        </p:grpSpPr>
        <p:sp>
          <p:nvSpPr>
            <p:cNvPr id="38" name="Rectangle 28"/>
            <p:cNvSpPr/>
            <p:nvPr/>
          </p:nvSpPr>
          <p:spPr>
            <a:xfrm rot="16200000">
              <a:off x="4572000" y="780368"/>
              <a:ext cx="1463041" cy="2883993"/>
            </a:xfrm>
            <a:custGeom>
              <a:avLst/>
              <a:gdLst/>
              <a:ahLst/>
              <a:cxnLst/>
              <a:rect l="l" t="t" r="r" b="b"/>
              <a:pathLst>
                <a:path w="1463041" h="2883993">
                  <a:moveTo>
                    <a:pt x="1463041" y="2518233"/>
                  </a:moveTo>
                  <a:lnTo>
                    <a:pt x="1097281" y="2883993"/>
                  </a:lnTo>
                  <a:lnTo>
                    <a:pt x="1097281" y="2701113"/>
                  </a:lnTo>
                  <a:lnTo>
                    <a:pt x="0" y="2701113"/>
                  </a:lnTo>
                  <a:lnTo>
                    <a:pt x="0" y="2924"/>
                  </a:lnTo>
                  <a:lnTo>
                    <a:pt x="94" y="2924"/>
                  </a:lnTo>
                  <a:lnTo>
                    <a:pt x="94" y="0"/>
                  </a:lnTo>
                  <a:lnTo>
                    <a:pt x="914494" y="0"/>
                  </a:lnTo>
                  <a:lnTo>
                    <a:pt x="914494" y="359147"/>
                  </a:lnTo>
                  <a:lnTo>
                    <a:pt x="365761" y="359147"/>
                  </a:lnTo>
                  <a:lnTo>
                    <a:pt x="365761" y="2335353"/>
                  </a:lnTo>
                  <a:lnTo>
                    <a:pt x="1097281" y="2335353"/>
                  </a:lnTo>
                  <a:lnTo>
                    <a:pt x="1097281" y="2152473"/>
                  </a:lnTo>
                  <a:close/>
                </a:path>
              </a:pathLst>
            </a:custGeom>
            <a:solidFill>
              <a:schemeClr val="accent1"/>
            </a:solidFill>
            <a:ln>
              <a:noFill/>
            </a:ln>
            <a:effectLst/>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Proxima Nova Regular"/>
                <a:cs typeface="Proxima Nova Regular"/>
              </a:endParaRPr>
            </a:p>
          </p:txBody>
        </p:sp>
        <p:sp>
          <p:nvSpPr>
            <p:cNvPr id="29" name="Rectangle 28"/>
            <p:cNvSpPr/>
            <p:nvPr/>
          </p:nvSpPr>
          <p:spPr>
            <a:xfrm rot="16200000">
              <a:off x="4758765" y="1740706"/>
              <a:ext cx="1463041" cy="2883993"/>
            </a:xfrm>
            <a:custGeom>
              <a:avLst/>
              <a:gdLst/>
              <a:ahLst/>
              <a:cxnLst/>
              <a:rect l="l" t="t" r="r" b="b"/>
              <a:pathLst>
                <a:path w="1463041" h="2883993">
                  <a:moveTo>
                    <a:pt x="1463041" y="2518233"/>
                  </a:moveTo>
                  <a:lnTo>
                    <a:pt x="1097281" y="2883993"/>
                  </a:lnTo>
                  <a:lnTo>
                    <a:pt x="1097281" y="2701113"/>
                  </a:lnTo>
                  <a:lnTo>
                    <a:pt x="0" y="2701113"/>
                  </a:lnTo>
                  <a:lnTo>
                    <a:pt x="0" y="2924"/>
                  </a:lnTo>
                  <a:lnTo>
                    <a:pt x="94" y="2924"/>
                  </a:lnTo>
                  <a:lnTo>
                    <a:pt x="94" y="0"/>
                  </a:lnTo>
                  <a:lnTo>
                    <a:pt x="914494" y="0"/>
                  </a:lnTo>
                  <a:lnTo>
                    <a:pt x="914494" y="359147"/>
                  </a:lnTo>
                  <a:lnTo>
                    <a:pt x="365761" y="359147"/>
                  </a:lnTo>
                  <a:lnTo>
                    <a:pt x="365761" y="2335353"/>
                  </a:lnTo>
                  <a:lnTo>
                    <a:pt x="1097281" y="2335353"/>
                  </a:lnTo>
                  <a:lnTo>
                    <a:pt x="1097281" y="2152473"/>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sp>
          <p:nvSpPr>
            <p:cNvPr id="34" name="TextBox 33"/>
            <p:cNvSpPr txBox="1"/>
            <p:nvPr/>
          </p:nvSpPr>
          <p:spPr>
            <a:xfrm>
              <a:off x="4922078" y="1511861"/>
              <a:ext cx="825918" cy="369332"/>
            </a:xfrm>
            <a:prstGeom prst="rect">
              <a:avLst/>
            </a:prstGeom>
            <a:noFill/>
          </p:spPr>
          <p:txBody>
            <a:bodyPr wrap="none" rtlCol="0">
              <a:spAutoFit/>
            </a:bodyPr>
            <a:lstStyle/>
            <a:p>
              <a:pPr algn="ctr"/>
              <a:r>
                <a:rPr lang="en-US" dirty="0" smtClean="0">
                  <a:latin typeface="Proxima Nova Regular"/>
                  <a:cs typeface="Proxima Nova Regular"/>
                </a:rPr>
                <a:t>BUILD</a:t>
              </a:r>
              <a:endParaRPr lang="en-US" dirty="0">
                <a:latin typeface="Proxima Nova Regular"/>
                <a:cs typeface="Proxima Nova Regular"/>
              </a:endParaRPr>
            </a:p>
          </p:txBody>
        </p:sp>
        <p:sp>
          <p:nvSpPr>
            <p:cNvPr id="35" name="TextBox 34"/>
            <p:cNvSpPr txBox="1"/>
            <p:nvPr/>
          </p:nvSpPr>
          <p:spPr>
            <a:xfrm>
              <a:off x="4974079" y="1895600"/>
              <a:ext cx="730353" cy="369332"/>
            </a:xfrm>
            <a:prstGeom prst="rect">
              <a:avLst/>
            </a:prstGeom>
            <a:noFill/>
          </p:spPr>
          <p:txBody>
            <a:bodyPr wrap="none" rtlCol="0">
              <a:spAutoFit/>
            </a:bodyPr>
            <a:lstStyle/>
            <a:p>
              <a:pPr algn="ctr"/>
              <a:r>
                <a:rPr lang="en-US" dirty="0" smtClean="0">
                  <a:latin typeface="Proxima Nova Regular"/>
                  <a:cs typeface="Proxima Nova Regular"/>
                </a:rPr>
                <a:t>FAST</a:t>
              </a:r>
              <a:endParaRPr lang="en-US" dirty="0">
                <a:latin typeface="Proxima Nova Regular"/>
                <a:cs typeface="Proxima Nova Regular"/>
              </a:endParaRPr>
            </a:p>
          </p:txBody>
        </p:sp>
        <p:sp>
          <p:nvSpPr>
            <p:cNvPr id="36" name="TextBox 35"/>
            <p:cNvSpPr txBox="1"/>
            <p:nvPr/>
          </p:nvSpPr>
          <p:spPr>
            <a:xfrm>
              <a:off x="4797203" y="3579633"/>
              <a:ext cx="1074062" cy="369332"/>
            </a:xfrm>
            <a:prstGeom prst="rect">
              <a:avLst/>
            </a:prstGeom>
            <a:noFill/>
          </p:spPr>
          <p:txBody>
            <a:bodyPr wrap="none" rtlCol="0">
              <a:spAutoFit/>
            </a:bodyPr>
            <a:lstStyle/>
            <a:p>
              <a:pPr algn="ctr"/>
              <a:r>
                <a:rPr lang="en-US" dirty="0" smtClean="0">
                  <a:latin typeface="Proxima Nova Regular"/>
                  <a:cs typeface="Proxima Nova Regular"/>
                </a:rPr>
                <a:t>DELIVER</a:t>
              </a:r>
              <a:endParaRPr lang="en-US" dirty="0">
                <a:latin typeface="Proxima Nova Regular"/>
                <a:cs typeface="Proxima Nova Regular"/>
              </a:endParaRPr>
            </a:p>
          </p:txBody>
        </p:sp>
        <p:sp>
          <p:nvSpPr>
            <p:cNvPr id="37" name="TextBox 36"/>
            <p:cNvSpPr txBox="1"/>
            <p:nvPr/>
          </p:nvSpPr>
          <p:spPr>
            <a:xfrm>
              <a:off x="4764188" y="3123251"/>
              <a:ext cx="1082348" cy="369332"/>
            </a:xfrm>
            <a:prstGeom prst="rect">
              <a:avLst/>
            </a:prstGeom>
            <a:noFill/>
          </p:spPr>
          <p:txBody>
            <a:bodyPr wrap="none" rtlCol="0">
              <a:spAutoFit/>
            </a:bodyPr>
            <a:lstStyle/>
            <a:p>
              <a:r>
                <a:rPr lang="en-US" dirty="0" smtClean="0">
                  <a:latin typeface="Proxima Nova Regular"/>
                  <a:cs typeface="Proxima Nova Regular"/>
                </a:rPr>
                <a:t>RELIABY</a:t>
              </a:r>
              <a:endParaRPr lang="en-US" dirty="0">
                <a:latin typeface="Proxima Nova Regular"/>
                <a:cs typeface="Proxima Nova Regular"/>
              </a:endParaRPr>
            </a:p>
          </p:txBody>
        </p:sp>
      </p:grpSp>
      <p:sp>
        <p:nvSpPr>
          <p:cNvPr id="33" name="Right Brace 32"/>
          <p:cNvSpPr/>
          <p:nvPr/>
        </p:nvSpPr>
        <p:spPr>
          <a:xfrm rot="5400000">
            <a:off x="1570821" y="1551292"/>
            <a:ext cx="419422" cy="2160879"/>
          </a:xfrm>
          <a:prstGeom prst="rightBrace">
            <a:avLst>
              <a:gd name="adj1" fmla="val 43905"/>
              <a:gd name="adj2" fmla="val 50000"/>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solidFill>
              <a:latin typeface="Proxima Nova Regular"/>
              <a:cs typeface="Proxima Nova Regular"/>
            </a:endParaRPr>
          </a:p>
        </p:txBody>
      </p:sp>
      <p:grpSp>
        <p:nvGrpSpPr>
          <p:cNvPr id="6" name="Group 5"/>
          <p:cNvGrpSpPr/>
          <p:nvPr/>
        </p:nvGrpSpPr>
        <p:grpSpPr>
          <a:xfrm>
            <a:off x="683678" y="1519596"/>
            <a:ext cx="2197181" cy="718303"/>
            <a:chOff x="1082577" y="1283487"/>
            <a:chExt cx="2197181" cy="718303"/>
          </a:xfrm>
        </p:grpSpPr>
        <p:sp>
          <p:nvSpPr>
            <p:cNvPr id="41" name="TextBox 40"/>
            <p:cNvSpPr txBox="1"/>
            <p:nvPr/>
          </p:nvSpPr>
          <p:spPr>
            <a:xfrm>
              <a:off x="1082577" y="1283487"/>
              <a:ext cx="2197181" cy="307777"/>
            </a:xfrm>
            <a:prstGeom prst="rect">
              <a:avLst/>
            </a:prstGeom>
            <a:noFill/>
          </p:spPr>
          <p:txBody>
            <a:bodyPr wrap="square" rtlCol="0">
              <a:spAutoFit/>
            </a:bodyPr>
            <a:lstStyle/>
            <a:p>
              <a:pPr algn="ctr"/>
              <a:r>
                <a:rPr lang="en-US" sz="1400" b="1" dirty="0" smtClean="0">
                  <a:solidFill>
                    <a:srgbClr val="4C4C4C"/>
                  </a:solidFill>
                  <a:latin typeface="Proxima Nova Regular"/>
                  <a:cs typeface="Proxima Nova Regular"/>
                </a:rPr>
                <a:t>Time to Value </a:t>
              </a:r>
              <a:r>
                <a:rPr lang="en-US" sz="1400" b="1" dirty="0" smtClean="0">
                  <a:solidFill>
                    <a:srgbClr val="4C4C4C"/>
                  </a:solidFill>
                  <a:latin typeface="Proxima Nova Regular"/>
                  <a:cs typeface="Proxima Nova Regular"/>
                  <a:sym typeface="Wingdings"/>
                </a:rPr>
                <a:t> 0</a:t>
              </a:r>
              <a:endParaRPr lang="en-US" sz="1400" b="1" dirty="0">
                <a:solidFill>
                  <a:srgbClr val="4C4C4C"/>
                </a:solidFill>
                <a:latin typeface="Proxima Nova Regular"/>
                <a:cs typeface="Proxima Nova Regular"/>
              </a:endParaRPr>
            </a:p>
          </p:txBody>
        </p:sp>
        <p:grpSp>
          <p:nvGrpSpPr>
            <p:cNvPr id="5" name="Group 4"/>
            <p:cNvGrpSpPr/>
            <p:nvPr/>
          </p:nvGrpSpPr>
          <p:grpSpPr>
            <a:xfrm>
              <a:off x="1086085" y="1544590"/>
              <a:ext cx="2190797" cy="457200"/>
              <a:chOff x="1086085" y="1544590"/>
              <a:chExt cx="2190797" cy="457200"/>
            </a:xfrm>
          </p:grpSpPr>
          <p:cxnSp>
            <p:nvCxnSpPr>
              <p:cNvPr id="39" name="Straight Connector 38"/>
              <p:cNvCxnSpPr/>
              <p:nvPr/>
            </p:nvCxnSpPr>
            <p:spPr>
              <a:xfrm>
                <a:off x="1086607" y="1544590"/>
                <a:ext cx="0" cy="457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276882" y="1544590"/>
                <a:ext cx="0" cy="457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086085" y="1771175"/>
                <a:ext cx="2188879"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10" name="Group 9"/>
          <p:cNvGrpSpPr/>
          <p:nvPr/>
        </p:nvGrpSpPr>
        <p:grpSpPr>
          <a:xfrm>
            <a:off x="3916361" y="991479"/>
            <a:ext cx="4867972" cy="3742163"/>
            <a:chOff x="3957066" y="934485"/>
            <a:chExt cx="4867972" cy="3742163"/>
          </a:xfrm>
        </p:grpSpPr>
        <p:sp>
          <p:nvSpPr>
            <p:cNvPr id="44" name="Circular Arrow 43"/>
            <p:cNvSpPr>
              <a:spLocks noChangeAspect="1"/>
            </p:cNvSpPr>
            <p:nvPr/>
          </p:nvSpPr>
          <p:spPr>
            <a:xfrm rot="10800000">
              <a:off x="4761816" y="1313943"/>
              <a:ext cx="3130906" cy="3130906"/>
            </a:xfrm>
            <a:prstGeom prst="circularArrow">
              <a:avLst/>
            </a:prstGeom>
            <a:solidFill>
              <a:schemeClr val="tx2"/>
            </a:solidFill>
            <a:ln>
              <a:noFill/>
            </a:ln>
            <a:effectLst/>
            <a:scene3d>
              <a:camera prst="orthographicFront">
                <a:rot lat="1080000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Proxima Nova Regular"/>
                <a:cs typeface="Proxima Nova Regular"/>
              </a:endParaRPr>
            </a:p>
          </p:txBody>
        </p:sp>
        <p:grpSp>
          <p:nvGrpSpPr>
            <p:cNvPr id="8" name="Group 7"/>
            <p:cNvGrpSpPr/>
            <p:nvPr/>
          </p:nvGrpSpPr>
          <p:grpSpPr>
            <a:xfrm>
              <a:off x="3957066" y="934485"/>
              <a:ext cx="4867972" cy="3742163"/>
              <a:chOff x="3957066" y="934485"/>
              <a:chExt cx="4867972" cy="3742163"/>
            </a:xfrm>
          </p:grpSpPr>
          <p:sp>
            <p:nvSpPr>
              <p:cNvPr id="11" name="TextBox 10"/>
              <p:cNvSpPr txBox="1"/>
              <p:nvPr/>
            </p:nvSpPr>
            <p:spPr>
              <a:xfrm>
                <a:off x="6671914" y="1043188"/>
                <a:ext cx="889987" cy="276999"/>
              </a:xfrm>
              <a:prstGeom prst="rect">
                <a:avLst/>
              </a:prstGeom>
              <a:noFill/>
            </p:spPr>
            <p:txBody>
              <a:bodyPr wrap="none" rtlCol="0">
                <a:spAutoFit/>
              </a:bodyPr>
              <a:lstStyle/>
              <a:p>
                <a:r>
                  <a:rPr lang="en-US" sz="1200" dirty="0" smtClean="0">
                    <a:solidFill>
                      <a:schemeClr val="tx2"/>
                    </a:solidFill>
                    <a:latin typeface="Proxima Nova Regular"/>
                    <a:cs typeface="Proxima Nova Regular"/>
                  </a:rPr>
                  <a:t>Monoliths</a:t>
                </a:r>
                <a:endParaRPr lang="en-US" sz="1200" dirty="0">
                  <a:solidFill>
                    <a:schemeClr val="tx2"/>
                  </a:solidFill>
                  <a:latin typeface="Proxima Nova Regular"/>
                  <a:cs typeface="Proxima Nova Regular"/>
                </a:endParaRPr>
              </a:p>
            </p:txBody>
          </p:sp>
          <p:sp>
            <p:nvSpPr>
              <p:cNvPr id="12" name="TextBox 11"/>
              <p:cNvSpPr txBox="1"/>
              <p:nvPr/>
            </p:nvSpPr>
            <p:spPr>
              <a:xfrm>
                <a:off x="3970870" y="1858765"/>
                <a:ext cx="1056700" cy="461665"/>
              </a:xfrm>
              <a:prstGeom prst="rect">
                <a:avLst/>
              </a:prstGeom>
              <a:noFill/>
            </p:spPr>
            <p:txBody>
              <a:bodyPr wrap="none" rtlCol="0">
                <a:spAutoFit/>
              </a:bodyPr>
              <a:lstStyle/>
              <a:p>
                <a:pPr algn="r"/>
                <a:r>
                  <a:rPr lang="en-US" sz="1200" dirty="0" smtClean="0">
                    <a:solidFill>
                      <a:schemeClr val="tx2"/>
                    </a:solidFill>
                    <a:latin typeface="Proxima Nova Regular"/>
                    <a:cs typeface="Proxima Nova Regular"/>
                  </a:rPr>
                  <a:t>Provisioning</a:t>
                </a:r>
              </a:p>
              <a:p>
                <a:pPr algn="r"/>
                <a:r>
                  <a:rPr lang="en-US" sz="1200" dirty="0" smtClean="0">
                    <a:solidFill>
                      <a:schemeClr val="tx2"/>
                    </a:solidFill>
                    <a:latin typeface="Proxima Nova Regular"/>
                    <a:cs typeface="Proxima Nova Regular"/>
                  </a:rPr>
                  <a:t>Delays</a:t>
                </a:r>
                <a:endParaRPr lang="en-US" sz="1200" dirty="0">
                  <a:solidFill>
                    <a:schemeClr val="tx2"/>
                  </a:solidFill>
                  <a:latin typeface="Proxima Nova Regular"/>
                  <a:cs typeface="Proxima Nova Regular"/>
                </a:endParaRPr>
              </a:p>
            </p:txBody>
          </p:sp>
          <p:sp>
            <p:nvSpPr>
              <p:cNvPr id="13" name="TextBox 12"/>
              <p:cNvSpPr txBox="1"/>
              <p:nvPr/>
            </p:nvSpPr>
            <p:spPr>
              <a:xfrm>
                <a:off x="4915798" y="934485"/>
                <a:ext cx="915635" cy="461665"/>
              </a:xfrm>
              <a:prstGeom prst="rect">
                <a:avLst/>
              </a:prstGeom>
              <a:noFill/>
            </p:spPr>
            <p:txBody>
              <a:bodyPr wrap="none" rtlCol="0">
                <a:spAutoFit/>
              </a:bodyPr>
              <a:lstStyle/>
              <a:p>
                <a:pPr algn="r"/>
                <a:r>
                  <a:rPr lang="en-US" sz="1200" dirty="0" smtClean="0">
                    <a:solidFill>
                      <a:schemeClr val="tx2"/>
                    </a:solidFill>
                    <a:latin typeface="Proxima Nova Regular"/>
                    <a:cs typeface="Proxima Nova Regular"/>
                  </a:rPr>
                  <a:t>Build From</a:t>
                </a:r>
              </a:p>
              <a:p>
                <a:pPr algn="ctr"/>
                <a:r>
                  <a:rPr lang="en-US" sz="1200" dirty="0" smtClean="0">
                    <a:solidFill>
                      <a:schemeClr val="tx2"/>
                    </a:solidFill>
                    <a:latin typeface="Proxima Nova Regular"/>
                    <a:cs typeface="Proxima Nova Regular"/>
                  </a:rPr>
                  <a:t>Scratch</a:t>
                </a:r>
                <a:endParaRPr lang="en-US" sz="1200" dirty="0">
                  <a:solidFill>
                    <a:schemeClr val="tx2"/>
                  </a:solidFill>
                  <a:latin typeface="Proxima Nova Regular"/>
                  <a:cs typeface="Proxima Nova Regular"/>
                </a:endParaRPr>
              </a:p>
            </p:txBody>
          </p:sp>
          <p:sp>
            <p:nvSpPr>
              <p:cNvPr id="14" name="TextBox 13"/>
              <p:cNvSpPr txBox="1"/>
              <p:nvPr/>
            </p:nvSpPr>
            <p:spPr>
              <a:xfrm>
                <a:off x="7610158" y="1786608"/>
                <a:ext cx="1095172" cy="461665"/>
              </a:xfrm>
              <a:prstGeom prst="rect">
                <a:avLst/>
              </a:prstGeom>
              <a:noFill/>
            </p:spPr>
            <p:txBody>
              <a:bodyPr wrap="none" rtlCol="0">
                <a:spAutoFit/>
              </a:bodyPr>
              <a:lstStyle/>
              <a:p>
                <a:r>
                  <a:rPr lang="en-US" sz="1200" dirty="0" smtClean="0">
                    <a:solidFill>
                      <a:schemeClr val="tx2"/>
                    </a:solidFill>
                    <a:latin typeface="Proxima Nova Regular"/>
                    <a:cs typeface="Proxima Nova Regular"/>
                  </a:rPr>
                  <a:t>Overhead</a:t>
                </a:r>
              </a:p>
              <a:p>
                <a:r>
                  <a:rPr lang="en-US" sz="1200" dirty="0" smtClean="0">
                    <a:solidFill>
                      <a:schemeClr val="tx2"/>
                    </a:solidFill>
                    <a:latin typeface="Proxima Nova Regular"/>
                    <a:cs typeface="Proxima Nova Regular"/>
                  </a:rPr>
                  <a:t>Development</a:t>
                </a:r>
                <a:endParaRPr lang="en-US" sz="1200" dirty="0">
                  <a:solidFill>
                    <a:schemeClr val="tx2"/>
                  </a:solidFill>
                  <a:latin typeface="Proxima Nova Regular"/>
                  <a:cs typeface="Proxima Nova Regular"/>
                </a:endParaRPr>
              </a:p>
            </p:txBody>
          </p:sp>
          <p:sp>
            <p:nvSpPr>
              <p:cNvPr id="15" name="TextBox 14"/>
              <p:cNvSpPr txBox="1"/>
              <p:nvPr/>
            </p:nvSpPr>
            <p:spPr>
              <a:xfrm>
                <a:off x="4732392" y="3878724"/>
                <a:ext cx="684803" cy="461665"/>
              </a:xfrm>
              <a:prstGeom prst="rect">
                <a:avLst/>
              </a:prstGeom>
              <a:noFill/>
            </p:spPr>
            <p:txBody>
              <a:bodyPr wrap="none" rtlCol="0">
                <a:spAutoFit/>
              </a:bodyPr>
              <a:lstStyle/>
              <a:p>
                <a:pPr algn="r"/>
                <a:r>
                  <a:rPr lang="en-US" sz="1200" dirty="0" smtClean="0">
                    <a:solidFill>
                      <a:schemeClr val="tx2"/>
                    </a:solidFill>
                    <a:latin typeface="Proxima Nova Regular"/>
                    <a:cs typeface="Proxima Nova Regular"/>
                  </a:rPr>
                  <a:t>Manual </a:t>
                </a:r>
              </a:p>
              <a:p>
                <a:pPr algn="r"/>
                <a:r>
                  <a:rPr lang="en-US" sz="1200" dirty="0" smtClean="0">
                    <a:solidFill>
                      <a:schemeClr val="tx2"/>
                    </a:solidFill>
                    <a:latin typeface="Proxima Nova Regular"/>
                    <a:cs typeface="Proxima Nova Regular"/>
                  </a:rPr>
                  <a:t>Testing</a:t>
                </a:r>
                <a:endParaRPr lang="en-US" sz="1200" dirty="0">
                  <a:solidFill>
                    <a:schemeClr val="tx2"/>
                  </a:solidFill>
                  <a:latin typeface="Proxima Nova Regular"/>
                  <a:cs typeface="Proxima Nova Regular"/>
                </a:endParaRPr>
              </a:p>
            </p:txBody>
          </p:sp>
          <p:sp>
            <p:nvSpPr>
              <p:cNvPr id="16" name="TextBox 15"/>
              <p:cNvSpPr txBox="1"/>
              <p:nvPr/>
            </p:nvSpPr>
            <p:spPr>
              <a:xfrm>
                <a:off x="7768338" y="2968457"/>
                <a:ext cx="1056700" cy="461665"/>
              </a:xfrm>
              <a:prstGeom prst="rect">
                <a:avLst/>
              </a:prstGeom>
              <a:noFill/>
            </p:spPr>
            <p:txBody>
              <a:bodyPr wrap="none" rtlCol="0">
                <a:spAutoFit/>
              </a:bodyPr>
              <a:lstStyle/>
              <a:p>
                <a:r>
                  <a:rPr lang="en-US" sz="1200" dirty="0" smtClean="0">
                    <a:solidFill>
                      <a:schemeClr val="tx2"/>
                    </a:solidFill>
                    <a:latin typeface="Proxima Nova Regular"/>
                    <a:cs typeface="Proxima Nova Regular"/>
                  </a:rPr>
                  <a:t>Complex </a:t>
                </a:r>
              </a:p>
              <a:p>
                <a:r>
                  <a:rPr lang="en-US" sz="1200" dirty="0" smtClean="0">
                    <a:solidFill>
                      <a:schemeClr val="tx2"/>
                    </a:solidFill>
                    <a:latin typeface="Proxima Nova Regular"/>
                    <a:cs typeface="Proxima Nova Regular"/>
                  </a:rPr>
                  <a:t>Deployment</a:t>
                </a:r>
                <a:endParaRPr lang="en-US" sz="1200" dirty="0">
                  <a:solidFill>
                    <a:schemeClr val="tx2"/>
                  </a:solidFill>
                  <a:latin typeface="Proxima Nova Regular"/>
                  <a:cs typeface="Proxima Nova Regular"/>
                </a:endParaRPr>
              </a:p>
            </p:txBody>
          </p:sp>
          <p:sp>
            <p:nvSpPr>
              <p:cNvPr id="17" name="TextBox 16"/>
              <p:cNvSpPr txBox="1"/>
              <p:nvPr/>
            </p:nvSpPr>
            <p:spPr>
              <a:xfrm>
                <a:off x="5928117" y="4214983"/>
                <a:ext cx="966931" cy="461665"/>
              </a:xfrm>
              <a:prstGeom prst="rect">
                <a:avLst/>
              </a:prstGeom>
              <a:noFill/>
            </p:spPr>
            <p:txBody>
              <a:bodyPr wrap="none" rtlCol="0">
                <a:spAutoFit/>
              </a:bodyPr>
              <a:lstStyle/>
              <a:p>
                <a:pPr algn="ctr"/>
                <a:r>
                  <a:rPr lang="en-US" sz="1200" dirty="0" smtClean="0">
                    <a:solidFill>
                      <a:schemeClr val="tx2"/>
                    </a:solidFill>
                    <a:latin typeface="Proxima Nova Regular"/>
                    <a:cs typeface="Proxima Nova Regular"/>
                  </a:rPr>
                  <a:t>Slow </a:t>
                </a:r>
              </a:p>
              <a:p>
                <a:pPr algn="ctr"/>
                <a:r>
                  <a:rPr lang="en-US" sz="1200" dirty="0" smtClean="0">
                    <a:solidFill>
                      <a:schemeClr val="tx2"/>
                    </a:solidFill>
                    <a:latin typeface="Proxima Nova Regular"/>
                    <a:cs typeface="Proxima Nova Regular"/>
                  </a:rPr>
                  <a:t>Debugging</a:t>
                </a:r>
                <a:endParaRPr lang="en-US" sz="1200" dirty="0">
                  <a:solidFill>
                    <a:schemeClr val="tx2"/>
                  </a:solidFill>
                  <a:latin typeface="Proxima Nova Regular"/>
                  <a:cs typeface="Proxima Nova Regular"/>
                </a:endParaRPr>
              </a:p>
            </p:txBody>
          </p:sp>
          <p:sp>
            <p:nvSpPr>
              <p:cNvPr id="18" name="TextBox 17"/>
              <p:cNvSpPr txBox="1"/>
              <p:nvPr/>
            </p:nvSpPr>
            <p:spPr>
              <a:xfrm>
                <a:off x="7318280" y="3865680"/>
                <a:ext cx="1338828" cy="461665"/>
              </a:xfrm>
              <a:prstGeom prst="rect">
                <a:avLst/>
              </a:prstGeom>
              <a:noFill/>
            </p:spPr>
            <p:txBody>
              <a:bodyPr wrap="none" rtlCol="0">
                <a:spAutoFit/>
              </a:bodyPr>
              <a:lstStyle/>
              <a:p>
                <a:r>
                  <a:rPr lang="en-US" sz="1200" dirty="0" smtClean="0">
                    <a:solidFill>
                      <a:schemeClr val="tx2"/>
                    </a:solidFill>
                    <a:latin typeface="Proxima Nova Regular"/>
                    <a:cs typeface="Proxima Nova Regular"/>
                  </a:rPr>
                  <a:t>Slow &amp; Complex</a:t>
                </a:r>
              </a:p>
              <a:p>
                <a:r>
                  <a:rPr lang="en-US" sz="1200" dirty="0" smtClean="0">
                    <a:solidFill>
                      <a:schemeClr val="tx2"/>
                    </a:solidFill>
                    <a:latin typeface="Proxima Nova Regular"/>
                    <a:cs typeface="Proxima Nova Regular"/>
                  </a:rPr>
                  <a:t>Release</a:t>
                </a:r>
                <a:endParaRPr lang="en-US" sz="1200" dirty="0">
                  <a:solidFill>
                    <a:schemeClr val="tx2"/>
                  </a:solidFill>
                  <a:latin typeface="Proxima Nova Regular"/>
                  <a:cs typeface="Proxima Nova Regular"/>
                </a:endParaRPr>
              </a:p>
            </p:txBody>
          </p:sp>
          <p:sp>
            <p:nvSpPr>
              <p:cNvPr id="19" name="TextBox 18"/>
              <p:cNvSpPr txBox="1"/>
              <p:nvPr/>
            </p:nvSpPr>
            <p:spPr>
              <a:xfrm>
                <a:off x="3957066" y="2978538"/>
                <a:ext cx="915942" cy="461665"/>
              </a:xfrm>
              <a:prstGeom prst="rect">
                <a:avLst/>
              </a:prstGeom>
              <a:noFill/>
            </p:spPr>
            <p:txBody>
              <a:bodyPr wrap="none" rtlCol="0">
                <a:spAutoFit/>
              </a:bodyPr>
              <a:lstStyle/>
              <a:p>
                <a:pPr algn="r"/>
                <a:r>
                  <a:rPr lang="en-US" sz="1200" dirty="0" smtClean="0">
                    <a:solidFill>
                      <a:schemeClr val="tx2"/>
                    </a:solidFill>
                    <a:latin typeface="Proxima Nova Regular"/>
                    <a:cs typeface="Proxima Nova Regular"/>
                  </a:rPr>
                  <a:t>Production</a:t>
                </a:r>
              </a:p>
              <a:p>
                <a:pPr algn="r"/>
                <a:r>
                  <a:rPr lang="en-US" sz="1200" dirty="0" smtClean="0">
                    <a:solidFill>
                      <a:schemeClr val="tx2"/>
                    </a:solidFill>
                    <a:latin typeface="Proxima Nova Regular"/>
                    <a:cs typeface="Proxima Nova Regular"/>
                  </a:rPr>
                  <a:t>Errors</a:t>
                </a:r>
                <a:endParaRPr lang="en-US" sz="1200" dirty="0">
                  <a:solidFill>
                    <a:schemeClr val="tx2"/>
                  </a:solidFill>
                  <a:latin typeface="Proxima Nova Regular"/>
                  <a:cs typeface="Proxima Nova Regular"/>
                </a:endParaRPr>
              </a:p>
            </p:txBody>
          </p:sp>
          <p:sp>
            <p:nvSpPr>
              <p:cNvPr id="43" name="Circular Arrow 42"/>
              <p:cNvSpPr>
                <a:spLocks noChangeAspect="1"/>
              </p:cNvSpPr>
              <p:nvPr/>
            </p:nvSpPr>
            <p:spPr>
              <a:xfrm>
                <a:off x="4760737" y="1122503"/>
                <a:ext cx="3130906" cy="3130906"/>
              </a:xfrm>
              <a:prstGeom prst="circular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Proxima Nova Regular"/>
                  <a:cs typeface="Proxima Nova Regular"/>
                </a:endParaRPr>
              </a:p>
            </p:txBody>
          </p:sp>
          <p:sp>
            <p:nvSpPr>
              <p:cNvPr id="52" name="TextBox 51"/>
              <p:cNvSpPr txBox="1"/>
              <p:nvPr/>
            </p:nvSpPr>
            <p:spPr>
              <a:xfrm>
                <a:off x="5890637" y="1783129"/>
                <a:ext cx="783291" cy="400110"/>
              </a:xfrm>
              <a:prstGeom prst="rect">
                <a:avLst/>
              </a:prstGeom>
              <a:noFill/>
            </p:spPr>
            <p:txBody>
              <a:bodyPr wrap="none" rtlCol="0">
                <a:spAutoFit/>
              </a:bodyPr>
              <a:lstStyle/>
              <a:p>
                <a:pPr algn="ctr"/>
                <a:r>
                  <a:rPr lang="en-US" sz="2000" b="1" dirty="0" smtClean="0">
                    <a:solidFill>
                      <a:schemeClr val="tx2">
                        <a:lumMod val="60000"/>
                        <a:lumOff val="40000"/>
                      </a:schemeClr>
                    </a:solidFill>
                    <a:latin typeface="Proxima Nova Regular"/>
                    <a:cs typeface="Proxima Nova Regular"/>
                  </a:rPr>
                  <a:t>Build</a:t>
                </a:r>
                <a:endParaRPr lang="en-US" sz="2000" b="1" dirty="0">
                  <a:solidFill>
                    <a:schemeClr val="tx2">
                      <a:lumMod val="60000"/>
                      <a:lumOff val="40000"/>
                    </a:schemeClr>
                  </a:solidFill>
                  <a:latin typeface="Proxima Nova Regular"/>
                  <a:cs typeface="Proxima Nova Regular"/>
                </a:endParaRPr>
              </a:p>
            </p:txBody>
          </p:sp>
          <p:sp>
            <p:nvSpPr>
              <p:cNvPr id="53" name="TextBox 52"/>
              <p:cNvSpPr txBox="1"/>
              <p:nvPr/>
            </p:nvSpPr>
            <p:spPr>
              <a:xfrm>
                <a:off x="5845694" y="3293553"/>
                <a:ext cx="1018227" cy="400110"/>
              </a:xfrm>
              <a:prstGeom prst="rect">
                <a:avLst/>
              </a:prstGeom>
              <a:noFill/>
            </p:spPr>
            <p:txBody>
              <a:bodyPr wrap="none" rtlCol="0">
                <a:spAutoFit/>
              </a:bodyPr>
              <a:lstStyle/>
              <a:p>
                <a:pPr algn="ctr"/>
                <a:r>
                  <a:rPr lang="en-US" sz="2000" b="1" dirty="0" smtClean="0">
                    <a:solidFill>
                      <a:schemeClr val="tx2"/>
                    </a:solidFill>
                    <a:latin typeface="Proxima Nova Regular"/>
                    <a:cs typeface="Proxima Nova Regular"/>
                  </a:rPr>
                  <a:t>Deliver</a:t>
                </a:r>
                <a:endParaRPr lang="en-US" sz="2000" b="1" dirty="0">
                  <a:solidFill>
                    <a:schemeClr val="tx2"/>
                  </a:solidFill>
                  <a:latin typeface="Proxima Nova Regular"/>
                  <a:cs typeface="Proxima Nova Regular"/>
                </a:endParaRPr>
              </a:p>
            </p:txBody>
          </p:sp>
          <p:pic>
            <p:nvPicPr>
              <p:cNvPr id="3" name="Picture 2" descr="3121d7c3bebb2fa09d66a3f72b4102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3451" y="2019132"/>
                <a:ext cx="452617" cy="452617"/>
              </a:xfrm>
              <a:prstGeom prst="rect">
                <a:avLst/>
              </a:prstGeom>
            </p:spPr>
          </p:pic>
          <p:pic>
            <p:nvPicPr>
              <p:cNvPr id="46" name="Picture 45" descr="3121d7c3bebb2fa09d66a3f72b4102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65" y="1332736"/>
                <a:ext cx="452617" cy="452617"/>
              </a:xfrm>
              <a:prstGeom prst="rect">
                <a:avLst/>
              </a:prstGeom>
            </p:spPr>
          </p:pic>
          <p:pic>
            <p:nvPicPr>
              <p:cNvPr id="47" name="Picture 46" descr="3121d7c3bebb2fa09d66a3f72b4102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061" y="1329590"/>
                <a:ext cx="452617" cy="452617"/>
              </a:xfrm>
              <a:prstGeom prst="rect">
                <a:avLst/>
              </a:prstGeom>
            </p:spPr>
          </p:pic>
          <p:pic>
            <p:nvPicPr>
              <p:cNvPr id="48" name="Picture 47" descr="3121d7c3bebb2fa09d66a3f72b4102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851" y="2027276"/>
                <a:ext cx="452617" cy="452617"/>
              </a:xfrm>
              <a:prstGeom prst="rect">
                <a:avLst/>
              </a:prstGeom>
            </p:spPr>
          </p:pic>
          <p:pic>
            <p:nvPicPr>
              <p:cNvPr id="51" name="Picture 50" descr="3121d7c3bebb2fa09d66a3f72b4102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133" y="2922859"/>
                <a:ext cx="452617" cy="452617"/>
              </a:xfrm>
              <a:prstGeom prst="rect">
                <a:avLst/>
              </a:prstGeom>
            </p:spPr>
          </p:pic>
          <p:pic>
            <p:nvPicPr>
              <p:cNvPr id="54" name="Picture 53" descr="3121d7c3bebb2fa09d66a3f72b4102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662" y="3533484"/>
                <a:ext cx="452617" cy="452617"/>
              </a:xfrm>
              <a:prstGeom prst="rect">
                <a:avLst/>
              </a:prstGeom>
            </p:spPr>
          </p:pic>
          <p:pic>
            <p:nvPicPr>
              <p:cNvPr id="55" name="Picture 54" descr="3121d7c3bebb2fa09d66a3f72b4102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565" y="3777734"/>
                <a:ext cx="452617" cy="452617"/>
              </a:xfrm>
              <a:prstGeom prst="rect">
                <a:avLst/>
              </a:prstGeom>
            </p:spPr>
          </p:pic>
          <p:pic>
            <p:nvPicPr>
              <p:cNvPr id="56" name="Picture 55" descr="3121d7c3bebb2fa09d66a3f72b4102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3045" y="3525342"/>
                <a:ext cx="452617" cy="452617"/>
              </a:xfrm>
              <a:prstGeom prst="rect">
                <a:avLst/>
              </a:prstGeom>
            </p:spPr>
          </p:pic>
          <p:pic>
            <p:nvPicPr>
              <p:cNvPr id="57" name="Picture 56" descr="3121d7c3bebb2fa09d66a3f72b41026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872" y="2987991"/>
                <a:ext cx="452617" cy="452617"/>
              </a:xfrm>
              <a:prstGeom prst="rect">
                <a:avLst/>
              </a:prstGeom>
            </p:spPr>
          </p:pic>
        </p:grpSp>
      </p:grpSp>
      <p:sp>
        <p:nvSpPr>
          <p:cNvPr id="4" name="Rectangle 3"/>
          <p:cNvSpPr/>
          <p:nvPr/>
        </p:nvSpPr>
        <p:spPr>
          <a:xfrm>
            <a:off x="425343" y="2964961"/>
            <a:ext cx="2790212" cy="1158779"/>
          </a:xfrm>
          <a:prstGeom prst="rect">
            <a:avLst/>
          </a:prstGeom>
        </p:spPr>
        <p:txBody>
          <a:bodyPr wrap="square">
            <a:spAutoFit/>
          </a:bodyPr>
          <a:lstStyle/>
          <a:p>
            <a:pPr algn="ctr">
              <a:lnSpc>
                <a:spcPct val="130000"/>
              </a:lnSpc>
            </a:pPr>
            <a:r>
              <a:rPr lang="en-US" b="1" dirty="0">
                <a:solidFill>
                  <a:schemeClr val="accent3"/>
                </a:solidFill>
                <a:latin typeface="Proxima Nova Regular"/>
                <a:cs typeface="Proxima Nova Regular"/>
              </a:rPr>
              <a:t>How do you Develop?</a:t>
            </a:r>
          </a:p>
          <a:p>
            <a:pPr algn="ctr">
              <a:lnSpc>
                <a:spcPct val="130000"/>
              </a:lnSpc>
            </a:pPr>
            <a:r>
              <a:rPr lang="en-US" b="1" dirty="0">
                <a:solidFill>
                  <a:schemeClr val="accent3"/>
                </a:solidFill>
                <a:latin typeface="Proxima Nova Regular"/>
                <a:cs typeface="Proxima Nova Regular"/>
              </a:rPr>
              <a:t>How do you Test?</a:t>
            </a:r>
          </a:p>
          <a:p>
            <a:pPr algn="ctr">
              <a:lnSpc>
                <a:spcPct val="130000"/>
              </a:lnSpc>
            </a:pPr>
            <a:r>
              <a:rPr lang="en-US" b="1" dirty="0">
                <a:solidFill>
                  <a:schemeClr val="accent3"/>
                </a:solidFill>
                <a:latin typeface="Proxima Nova Regular"/>
                <a:cs typeface="Proxima Nova Regular"/>
              </a:rPr>
              <a:t>How do you Deploy?</a:t>
            </a:r>
          </a:p>
        </p:txBody>
      </p:sp>
      <p:sp>
        <p:nvSpPr>
          <p:cNvPr id="58" name="Rectangle 57"/>
          <p:cNvSpPr/>
          <p:nvPr/>
        </p:nvSpPr>
        <p:spPr>
          <a:xfrm>
            <a:off x="3451643" y="895584"/>
            <a:ext cx="105827" cy="4247915"/>
          </a:xfrm>
          <a:prstGeom prst="rect">
            <a:avLst/>
          </a:prstGeom>
          <a:gradFill>
            <a:gsLst>
              <a:gs pos="0">
                <a:schemeClr val="bg1"/>
              </a:gs>
              <a:gs pos="100000">
                <a:schemeClr val="bg1">
                  <a:lumMod val="85000"/>
                </a:schemeClr>
              </a:gs>
              <a:gs pos="53000">
                <a:schemeClr val="bg1">
                  <a:lumMod val="9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Proxima Nova Regular"/>
              <a:cs typeface="Proxima Nova Regular"/>
            </a:endParaRPr>
          </a:p>
        </p:txBody>
      </p:sp>
    </p:spTree>
    <p:extLst>
      <p:ext uri="{BB962C8B-B14F-4D97-AF65-F5344CB8AC3E}">
        <p14:creationId xmlns:p14="http://schemas.microsoft.com/office/powerpoint/2010/main" val="24855467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125326</TotalTime>
  <Words>24879</Words>
  <Application>Microsoft Macintosh PowerPoint</Application>
  <PresentationFormat>On-screen Show (16:9)</PresentationFormat>
  <Paragraphs>1644</Paragraphs>
  <Slides>43</Slides>
  <Notes>43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Pivotal Main</vt:lpstr>
      <vt:lpstr>PowerPoint Presentation</vt:lpstr>
      <vt:lpstr>Software is changing INDUSTRIES</vt:lpstr>
      <vt:lpstr>Speed is Critical  in Modern Software</vt:lpstr>
      <vt:lpstr>PowerPoint Presentation</vt:lpstr>
      <vt:lpstr>PowerPoint Presentation</vt:lpstr>
      <vt:lpstr>PowerPoint Presentation</vt:lpstr>
      <vt:lpstr>PowerPoint Presentation</vt:lpstr>
      <vt:lpstr>Software Cycles Have Been Getting Faster</vt:lpstr>
      <vt:lpstr>Delays in Enterprise Software Cycles </vt:lpstr>
      <vt:lpstr>Software Practices Are Evolving</vt:lpstr>
      <vt:lpstr>Cloud Native Drives Complexity</vt:lpstr>
      <vt:lpstr>Cloud-Native Technology</vt:lpstr>
      <vt:lpstr>Cloud Native Technologies</vt:lpstr>
      <vt:lpstr>Enterprise Application Portfolio</vt:lpstr>
      <vt:lpstr>PowerPoint Presentation</vt:lpstr>
      <vt:lpstr>How Pivotal Can Help</vt:lpstr>
      <vt:lpstr>PowerPoint Presentation</vt:lpstr>
      <vt:lpstr>Application Services</vt:lpstr>
      <vt:lpstr>Spring by Pivotal</vt:lpstr>
      <vt:lpstr>Spring Boot – Microservices Foundation</vt:lpstr>
      <vt:lpstr>Spring Boot Popularity</vt:lpstr>
      <vt:lpstr>Spring Cloud – Microservices Infrastructure</vt:lpstr>
      <vt:lpstr>Spring Cloud Data Flow – Data Microservices </vt:lpstr>
      <vt:lpstr>Spring Cloud Services</vt:lpstr>
      <vt:lpstr>PowerPoint Presentation</vt:lpstr>
      <vt:lpstr>Streamlining Developer Workflows</vt:lpstr>
      <vt:lpstr>PCF – Essential Platform Constructs</vt:lpstr>
      <vt:lpstr>Deployment &amp; Buildpacks</vt:lpstr>
      <vt:lpstr>Full Stack IT Ticket Elimination </vt:lpstr>
      <vt:lpstr>Continuous Delivery Automation</vt:lpstr>
      <vt:lpstr>Apps Manager – Unified Applications Dashboard</vt:lpstr>
      <vt:lpstr>Metrics – Integrated Health &amp; Performance</vt:lpstr>
      <vt:lpstr>PowerPoint Presentation</vt:lpstr>
      <vt:lpstr>Java/Spring</vt:lpstr>
      <vt:lpstr>.Net &amp; Microsoft</vt:lpstr>
      <vt:lpstr>PowerPoint Presentation</vt:lpstr>
      <vt:lpstr>PowerPoint Presentation</vt:lpstr>
      <vt:lpstr>Get Started Today</vt:lpstr>
      <vt:lpstr>Next Steps With Pivotal</vt:lpstr>
      <vt:lpstr>Services Overview </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Jared Ruckle</cp:lastModifiedBy>
  <cp:revision>6257</cp:revision>
  <cp:lastPrinted>2015-08-14T15:58:30Z</cp:lastPrinted>
  <dcterms:created xsi:type="dcterms:W3CDTF">2015-05-27T14:59:12Z</dcterms:created>
  <dcterms:modified xsi:type="dcterms:W3CDTF">2017-08-25T17:48:32Z</dcterms:modified>
</cp:coreProperties>
</file>